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3" r:id="rId10"/>
    <p:sldId id="264" r:id="rId11"/>
    <p:sldId id="267" r:id="rId12"/>
    <p:sldId id="269" r:id="rId13"/>
    <p:sldId id="271" r:id="rId14"/>
    <p:sldId id="270" r:id="rId15"/>
    <p:sldId id="274" r:id="rId16"/>
    <p:sldId id="272" r:id="rId17"/>
    <p:sldId id="268" r:id="rId18"/>
    <p:sldId id="26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92023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009FD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 Name  │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2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2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76D831-A3F0-487F-A026-388301594B8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3905B2A-5F12-46B1-BA76-BA7E0F3B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tone/pyos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end.com/pub/support/controllers/documents/HTML/en/sect-osc_mappings.htm" TargetMode="External"/><Relationship Id="rId2" Type="http://schemas.openxmlformats.org/officeDocument/2006/relationships/hyperlink" Target="http://www.etcconnect.com/webdocs/Controls/EosFamilyOnlineHelp/Defaul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gure53.com/docs/qlab/v3/scripting/osc-dictionary-v3/" TargetMode="External"/><Relationship Id="rId4" Type="http://schemas.openxmlformats.org/officeDocument/2006/relationships/hyperlink" Target="http://www.etcconnect.com/WorkArea/DownloadAsset.aspx?id=1073749560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Chat About OSC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Hans Hinrichsen</a:t>
            </a:r>
          </a:p>
        </p:txBody>
      </p:sp>
    </p:spTree>
    <p:extLst>
      <p:ext uri="{BB962C8B-B14F-4D97-AF65-F5344CB8AC3E}">
        <p14:creationId xmlns:p14="http://schemas.microsoft.com/office/powerpoint/2010/main" val="23431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TCP ports are typically hard-coded and listed in documentation</a:t>
            </a:r>
          </a:p>
          <a:p>
            <a:pPr lvl="1"/>
            <a:r>
              <a:rPr lang="en-US" dirty="0" smtClean="0"/>
              <a:t>Usually a single TCP port is available</a:t>
            </a:r>
          </a:p>
          <a:p>
            <a:pPr lvl="1"/>
            <a:r>
              <a:rPr lang="en-US" dirty="0" smtClean="0"/>
              <a:t>Each device has a unique connection to the controller</a:t>
            </a:r>
          </a:p>
          <a:p>
            <a:pPr lvl="1"/>
            <a:r>
              <a:rPr lang="en-US" dirty="0" smtClean="0"/>
              <a:t>Controller can respond directly to a device</a:t>
            </a:r>
          </a:p>
          <a:p>
            <a:r>
              <a:rPr lang="en-US" dirty="0" smtClean="0"/>
              <a:t>UDP</a:t>
            </a:r>
          </a:p>
          <a:p>
            <a:pPr lvl="1"/>
            <a:r>
              <a:rPr lang="en-US" dirty="0" smtClean="0"/>
              <a:t>UDP ports are typically configured</a:t>
            </a:r>
          </a:p>
          <a:p>
            <a:pPr lvl="1"/>
            <a:r>
              <a:rPr lang="en-US" dirty="0" smtClean="0"/>
              <a:t>The Receive (Rx) port is typically different than the Transmit (</a:t>
            </a:r>
            <a:r>
              <a:rPr lang="en-US" dirty="0" err="1" smtClean="0"/>
              <a:t>Tx</a:t>
            </a:r>
            <a:r>
              <a:rPr lang="en-US" dirty="0" smtClean="0"/>
              <a:t>) port</a:t>
            </a:r>
          </a:p>
          <a:p>
            <a:pPr lvl="1"/>
            <a:r>
              <a:rPr lang="en-US" dirty="0" smtClean="0"/>
              <a:t>Any device can send to the Rx port</a:t>
            </a:r>
          </a:p>
          <a:p>
            <a:pPr lvl="1"/>
            <a:r>
              <a:rPr lang="en-US" dirty="0" smtClean="0"/>
              <a:t>Controller is typically configured to transmit to a single IP address and port (or has to be configured for each IP you want to send to)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Uses of </a:t>
            </a:r>
            <a:r>
              <a:rPr lang="en-US" dirty="0" smtClean="0"/>
              <a:t>OSC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Lightwright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Syncs with patch</a:t>
            </a:r>
          </a:p>
          <a:p>
            <a:pPr lvl="1"/>
            <a:r>
              <a:rPr lang="en-US" dirty="0" smtClean="0"/>
              <a:t>Gets cue lists</a:t>
            </a:r>
          </a:p>
          <a:p>
            <a:pPr lvl="1"/>
            <a:r>
              <a:rPr lang="en-US" dirty="0" smtClean="0"/>
              <a:t>Gets groups</a:t>
            </a:r>
          </a:p>
          <a:p>
            <a:r>
              <a:rPr lang="en-US" dirty="0" err="1" smtClean="0"/>
              <a:t>iRFR</a:t>
            </a:r>
            <a:endParaRPr lang="en-US" dirty="0" smtClean="0"/>
          </a:p>
          <a:p>
            <a:pPr lvl="1"/>
            <a:r>
              <a:rPr lang="en-US" dirty="0" smtClean="0"/>
              <a:t>Uses OSC as its communication medium</a:t>
            </a:r>
          </a:p>
          <a:p>
            <a:r>
              <a:rPr lang="en-US" dirty="0" err="1" smtClean="0"/>
              <a:t>QLab</a:t>
            </a:r>
            <a:endParaRPr lang="en-US" dirty="0" smtClean="0"/>
          </a:p>
          <a:p>
            <a:pPr lvl="1"/>
            <a:r>
              <a:rPr lang="en-US" dirty="0" smtClean="0"/>
              <a:t>OSC has been a great replacement for MSC here – no distance limits, great flexibility for audio/lighting show control</a:t>
            </a:r>
          </a:p>
        </p:txBody>
      </p:sp>
    </p:spTree>
    <p:extLst>
      <p:ext uri="{BB962C8B-B14F-4D97-AF65-F5344CB8AC3E}">
        <p14:creationId xmlns:p14="http://schemas.microsoft.com/office/powerpoint/2010/main" val="20749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Uses of OSC: Configurable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TouchOSC</a:t>
            </a:r>
            <a:endParaRPr lang="en-US" dirty="0" smtClean="0"/>
          </a:p>
          <a:p>
            <a:pPr lvl="1"/>
            <a:r>
              <a:rPr lang="en-US" dirty="0" smtClean="0"/>
              <a:t>Simple to very complex configuration</a:t>
            </a:r>
          </a:p>
          <a:p>
            <a:pPr lvl="1"/>
            <a:r>
              <a:rPr lang="en-US" dirty="0" smtClean="0"/>
              <a:t>iOS/Android with desktop </a:t>
            </a:r>
            <a:r>
              <a:rPr lang="en-US" dirty="0" err="1" smtClean="0"/>
              <a:t>config</a:t>
            </a:r>
            <a:r>
              <a:rPr lang="en-US" dirty="0" smtClean="0"/>
              <a:t> utility</a:t>
            </a:r>
            <a:endParaRPr lang="en-US" dirty="0" smtClean="0"/>
          </a:p>
          <a:p>
            <a:r>
              <a:rPr lang="en-US" dirty="0" err="1" smtClean="0"/>
              <a:t>OSCWidgets</a:t>
            </a:r>
            <a:endParaRPr lang="en-US" dirty="0" smtClean="0"/>
          </a:p>
          <a:p>
            <a:pPr lvl="1"/>
            <a:r>
              <a:rPr lang="en-US" dirty="0" smtClean="0"/>
              <a:t>Desktop application – great for troubleshooting and testing!</a:t>
            </a:r>
            <a:endParaRPr lang="en-US" dirty="0" smtClean="0"/>
          </a:p>
          <a:p>
            <a:r>
              <a:rPr lang="en-US" dirty="0" err="1" smtClean="0"/>
              <a:t>OSCRouter</a:t>
            </a:r>
            <a:endParaRPr lang="en-US" dirty="0" smtClean="0"/>
          </a:p>
          <a:p>
            <a:pPr lvl="1"/>
            <a:r>
              <a:rPr lang="en-US" dirty="0" smtClean="0"/>
              <a:t>Need to make OSC platform X talk to OSC platform Y?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lighthack</a:t>
            </a:r>
            <a:endParaRPr lang="en-US" dirty="0" smtClean="0"/>
          </a:p>
          <a:p>
            <a:pPr lvl="1"/>
            <a:r>
              <a:rPr lang="en-US" dirty="0" smtClean="0"/>
              <a:t>Diving into the world of Arduino!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Uses of OSC -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Colorsource</a:t>
            </a:r>
            <a:r>
              <a:rPr lang="en-US" dirty="0" smtClean="0"/>
              <a:t> OSC</a:t>
            </a:r>
          </a:p>
          <a:p>
            <a:pPr lvl="1"/>
            <a:r>
              <a:rPr lang="en-US" dirty="0" smtClean="0"/>
              <a:t>Uses Ethernet to do OSC, based on </a:t>
            </a:r>
            <a:r>
              <a:rPr lang="en-US" dirty="0" err="1" smtClean="0"/>
              <a:t>lighthack</a:t>
            </a:r>
            <a:endParaRPr lang="en-US" dirty="0" smtClean="0"/>
          </a:p>
          <a:p>
            <a:pPr lvl="1"/>
            <a:r>
              <a:rPr lang="en-US" dirty="0" smtClean="0"/>
              <a:t>Not bidirectional</a:t>
            </a:r>
          </a:p>
          <a:p>
            <a:r>
              <a:rPr lang="en-US" dirty="0" smtClean="0"/>
              <a:t>Upcycling a Berkley </a:t>
            </a:r>
            <a:r>
              <a:rPr lang="en-US" dirty="0" err="1" smtClean="0"/>
              <a:t>Colortran</a:t>
            </a:r>
            <a:r>
              <a:rPr lang="en-US" dirty="0" smtClean="0"/>
              <a:t> analog console</a:t>
            </a:r>
          </a:p>
          <a:p>
            <a:pPr lvl="1"/>
            <a:r>
              <a:rPr lang="en-US" dirty="0" smtClean="0"/>
              <a:t>Low resolution</a:t>
            </a:r>
            <a:r>
              <a:rPr lang="en-US" dirty="0"/>
              <a:t> </a:t>
            </a:r>
            <a:r>
              <a:rPr lang="en-US" dirty="0" smtClean="0"/>
              <a:t>analog sensitivity</a:t>
            </a:r>
          </a:p>
          <a:p>
            <a:pPr lvl="1"/>
            <a:r>
              <a:rPr lang="en-US" dirty="0" smtClean="0"/>
              <a:t>Mapped to Eos faders</a:t>
            </a:r>
          </a:p>
        </p:txBody>
      </p:sp>
    </p:spTree>
    <p:extLst>
      <p:ext uri="{BB962C8B-B14F-4D97-AF65-F5344CB8AC3E}">
        <p14:creationId xmlns:p14="http://schemas.microsoft.com/office/powerpoint/2010/main" val="25267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Uses of OSC -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Proximity Sensor</a:t>
            </a:r>
          </a:p>
          <a:p>
            <a:pPr lvl="1"/>
            <a:r>
              <a:rPr lang="en-US" dirty="0" smtClean="0"/>
              <a:t>Uses an inexpensive sensor to get </a:t>
            </a:r>
            <a:r>
              <a:rPr lang="en-US" dirty="0" err="1" smtClean="0"/>
              <a:t>distanance</a:t>
            </a:r>
            <a:r>
              <a:rPr lang="en-US" dirty="0" smtClean="0"/>
              <a:t> and send HS values to the console</a:t>
            </a:r>
          </a:p>
          <a:p>
            <a:r>
              <a:rPr lang="en-US" dirty="0" err="1" smtClean="0"/>
              <a:t>PiBags</a:t>
            </a:r>
            <a:endParaRPr lang="en-US" dirty="0" smtClean="0"/>
          </a:p>
          <a:p>
            <a:pPr lvl="1"/>
            <a:r>
              <a:rPr lang="en-US" dirty="0" smtClean="0"/>
              <a:t>At CUE 2017, we had a bean bag toss game that used optical sensors, Raspberry </a:t>
            </a:r>
            <a:r>
              <a:rPr lang="en-US" dirty="0" err="1" smtClean="0"/>
              <a:t>Pis</a:t>
            </a:r>
            <a:r>
              <a:rPr lang="en-US" dirty="0" smtClean="0"/>
              <a:t>, microphones, Eos, Sound2Light, and </a:t>
            </a:r>
            <a:r>
              <a:rPr lang="en-US" dirty="0" err="1" smtClean="0"/>
              <a:t>QLab</a:t>
            </a:r>
            <a:r>
              <a:rPr lang="en-US" dirty="0" smtClean="0"/>
              <a:t> to register points and trigger lighting and sound effects</a:t>
            </a:r>
          </a:p>
          <a:p>
            <a:r>
              <a:rPr lang="en-US" dirty="0" smtClean="0"/>
              <a:t>Python and C++ libraries</a:t>
            </a:r>
          </a:p>
          <a:p>
            <a:pPr lvl="1"/>
            <a:r>
              <a:rPr lang="en-US" dirty="0" smtClean="0"/>
              <a:t>Several code libraries exist that make the process of parsing and using OSC messages easier in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Uses of OSC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danceosc</a:t>
            </a:r>
            <a:endParaRPr lang="en-US" dirty="0"/>
          </a:p>
          <a:p>
            <a:pPr lvl="1"/>
            <a:r>
              <a:rPr lang="en-US" dirty="0" smtClean="0"/>
              <a:t>Python script to link Eos cue lists together dynamically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pyosc</a:t>
            </a:r>
            <a:r>
              <a:rPr lang="en-US" dirty="0" smtClean="0"/>
              <a:t> library </a:t>
            </a:r>
            <a:r>
              <a:rPr lang="en-US" dirty="0" smtClean="0">
                <a:hlinkClick r:id="rId2"/>
              </a:rPr>
              <a:t>https://github.com/ptone/pyosc</a:t>
            </a:r>
            <a:endParaRPr lang="en-US" dirty="0" smtClean="0"/>
          </a:p>
          <a:p>
            <a:pPr lvl="1"/>
            <a:r>
              <a:rPr lang="en-US" dirty="0" smtClean="0"/>
              <a:t>Start with at least two tab-separated value files (TSV)</a:t>
            </a:r>
          </a:p>
          <a:p>
            <a:pPr lvl="2"/>
            <a:r>
              <a:rPr lang="en-US" dirty="0" smtClean="0"/>
              <a:t>The list of acts (each line has Cue List # &lt;tab&gt; Dance name &lt;Tab&gt; Dance description</a:t>
            </a:r>
          </a:p>
          <a:p>
            <a:pPr lvl="2"/>
            <a:r>
              <a:rPr lang="en-US" dirty="0" smtClean="0"/>
              <a:t>The order of acts for a performance (each line has Cue List # &lt;tab&gt; Dance name</a:t>
            </a:r>
          </a:p>
          <a:p>
            <a:pPr lvl="1"/>
            <a:r>
              <a:rPr lang="en-US" dirty="0" smtClean="0"/>
              <a:t>./fixmyshow.py</a:t>
            </a:r>
          </a:p>
          <a:p>
            <a:pPr lvl="2"/>
            <a:r>
              <a:rPr lang="en-US" dirty="0" smtClean="0"/>
              <a:t>Creates the cue lists in Eos with the number specified</a:t>
            </a:r>
          </a:p>
          <a:p>
            <a:pPr lvl="2"/>
            <a:r>
              <a:rPr lang="en-US" dirty="0" smtClean="0"/>
              <a:t>Copies from a template cue list in the </a:t>
            </a:r>
            <a:r>
              <a:rPr lang="en-US" dirty="0" err="1" smtClean="0"/>
              <a:t>showfile</a:t>
            </a:r>
            <a:endParaRPr lang="en-US" dirty="0"/>
          </a:p>
          <a:p>
            <a:pPr lvl="1"/>
            <a:r>
              <a:rPr lang="en-US" dirty="0" smtClean="0"/>
              <a:t>./stitchmyshow.py</a:t>
            </a:r>
          </a:p>
          <a:p>
            <a:pPr lvl="2"/>
            <a:r>
              <a:rPr lang="en-US" dirty="0" smtClean="0"/>
              <a:t>Reads the list of acts and the order for the performance</a:t>
            </a:r>
          </a:p>
          <a:p>
            <a:pPr lvl="2"/>
            <a:r>
              <a:rPr lang="en-US" dirty="0" smtClean="0"/>
              <a:t>Sends OSC to Eos for it to link all the cues together. Just press Go and the entire show executes in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Eos and </a:t>
            </a:r>
            <a:r>
              <a:rPr lang="en-US" dirty="0" err="1" smtClean="0"/>
              <a:t>OSCWidgets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OSCWidgets</a:t>
            </a:r>
            <a:r>
              <a:rPr lang="en-US" dirty="0" smtClean="0"/>
              <a:t> is a really useful tool that can be used to test OSC commands and diagnose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/>
              <a:t>workstations </a:t>
            </a:r>
            <a:r>
              <a:rPr lang="en-US" dirty="0" smtClean="0"/>
              <a:t>set up and a variety of things available</a:t>
            </a:r>
          </a:p>
          <a:p>
            <a:r>
              <a:rPr lang="en-US" dirty="0" smtClean="0"/>
              <a:t>Feel free to try out one of the exercises listed</a:t>
            </a:r>
          </a:p>
          <a:p>
            <a:r>
              <a:rPr lang="en-US" dirty="0" smtClean="0"/>
              <a:t>Ask, explore, 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and customizable protocol – used in music, theatre, and live event applications</a:t>
            </a:r>
          </a:p>
          <a:p>
            <a:r>
              <a:rPr lang="en-US" dirty="0" smtClean="0"/>
              <a:t>Designed as the replacement to MIDI using networking technology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Very powerful and </a:t>
            </a:r>
            <a:r>
              <a:rPr lang="en-US" dirty="0" smtClean="0"/>
              <a:t>expandable</a:t>
            </a:r>
          </a:p>
          <a:p>
            <a:r>
              <a:rPr lang="en-US" dirty="0" smtClean="0"/>
              <a:t>Let’s look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OSCWidgets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57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OSC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OSC </a:t>
            </a:r>
            <a:r>
              <a:rPr lang="en-US" b="1" dirty="0" smtClean="0"/>
              <a:t>Pattern</a:t>
            </a:r>
            <a:r>
              <a:rPr lang="en-US" dirty="0" smtClean="0"/>
              <a:t> followed by zero or more arguments</a:t>
            </a:r>
          </a:p>
          <a:p>
            <a:r>
              <a:rPr lang="en-US" dirty="0" smtClean="0"/>
              <a:t>Patterns are defined by the control software you are working with</a:t>
            </a:r>
          </a:p>
          <a:p>
            <a:pPr lvl="1"/>
            <a:r>
              <a:rPr lang="en-US" b="1" dirty="0" smtClean="0"/>
              <a:t>Eos: /</a:t>
            </a:r>
            <a:r>
              <a:rPr lang="en-US" b="1" dirty="0" err="1" smtClean="0"/>
              <a:t>eos</a:t>
            </a:r>
            <a:r>
              <a:rPr lang="en-US" b="1" dirty="0" smtClean="0"/>
              <a:t>/cue/1/fire</a:t>
            </a:r>
          </a:p>
          <a:p>
            <a:pPr lvl="1"/>
            <a:r>
              <a:rPr lang="en-US" b="1" dirty="0" err="1" smtClean="0"/>
              <a:t>ColorSource</a:t>
            </a:r>
            <a:r>
              <a:rPr lang="en-US" b="1" dirty="0" smtClean="0"/>
              <a:t>: /</a:t>
            </a:r>
            <a:r>
              <a:rPr lang="en-US" b="1" dirty="0" err="1" smtClean="0"/>
              <a:t>cs</a:t>
            </a:r>
            <a:r>
              <a:rPr lang="en-US" b="1" dirty="0" smtClean="0"/>
              <a:t>/playback/go</a:t>
            </a:r>
          </a:p>
          <a:p>
            <a:pPr lvl="1"/>
            <a:r>
              <a:rPr lang="en-US" b="1" dirty="0" smtClean="0"/>
              <a:t>Hog: /hog/playback/go/0 </a:t>
            </a:r>
          </a:p>
          <a:p>
            <a:pPr lvl="1"/>
            <a:r>
              <a:rPr lang="en-US" b="1" dirty="0" err="1" smtClean="0"/>
              <a:t>QLab</a:t>
            </a:r>
            <a:r>
              <a:rPr lang="en-US" b="1" dirty="0" smtClean="0"/>
              <a:t>: /workspace/1/go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are extra pieces of data sent with a </a:t>
            </a:r>
            <a:r>
              <a:rPr lang="en-US" b="1" dirty="0" smtClean="0"/>
              <a:t>Pattern</a:t>
            </a:r>
            <a:endParaRPr lang="en-US" dirty="0" smtClean="0"/>
          </a:p>
          <a:p>
            <a:r>
              <a:rPr lang="en-US" dirty="0" smtClean="0"/>
              <a:t>There can be many types – the controller you use will tell you what types to send</a:t>
            </a:r>
          </a:p>
          <a:p>
            <a:r>
              <a:rPr lang="en-US" dirty="0" smtClean="0"/>
              <a:t>The standard defines:</a:t>
            </a:r>
          </a:p>
          <a:p>
            <a:pPr lvl="1"/>
            <a:r>
              <a:rPr lang="en-US" dirty="0" smtClean="0"/>
              <a:t>Integer (…-2, -1, 0, 1, 2, 3, ….)</a:t>
            </a:r>
          </a:p>
          <a:p>
            <a:pPr lvl="1"/>
            <a:r>
              <a:rPr lang="en-US" dirty="0" smtClean="0"/>
              <a:t>Floating point number (1.0001, -9.889,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OSC-</a:t>
            </a:r>
            <a:r>
              <a:rPr lang="en-US" dirty="0" err="1" smtClean="0"/>
              <a:t>Timetag</a:t>
            </a:r>
            <a:r>
              <a:rPr lang="en-US" dirty="0" smtClean="0"/>
              <a:t> (number of fractional seconds since January 1, 1900)</a:t>
            </a:r>
          </a:p>
          <a:p>
            <a:pPr lvl="1"/>
            <a:r>
              <a:rPr lang="en-US" dirty="0" smtClean="0"/>
              <a:t>OSC-String (“Hello world!”)</a:t>
            </a:r>
          </a:p>
          <a:p>
            <a:pPr lvl="1"/>
            <a:r>
              <a:rPr lang="en-US" dirty="0" smtClean="0"/>
              <a:t>OSC-blob (binary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OSC argument?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are some example </a:t>
            </a:r>
            <a:r>
              <a:rPr lang="en-US" b="1" dirty="0" smtClean="0"/>
              <a:t>arguments </a:t>
            </a:r>
            <a:r>
              <a:rPr lang="en-US" dirty="0" smtClean="0"/>
              <a:t>for real-world </a:t>
            </a:r>
            <a:r>
              <a:rPr lang="en-US" b="1" dirty="0"/>
              <a:t>p</a:t>
            </a:r>
            <a:r>
              <a:rPr lang="en-US" b="1" dirty="0" smtClean="0"/>
              <a:t>atterns</a:t>
            </a:r>
            <a:endParaRPr lang="en-US" dirty="0" smtClean="0"/>
          </a:p>
          <a:p>
            <a:pPr lvl="1"/>
            <a:r>
              <a:rPr lang="en-US" dirty="0" smtClean="0"/>
              <a:t>Eos:  </a:t>
            </a:r>
          </a:p>
          <a:p>
            <a:pPr lvl="2"/>
            <a:r>
              <a:rPr lang="en-US" b="1" dirty="0" smtClean="0"/>
              <a:t>Command: /</a:t>
            </a:r>
            <a:r>
              <a:rPr lang="en-US" b="1" dirty="0" err="1" smtClean="0"/>
              <a:t>eos</a:t>
            </a:r>
            <a:r>
              <a:rPr lang="en-US" b="1" dirty="0" smtClean="0"/>
              <a:t>/cue/fire</a:t>
            </a:r>
          </a:p>
          <a:p>
            <a:pPr lvl="2"/>
            <a:r>
              <a:rPr lang="en-US" b="1" dirty="0" smtClean="0"/>
              <a:t>Argument: 1</a:t>
            </a:r>
          </a:p>
          <a:p>
            <a:pPr lvl="2"/>
            <a:r>
              <a:rPr lang="en-US" b="1" dirty="0" smtClean="0"/>
              <a:t>Result: Run cue 1</a:t>
            </a:r>
          </a:p>
          <a:p>
            <a:pPr lvl="1"/>
            <a:r>
              <a:rPr lang="en-US" dirty="0" err="1" smtClean="0"/>
              <a:t>ColorSource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Command: /</a:t>
            </a:r>
            <a:r>
              <a:rPr lang="en-US" b="1" dirty="0" err="1" smtClean="0"/>
              <a:t>cs</a:t>
            </a:r>
            <a:r>
              <a:rPr lang="en-US" b="1" dirty="0" smtClean="0"/>
              <a:t>/playback</a:t>
            </a:r>
          </a:p>
          <a:p>
            <a:pPr lvl="2"/>
            <a:r>
              <a:rPr lang="en-US" b="1" dirty="0" smtClean="0"/>
              <a:t>Arguments: 12, “fire”, 1</a:t>
            </a:r>
          </a:p>
          <a:p>
            <a:pPr lvl="2"/>
            <a:r>
              <a:rPr lang="en-US" b="1" dirty="0" smtClean="0"/>
              <a:t>Result: Pressed the bump button DOWN for playback 12</a:t>
            </a:r>
          </a:p>
          <a:p>
            <a:pPr lvl="1"/>
            <a:r>
              <a:rPr lang="en-US" dirty="0" smtClean="0"/>
              <a:t>Hog:</a:t>
            </a:r>
          </a:p>
          <a:p>
            <a:pPr lvl="2"/>
            <a:r>
              <a:rPr lang="en-US" b="1" dirty="0" smtClean="0"/>
              <a:t>Command: /hog/hardware/fader/0</a:t>
            </a:r>
          </a:p>
          <a:p>
            <a:pPr lvl="2"/>
            <a:r>
              <a:rPr lang="en-US" b="1" dirty="0" smtClean="0"/>
              <a:t>Argument: 127</a:t>
            </a:r>
          </a:p>
          <a:p>
            <a:pPr lvl="2"/>
            <a:r>
              <a:rPr lang="en-US" b="1" dirty="0" smtClean="0"/>
              <a:t>Result: Sets the Hog 4 Grand Master to 50% (0-255 range)</a:t>
            </a:r>
          </a:p>
        </p:txBody>
      </p:sp>
    </p:spTree>
    <p:extLst>
      <p:ext uri="{BB962C8B-B14F-4D97-AF65-F5344CB8AC3E}">
        <p14:creationId xmlns:p14="http://schemas.microsoft.com/office/powerpoint/2010/main" val="20970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Entering arguments in software </a:t>
            </a:r>
            <a:br>
              <a:rPr lang="en-US" dirty="0" smtClean="0"/>
            </a:br>
            <a:r>
              <a:rPr lang="en-US" dirty="0" smtClean="0"/>
              <a:t>will vary based on the platform </a:t>
            </a:r>
            <a:br>
              <a:rPr lang="en-US" dirty="0" smtClean="0"/>
            </a:br>
            <a:r>
              <a:rPr lang="en-US" dirty="0" smtClean="0"/>
              <a:t>used to send them!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40" y="2259099"/>
            <a:ext cx="6062534" cy="2016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7" y="4500190"/>
            <a:ext cx="202882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517" y="5321856"/>
            <a:ext cx="1571625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917" y="4578480"/>
            <a:ext cx="3394504" cy="1364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3877" y="59425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TouchOSC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4198" y="594256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Eos Magic Sheets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1917" y="5942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OSCWidgets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36" y="3013806"/>
            <a:ext cx="5049792" cy="13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 what commands are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the user manuals and/or online help pages</a:t>
            </a:r>
          </a:p>
          <a:p>
            <a:r>
              <a:rPr lang="en-US" dirty="0" smtClean="0"/>
              <a:t>Eos: </a:t>
            </a:r>
            <a:r>
              <a:rPr lang="en-US" dirty="0" smtClean="0">
                <a:hlinkClick r:id="rId2"/>
              </a:rPr>
              <a:t>http://www.etcconnect.com/webdocs/Controls/EosFamilyOnlineHelp/Default.htm</a:t>
            </a:r>
            <a:endParaRPr lang="en-US" dirty="0" smtClean="0"/>
          </a:p>
          <a:p>
            <a:r>
              <a:rPr lang="en-US" dirty="0" smtClean="0"/>
              <a:t>Hog: </a:t>
            </a:r>
            <a:r>
              <a:rPr lang="en-US" dirty="0" smtClean="0">
                <a:hlinkClick r:id="rId3"/>
              </a:rPr>
              <a:t>https://www.highend.com/pub/support/controllers/documents/HTML/en/sect-osc_mappings.htm</a:t>
            </a:r>
            <a:endParaRPr lang="en-US" dirty="0" smtClean="0"/>
          </a:p>
          <a:p>
            <a:r>
              <a:rPr lang="en-US" dirty="0" err="1" smtClean="0"/>
              <a:t>ColorSource</a:t>
            </a:r>
            <a:r>
              <a:rPr lang="en-US" dirty="0" smtClean="0"/>
              <a:t> AV User Manual: </a:t>
            </a:r>
            <a:r>
              <a:rPr lang="en-US" dirty="0" smtClean="0">
                <a:hlinkClick r:id="rId4"/>
              </a:rPr>
              <a:t>http://www.etcconnect.com/WorkArea/DownloadAsset.aspx?id=10737495606</a:t>
            </a:r>
            <a:endParaRPr lang="en-US" dirty="0" smtClean="0"/>
          </a:p>
          <a:p>
            <a:r>
              <a:rPr lang="en-US" dirty="0" err="1" smtClean="0"/>
              <a:t>QLab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https://figure53.com/docs/qlab/v3/scripting/osc-dictionary-v3/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 is transport-independent protocol</a:t>
            </a:r>
          </a:p>
          <a:p>
            <a:r>
              <a:rPr lang="en-US" dirty="0" smtClean="0"/>
              <a:t>A few ETC has used:</a:t>
            </a:r>
          </a:p>
          <a:p>
            <a:pPr lvl="1"/>
            <a:r>
              <a:rPr lang="en-US" dirty="0" smtClean="0"/>
              <a:t>UDP</a:t>
            </a:r>
          </a:p>
          <a:p>
            <a:pPr lvl="1"/>
            <a:r>
              <a:rPr lang="en-US" dirty="0" smtClean="0"/>
              <a:t>TCP/IP – packet length headers</a:t>
            </a:r>
          </a:p>
          <a:p>
            <a:pPr lvl="1"/>
            <a:r>
              <a:rPr lang="en-US" dirty="0" smtClean="0"/>
              <a:t>TCP/IP – SLIP</a:t>
            </a:r>
          </a:p>
          <a:p>
            <a:pPr lvl="1"/>
            <a:r>
              <a:rPr lang="en-US" dirty="0" smtClean="0"/>
              <a:t>USB/Serial</a:t>
            </a:r>
          </a:p>
          <a:p>
            <a:r>
              <a:rPr lang="en-US" dirty="0" smtClean="0"/>
              <a:t>Let’s talk details about IP-based…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 – UDP vs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IP: UDP vs TCP</a:t>
            </a:r>
          </a:p>
          <a:p>
            <a:pPr lvl="1"/>
            <a:r>
              <a:rPr lang="en-US" dirty="0"/>
              <a:t>User Datagram Protocol</a:t>
            </a:r>
          </a:p>
          <a:p>
            <a:pPr lvl="2"/>
            <a:r>
              <a:rPr lang="en-US" dirty="0"/>
              <a:t>Stateless – no “connection”</a:t>
            </a:r>
          </a:p>
          <a:p>
            <a:pPr lvl="2"/>
            <a:r>
              <a:rPr lang="en-US" dirty="0"/>
              <a:t>Does not guarantee message reaches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Transmission </a:t>
            </a:r>
            <a:r>
              <a:rPr lang="en-US" dirty="0"/>
              <a:t>Control Protocol</a:t>
            </a:r>
          </a:p>
          <a:p>
            <a:pPr lvl="2"/>
            <a:r>
              <a:rPr lang="en-US" dirty="0"/>
              <a:t>Direct connection</a:t>
            </a:r>
          </a:p>
          <a:p>
            <a:pPr lvl="2"/>
            <a:r>
              <a:rPr lang="en-US" dirty="0"/>
              <a:t>Guaranteed </a:t>
            </a:r>
            <a:r>
              <a:rPr lang="en-US" dirty="0" smtClean="0"/>
              <a:t>delivery</a:t>
            </a:r>
            <a:endParaRPr lang="en-US" dirty="0"/>
          </a:p>
          <a:p>
            <a:pPr lvl="2"/>
            <a:r>
              <a:rPr lang="en-US" dirty="0"/>
              <a:t>Two OSC versions – 1.0 (packet length) and 1.1 (SLIP)</a:t>
            </a:r>
          </a:p>
          <a:p>
            <a:pPr lvl="3"/>
            <a:r>
              <a:rPr lang="en-US" dirty="0"/>
              <a:t>Must match for two devices to talk to each other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IP: Ports</a:t>
            </a:r>
          </a:p>
          <a:p>
            <a:pPr lvl="1"/>
            <a:r>
              <a:rPr lang="en-US" dirty="0" smtClean="0"/>
              <a:t>An endpoint or “mailbox” associated with an IP address</a:t>
            </a:r>
          </a:p>
          <a:p>
            <a:pPr lvl="1"/>
            <a:r>
              <a:rPr lang="en-US" dirty="0" smtClean="0"/>
              <a:t>10.101.2.177:53000</a:t>
            </a:r>
          </a:p>
        </p:txBody>
      </p:sp>
    </p:spTree>
    <p:extLst>
      <p:ext uri="{BB962C8B-B14F-4D97-AF65-F5344CB8AC3E}">
        <p14:creationId xmlns:p14="http://schemas.microsoft.com/office/powerpoint/2010/main" val="8959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cgra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cgray" id="{22C772E5-097E-4FFF-AA5B-0DB47D3051E3}" vid="{CE25B4AC-0AE9-4661-A828-2685C98E37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etcgray</Template>
  <TotalTime>8501</TotalTime>
  <Words>882</Words>
  <Application>Microsoft Office PowerPoint</Application>
  <PresentationFormat>Widescreen</PresentationFormat>
  <Paragraphs>134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etcgray</vt:lpstr>
      <vt:lpstr>Let’s Chat About OSC</vt:lpstr>
      <vt:lpstr>What is OSC</vt:lpstr>
      <vt:lpstr>What makes an OSC command?</vt:lpstr>
      <vt:lpstr>OSC Arguments</vt:lpstr>
      <vt:lpstr>What makes an OSC argument?</vt:lpstr>
      <vt:lpstr>OSC Messages</vt:lpstr>
      <vt:lpstr>How do I know what commands are supported?</vt:lpstr>
      <vt:lpstr>Connecting devices</vt:lpstr>
      <vt:lpstr>OSC – UDP vs TCP</vt:lpstr>
      <vt:lpstr>Choosing Ports</vt:lpstr>
      <vt:lpstr>Questions</vt:lpstr>
      <vt:lpstr>Real World Uses of OSC</vt:lpstr>
      <vt:lpstr>Real World Uses of OSC: Configurable</vt:lpstr>
      <vt:lpstr>Real World Uses of OSC - Advanced</vt:lpstr>
      <vt:lpstr>Real World Uses of OSC - Advanced</vt:lpstr>
      <vt:lpstr>Real World Uses of OSC</vt:lpstr>
      <vt:lpstr>Demo: Eos and OSCWidgets</vt:lpstr>
      <vt:lpstr>Let’s Play</vt:lpstr>
      <vt:lpstr>PowerPoint Presentation</vt:lpstr>
    </vt:vector>
  </TitlesOfParts>
  <Company>Electronic Theatre Controls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</dc:title>
  <dc:creator>Hans Hinrichsen</dc:creator>
  <cp:lastModifiedBy>Hans Hinrichsen</cp:lastModifiedBy>
  <cp:revision>14</cp:revision>
  <dcterms:created xsi:type="dcterms:W3CDTF">2018-11-24T12:24:40Z</dcterms:created>
  <dcterms:modified xsi:type="dcterms:W3CDTF">2018-12-04T15:31:34Z</dcterms:modified>
</cp:coreProperties>
</file>