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indtools.com/pages/article/newHTE_91.htm" TargetMode="External"/><Relationship Id="rId3" Type="http://schemas.openxmlformats.org/officeDocument/2006/relationships/hyperlink" Target="https://medium.com/ontariodigital/creating-space-for-digital-work-697006b6bf5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WELCOME TO CODE DAY!!!!!!!!!!!!!!!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CODE DAY CODE DAY CODE DAY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Introduce yourself </a:t>
            </a:r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666A73"/>
                </a:solidFill>
                <a:highlight>
                  <a:srgbClr val="FFFFFF"/>
                </a:highlight>
              </a:rPr>
              <a:t>Sometimes we have to get away from the </a:t>
            </a:r>
            <a:r>
              <a:rPr lang="en-US" sz="1150">
                <a:solidFill>
                  <a:srgbClr val="0278B8"/>
                </a:solidFill>
                <a:highlight>
                  <a:srgbClr val="FFFFFF"/>
                </a:highlight>
                <a:hlinkClick r:id="rId2"/>
              </a:rPr>
              <a:t>urgent tasks to get to the important ones</a:t>
            </a:r>
            <a:r>
              <a:rPr lang="en-US" sz="1150">
                <a:solidFill>
                  <a:srgbClr val="666A73"/>
                </a:solidFill>
                <a:highlight>
                  <a:srgbClr val="FFFFFF"/>
                </a:highlight>
              </a:rPr>
              <a:t>. Coding is challenging and often requires undisturbed time. That's why we are hosting our first OPS MEGA CODE DAY (read about the first one </a:t>
            </a:r>
            <a:r>
              <a:rPr lang="en-US" sz="1150">
                <a:solidFill>
                  <a:srgbClr val="0278B8"/>
                </a:solidFill>
                <a:highlight>
                  <a:srgbClr val="FFFFFF"/>
                </a:highlight>
                <a:hlinkClick r:id="rId3"/>
              </a:rPr>
              <a:t>here</a:t>
            </a:r>
            <a:r>
              <a:rPr lang="en-US" sz="1150">
                <a:solidFill>
                  <a:srgbClr val="666A73"/>
                </a:solidFill>
                <a:highlight>
                  <a:srgbClr val="FFFFFF"/>
                </a:highlight>
              </a:rPr>
              <a:t>).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66A73"/>
              </a:solidFill>
              <a:highlight>
                <a:srgbClr val="FFFFFF"/>
              </a:highlight>
            </a:endParaRPr>
          </a:p>
          <a:p>
            <a:pPr indent="-69850" lvl="0" marL="0" rtl="0">
              <a:lnSpc>
                <a:spcPct val="143478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82C35"/>
                </a:solidFill>
                <a:highlight>
                  <a:srgbClr val="FFFFFF"/>
                </a:highlight>
              </a:rPr>
              <a:t>What is Code Day?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666A73"/>
                </a:solidFill>
                <a:highlight>
                  <a:srgbClr val="FFFFFF"/>
                </a:highlight>
              </a:rPr>
              <a:t>Code Day is a full day event where you can immerse yourself into learning or developing a tool, program, or language that will help you and your unit. No matter your tool (from Excel to R to Python), take the day to learn and make something awesome with your fellow MAESD colleagues.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666A73"/>
                </a:solidFill>
                <a:highlight>
                  <a:srgbClr val="FFFFFF"/>
                </a:highlight>
              </a:rPr>
              <a:t>There’s no curriculum or training. Just an undisturbed workday to build, or, as we call it, "leave work to do work". We hope that this will be a great time to share and exchange ideas, meet your fellow OPSdataphiles, and learn digital techniques and other tips and tricks.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honestly, digital is hard but it's easier if we go together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iFi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Getting-to-know-you: Binary edition</a:t>
            </a:r>
          </a:p>
          <a:p>
            <a:pPr indent="-298450" lvl="0" marL="2286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·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i="1" lang="en-US">
                <a:solidFill>
                  <a:schemeClr val="dk1"/>
                </a:solidFill>
              </a:rPr>
              <a:t>We will be asking a series of simple yes/no questions to the group – if their answer is yes, they stand up; if their answer is no, they remain seated. People can also raise their hand if there are mobility restrictions.</a:t>
            </a:r>
          </a:p>
          <a:p>
            <a:pPr indent="-298450" lvl="0" marL="2286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·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i="1" lang="en-US">
                <a:solidFill>
                  <a:schemeClr val="dk1"/>
                </a:solidFill>
              </a:rPr>
              <a:t>The questions will be a mix of Code Day-related questions and random fun questions.</a:t>
            </a:r>
          </a:p>
          <a:p>
            <a:pPr indent="-298450" lvl="0" marL="2286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·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i="1" lang="en-US">
                <a:solidFill>
                  <a:schemeClr val="dk1"/>
                </a:solidFill>
              </a:rPr>
              <a:t>This will be a good chance to find out more about participants in a fun way. Feel free to add/remove questions if there is anything specific you would like to have included.</a:t>
            </a:r>
          </a:p>
          <a:p>
            <a:pPr indent="-298450" lvl="0" marL="2286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·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i="1" lang="en-US">
                <a:solidFill>
                  <a:schemeClr val="dk1"/>
                </a:solidFill>
              </a:rPr>
              <a:t>Sample questions:</a:t>
            </a:r>
          </a:p>
          <a:p>
            <a:pPr indent="-298450" lvl="0" marL="1143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i="1" lang="en-US">
                <a:solidFill>
                  <a:schemeClr val="dk1"/>
                </a:solidFill>
              </a:rPr>
              <a:t>Code day related: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Is this your first code day/hackathon?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Do you use a computer every day?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Is your work office located outside of Toronto?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Do you work outside of the OPS?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Do you consider yourself new to coding?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Have you been coding for more than 5 years? 10 years? 15 years? 20+ years?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§Who is planning to send an email today? </a:t>
            </a:r>
          </a:p>
          <a:p>
            <a:pPr indent="-298450" lvl="0" marL="1143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i="1" lang="en-US">
                <a:solidFill>
                  <a:schemeClr val="dk1"/>
                </a:solidFill>
              </a:rPr>
              <a:t>Fun random questions: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Do you have a pet other than a dog or cat?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Do you ride your bike to work?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Have you waited in line overnight for something?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Have you seen a movie at the theatre in the last 2 weeks?</a:t>
            </a:r>
          </a:p>
          <a:p>
            <a:pPr indent="-228600" lvl="0" marL="1600200" rtl="0">
              <a:lnSpc>
                <a:spcPct val="120000"/>
              </a:lnSpc>
              <a:spcBef>
                <a:spcPts val="0"/>
              </a:spcBef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Do you drink tea instead of coffee?</a:t>
            </a:r>
          </a:p>
          <a:p>
            <a:pPr indent="-298450" lvl="0" marL="1600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§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-US">
                <a:solidFill>
                  <a:schemeClr val="dk1"/>
                </a:solidFill>
              </a:rPr>
              <a:t>Were you born in August?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14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8" name="Shape 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14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1" name="Shape 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aesd.herokuapp.com/" TargetMode="External"/><Relationship Id="rId4" Type="http://schemas.openxmlformats.org/officeDocument/2006/relationships/hyperlink" Target="https://opscodedays.slack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.ly/maesdcodedaysurv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100055" y="69310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</a:pPr>
            <a:r>
              <a:rPr lang="en-US"/>
              <a:t>MAESD 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Code Day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</a:pPr>
            <a:r>
              <a:rPr lang="en-US"/>
              <a:t>Festivus Edition 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December 13th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2017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8927575" y="1364075"/>
            <a:ext cx="290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\ /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--&gt;*&lt;--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/_\_\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/_/_/_\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/_\_\_\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/_/_/_/_\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/_\_\_\_\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/_/_/_/_/_\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/_\_\_\_\_\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/_/_/_/_/_/_\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/_\_\_\_\_\_\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/_/_/_/_/_/_/_\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[___]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What is #CodeDay? 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82C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Imagine. You are knee deep in debugging your masterpiece data model. You know you’re close to finding that elusive bug. You’ve been avoiding e-mail, but finally, a subject line you can’t avoid:</a:t>
            </a:r>
            <a:r>
              <a:rPr b="1" i="1" lang="en-US" sz="3000">
                <a:solidFill>
                  <a:srgbClr val="282C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“URGENT RUSH FACT CHECK DUE 3 HOURS AGO EVEN THOUGH YOU JUST RECEIVED IT.”</a:t>
            </a:r>
          </a:p>
          <a:p>
            <a:pPr indent="35560" lvl="0" marL="9144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94725" y="2483550"/>
            <a:ext cx="996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9:30am - 10:00am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Opening remarks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Introductions (including your project for the day)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10:00am - 12:30pm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Work on your project (either independently or collaboratively - ask for help!)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12:30pm - 1:30pm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(Working) Lunch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1:30pm - 3:00pm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Work some more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3:00pm - 4:00pm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Show &amp; Tell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US"/>
              <a:t>Closing Remarks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Introductions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 your: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Government Superpower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Code Day Goal.  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MAESD Code Day Goals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include:</a:t>
            </a:r>
          </a:p>
          <a:p>
            <a:pPr indent="-342900" lvl="0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a framework for a course series called "Data Literacy for Policy Enthusiasts"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a dataset that answers 80% of all enrolment enquiries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Preparing college program data for a CIP coding discussion with STATCAN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143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Help and Resources 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066805" y="1973559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Use the Twitter hashtag </a:t>
            </a:r>
            <a:r>
              <a:rPr b="1" lang="en-US" sz="2400">
                <a:solidFill>
                  <a:srgbClr val="351C75"/>
                </a:solidFill>
              </a:rPr>
              <a:t>#CodeDay #ops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Visit the </a:t>
            </a:r>
            <a:r>
              <a:rPr b="1" lang="en-US" sz="2400">
                <a:solidFill>
                  <a:srgbClr val="0000FF"/>
                </a:solidFill>
              </a:rPr>
              <a:t>MAESD Help Desk</a:t>
            </a:r>
            <a:r>
              <a:rPr lang="en-US" sz="2400">
                <a:solidFill>
                  <a:schemeClr val="dk1"/>
                </a:solidFill>
              </a:rPr>
              <a:t> if you have an issue or just need some advice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chemeClr val="dk1"/>
                </a:solidFill>
              </a:rPr>
              <a:t>WIFI Username: Password: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chemeClr val="dk1"/>
                </a:solidFill>
              </a:rPr>
              <a:t>If you have any issues please visit the help desk!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Join the Slack channel:</a:t>
            </a:r>
            <a:r>
              <a:rPr lang="en-US" sz="2400">
                <a:solidFill>
                  <a:schemeClr val="dk1"/>
                </a:solidFill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https://opscodedays.slack.com</a:t>
            </a:r>
            <a:r>
              <a:rPr lang="en-US" sz="2400">
                <a:solidFill>
                  <a:schemeClr val="dk1"/>
                </a:solidFill>
              </a:rPr>
              <a:t>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</a:rPr>
              <a:t>Create a channel for your project or tool if you’d like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chemeClr val="dk1"/>
                </a:solidFill>
              </a:rPr>
              <a:t>No Ontario.ca e-mail address? Visit the help desk to get an invite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GO FORTH AND BUILD!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6000"/>
              <a:t>Show and Tell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Give a quick (&lt;2 minute) debrief of the project you built today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We will cut you off if you go longer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Show off your favourite tools, packages and techniques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-US" sz="3000"/>
              <a:t>Connect with people working on similar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Post-Event Drinks!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/>
              <a:t>Where:</a:t>
            </a:r>
            <a:r>
              <a:rPr lang="en-US" sz="30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3000"/>
              <a:t>When: 	</a:t>
            </a:r>
            <a:r>
              <a:rPr lang="en-US" sz="3000"/>
              <a:t>4:15 and beyond!</a:t>
            </a:r>
          </a:p>
        </p:txBody>
      </p:sp>
      <p:sp>
        <p:nvSpPr>
          <p:cNvPr id="132" name="Shape 132"/>
          <p:cNvSpPr/>
          <p:nvPr/>
        </p:nvSpPr>
        <p:spPr>
          <a:xfrm>
            <a:off x="1097175" y="5073050"/>
            <a:ext cx="10058400" cy="9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2400"/>
              <a:t>Remember to fill out the post event survey: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http://bit.ly/maesdcodedaysurvey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