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6"/>
  </p:notesMasterIdLst>
  <p:handoutMasterIdLst>
    <p:handoutMasterId r:id="rId17"/>
  </p:handoutMasterIdLst>
  <p:sldIdLst>
    <p:sldId id="256" r:id="rId2"/>
    <p:sldId id="257" r:id="rId3"/>
    <p:sldId id="263" r:id="rId4"/>
    <p:sldId id="261" r:id="rId5"/>
    <p:sldId id="262" r:id="rId6"/>
    <p:sldId id="264" r:id="rId7"/>
    <p:sldId id="265" r:id="rId8"/>
    <p:sldId id="266" r:id="rId9"/>
    <p:sldId id="268" r:id="rId10"/>
    <p:sldId id="272" r:id="rId11"/>
    <p:sldId id="269" r:id="rId12"/>
    <p:sldId id="270" r:id="rId13"/>
    <p:sldId id="274"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4567" autoAdjust="0"/>
  </p:normalViewPr>
  <p:slideViewPr>
    <p:cSldViewPr snapToGrid="0">
      <p:cViewPr varScale="1">
        <p:scale>
          <a:sx n="96" d="100"/>
          <a:sy n="96" d="100"/>
        </p:scale>
        <p:origin x="1902"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208EF-4CBD-4D79-8E6F-50A54C9914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1BD409A1-B879-401E-82D5-FA080316F5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DB533A-1E22-4A58-AED7-441948AC14C4}" type="datetimeFigureOut">
              <a:rPr lang="en-CA" smtClean="0"/>
              <a:t>12/28/2017</a:t>
            </a:fld>
            <a:endParaRPr lang="en-CA"/>
          </a:p>
        </p:txBody>
      </p:sp>
      <p:sp>
        <p:nvSpPr>
          <p:cNvPr id="4" name="Footer Placeholder 3">
            <a:extLst>
              <a:ext uri="{FF2B5EF4-FFF2-40B4-BE49-F238E27FC236}">
                <a16:creationId xmlns:a16="http://schemas.microsoft.com/office/drawing/2014/main" id="{136A35BF-FF00-4C5E-9838-4A727D7B24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5D7A83A-59D1-42F7-900B-8E3C52E4E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22147E-41BF-412A-9E95-78F476528202}" type="slidenum">
              <a:rPr lang="en-CA" smtClean="0"/>
              <a:t>‹#›</a:t>
            </a:fld>
            <a:endParaRPr lang="en-CA"/>
          </a:p>
        </p:txBody>
      </p:sp>
    </p:spTree>
    <p:extLst>
      <p:ext uri="{BB962C8B-B14F-4D97-AF65-F5344CB8AC3E}">
        <p14:creationId xmlns:p14="http://schemas.microsoft.com/office/powerpoint/2010/main" val="260677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5C8DA-EC7D-47BD-B38A-AF246315177F}" type="datetimeFigureOut">
              <a:rPr lang="en-CA" smtClean="0"/>
              <a:t>12/28/2017</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4D2B4-F851-42BD-8AD2-D7E47DC29A01}" type="slidenum">
              <a:rPr lang="en-CA" smtClean="0"/>
              <a:t>‹#›</a:t>
            </a:fld>
            <a:endParaRPr lang="en-CA"/>
          </a:p>
        </p:txBody>
      </p:sp>
    </p:spTree>
    <p:extLst>
      <p:ext uri="{BB962C8B-B14F-4D97-AF65-F5344CB8AC3E}">
        <p14:creationId xmlns:p14="http://schemas.microsoft.com/office/powerpoint/2010/main" val="254139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Selling Doc </a:t>
            </a:r>
          </a:p>
          <a:p>
            <a:r>
              <a:rPr lang="en-US" dirty="0"/>
              <a:t>User stories from people on why this is worthwhile </a:t>
            </a:r>
          </a:p>
          <a:p>
            <a:endParaRPr lang="en-US" dirty="0"/>
          </a:p>
          <a:p>
            <a:endParaRPr lang="en-US" dirty="0"/>
          </a:p>
          <a:p>
            <a:r>
              <a:rPr lang="en-US" dirty="0"/>
              <a:t>Why is code day valuable? </a:t>
            </a:r>
          </a:p>
          <a:p>
            <a:endParaRPr lang="en-US" dirty="0"/>
          </a:p>
          <a:p>
            <a:endParaRPr lang="en-US" dirty="0"/>
          </a:p>
          <a:p>
            <a:endParaRPr lang="en-US" dirty="0"/>
          </a:p>
          <a:p>
            <a:r>
              <a:rPr lang="en-US" dirty="0"/>
              <a:t>Air cover </a:t>
            </a:r>
          </a:p>
          <a:p>
            <a:endParaRPr lang="en-US" dirty="0"/>
          </a:p>
          <a:p>
            <a:r>
              <a:rPr lang="en-US" dirty="0"/>
              <a:t>Peanut butter policy </a:t>
            </a:r>
          </a:p>
        </p:txBody>
      </p:sp>
      <p:sp>
        <p:nvSpPr>
          <p:cNvPr id="4" name="Slide Number Placeholder 3"/>
          <p:cNvSpPr>
            <a:spLocks noGrp="1"/>
          </p:cNvSpPr>
          <p:nvPr>
            <p:ph type="sldNum" sz="quarter" idx="10"/>
          </p:nvPr>
        </p:nvSpPr>
        <p:spPr/>
        <p:txBody>
          <a:bodyPr/>
          <a:lstStyle/>
          <a:p>
            <a:fld id="{5324D2B4-F851-42BD-8AD2-D7E47DC29A01}" type="slidenum">
              <a:rPr lang="en-CA" smtClean="0"/>
              <a:t>1</a:t>
            </a:fld>
            <a:endParaRPr lang="en-CA"/>
          </a:p>
        </p:txBody>
      </p:sp>
    </p:spTree>
    <p:extLst>
      <p:ext uri="{BB962C8B-B14F-4D97-AF65-F5344CB8AC3E}">
        <p14:creationId xmlns:p14="http://schemas.microsoft.com/office/powerpoint/2010/main" val="279486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2</a:t>
            </a:fld>
            <a:endParaRPr lang="en-CA"/>
          </a:p>
        </p:txBody>
      </p:sp>
    </p:spTree>
    <p:extLst>
      <p:ext uri="{BB962C8B-B14F-4D97-AF65-F5344CB8AC3E}">
        <p14:creationId xmlns:p14="http://schemas.microsoft.com/office/powerpoint/2010/main" val="391935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Guided Hackathon </a:t>
            </a:r>
          </a:p>
          <a:p>
            <a:endParaRPr lang="en-US" dirty="0"/>
          </a:p>
          <a:p>
            <a:r>
              <a:rPr lang="en-US" dirty="0"/>
              <a:t>Google 80/20 rule</a:t>
            </a:r>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3</a:t>
            </a:fld>
            <a:endParaRPr lang="en-CA"/>
          </a:p>
        </p:txBody>
      </p:sp>
    </p:spTree>
    <p:extLst>
      <p:ext uri="{BB962C8B-B14F-4D97-AF65-F5344CB8AC3E}">
        <p14:creationId xmlns:p14="http://schemas.microsoft.com/office/powerpoint/2010/main" val="137397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in this slide that it is NOT JUST US thinking this way </a:t>
            </a:r>
          </a:p>
          <a:p>
            <a:endParaRPr lang="en-US" dirty="0"/>
          </a:p>
          <a:p>
            <a:r>
              <a:rPr lang="en-US" dirty="0"/>
              <a:t>Central agencies are fully supportive of our work </a:t>
            </a:r>
          </a:p>
          <a:p>
            <a:endParaRPr lang="en-US" dirty="0"/>
          </a:p>
          <a:p>
            <a:r>
              <a:rPr lang="en-US" dirty="0"/>
              <a:t>We are not doing this in a vacuum </a:t>
            </a:r>
          </a:p>
          <a:p>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4</a:t>
            </a:fld>
            <a:endParaRPr lang="en-CA"/>
          </a:p>
        </p:txBody>
      </p:sp>
    </p:spTree>
    <p:extLst>
      <p:ext uri="{BB962C8B-B14F-4D97-AF65-F5344CB8AC3E}">
        <p14:creationId xmlns:p14="http://schemas.microsoft.com/office/powerpoint/2010/main" val="421443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as open and inclusive as possible </a:t>
            </a:r>
          </a:p>
          <a:p>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5</a:t>
            </a:fld>
            <a:endParaRPr lang="en-CA"/>
          </a:p>
        </p:txBody>
      </p:sp>
    </p:spTree>
    <p:extLst>
      <p:ext uri="{BB962C8B-B14F-4D97-AF65-F5344CB8AC3E}">
        <p14:creationId xmlns:p14="http://schemas.microsoft.com/office/powerpoint/2010/main" val="317452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Asher’s </a:t>
            </a:r>
            <a:r>
              <a:rPr lang="en-US" dirty="0" err="1"/>
              <a:t>interjuristictional</a:t>
            </a:r>
            <a:r>
              <a:rPr lang="en-US" dirty="0"/>
              <a:t> </a:t>
            </a:r>
          </a:p>
          <a:p>
            <a:endParaRPr lang="en-US" dirty="0"/>
          </a:p>
          <a:p>
            <a:r>
              <a:rPr lang="en-US" dirty="0"/>
              <a:t>Being intentional about work </a:t>
            </a:r>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6</a:t>
            </a:fld>
            <a:endParaRPr lang="en-CA"/>
          </a:p>
        </p:txBody>
      </p:sp>
    </p:spTree>
    <p:extLst>
      <p:ext uri="{BB962C8B-B14F-4D97-AF65-F5344CB8AC3E}">
        <p14:creationId xmlns:p14="http://schemas.microsoft.com/office/powerpoint/2010/main" val="254442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matt to write this slide about the session they ran at mega code day </a:t>
            </a:r>
          </a:p>
          <a:p>
            <a:endParaRPr lang="en-US" dirty="0"/>
          </a:p>
        </p:txBody>
      </p:sp>
      <p:sp>
        <p:nvSpPr>
          <p:cNvPr id="4" name="Slide Number Placeholder 3"/>
          <p:cNvSpPr>
            <a:spLocks noGrp="1"/>
          </p:cNvSpPr>
          <p:nvPr>
            <p:ph type="sldNum" sz="quarter" idx="10"/>
          </p:nvPr>
        </p:nvSpPr>
        <p:spPr/>
        <p:txBody>
          <a:bodyPr/>
          <a:lstStyle/>
          <a:p>
            <a:fld id="{5324D2B4-F851-42BD-8AD2-D7E47DC29A01}" type="slidenum">
              <a:rPr lang="en-CA" smtClean="0"/>
              <a:t>7</a:t>
            </a:fld>
            <a:endParaRPr lang="en-CA"/>
          </a:p>
        </p:txBody>
      </p:sp>
    </p:spTree>
    <p:extLst>
      <p:ext uri="{BB962C8B-B14F-4D97-AF65-F5344CB8AC3E}">
        <p14:creationId xmlns:p14="http://schemas.microsoft.com/office/powerpoint/2010/main" val="369672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IMSB/ FPSPU collaboration project &lt;- OEN </a:t>
            </a:r>
          </a:p>
          <a:p>
            <a:endParaRPr lang="en-US" dirty="0"/>
          </a:p>
          <a:p>
            <a:r>
              <a:rPr lang="en-US" dirty="0"/>
              <a:t>C</a:t>
            </a:r>
            <a:r>
              <a:rPr lang="en-CA" dirty="0"/>
              <a:t>ross Pollination </a:t>
            </a:r>
          </a:p>
          <a:p>
            <a:r>
              <a:rPr lang="en-US" dirty="0"/>
              <a:t> </a:t>
            </a:r>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8</a:t>
            </a:fld>
            <a:endParaRPr lang="en-CA"/>
          </a:p>
        </p:txBody>
      </p:sp>
    </p:spTree>
    <p:extLst>
      <p:ext uri="{BB962C8B-B14F-4D97-AF65-F5344CB8AC3E}">
        <p14:creationId xmlns:p14="http://schemas.microsoft.com/office/powerpoint/2010/main" val="2770559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a:t>
            </a:r>
            <a:endParaRPr lang="en-CA" dirty="0"/>
          </a:p>
        </p:txBody>
      </p:sp>
      <p:sp>
        <p:nvSpPr>
          <p:cNvPr id="4" name="Slide Number Placeholder 3"/>
          <p:cNvSpPr>
            <a:spLocks noGrp="1"/>
          </p:cNvSpPr>
          <p:nvPr>
            <p:ph type="sldNum" sz="quarter" idx="10"/>
          </p:nvPr>
        </p:nvSpPr>
        <p:spPr/>
        <p:txBody>
          <a:bodyPr/>
          <a:lstStyle/>
          <a:p>
            <a:fld id="{5324D2B4-F851-42BD-8AD2-D7E47DC29A01}" type="slidenum">
              <a:rPr lang="en-CA" smtClean="0"/>
              <a:t>10</a:t>
            </a:fld>
            <a:endParaRPr lang="en-CA"/>
          </a:p>
        </p:txBody>
      </p:sp>
    </p:spTree>
    <p:extLst>
      <p:ext uri="{BB962C8B-B14F-4D97-AF65-F5344CB8AC3E}">
        <p14:creationId xmlns:p14="http://schemas.microsoft.com/office/powerpoint/2010/main" val="984509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36" descr="Government of Ontario visual identity" title="Visual identity graphic"/>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1"/>
            <a:ext cx="9144000" cy="6858000"/>
          </a:xfrm>
          <a:prstGeom prst="rect">
            <a:avLst/>
          </a:prstGeom>
          <a:noFill/>
          <a:ln w="9525">
            <a:noFill/>
            <a:miter lim="800000"/>
            <a:headEnd/>
            <a:tailEnd/>
          </a:ln>
        </p:spPr>
      </p:pic>
      <p:sp>
        <p:nvSpPr>
          <p:cNvPr id="2" name="Title 1"/>
          <p:cNvSpPr>
            <a:spLocks noGrp="1"/>
          </p:cNvSpPr>
          <p:nvPr>
            <p:ph type="ctrTitle"/>
          </p:nvPr>
        </p:nvSpPr>
        <p:spPr>
          <a:xfrm>
            <a:off x="685800" y="1238485"/>
            <a:ext cx="7772400" cy="1470025"/>
          </a:xfrm>
        </p:spPr>
        <p:txBody>
          <a:bodyPr/>
          <a:lstStyle>
            <a:lvl1pPr algn="l">
              <a:defRPr lang="en-US" sz="4800" b="1" kern="1200" dirty="0" smtClean="0">
                <a:solidFill>
                  <a:srgbClr val="007A87"/>
                </a:solidFill>
                <a:latin typeface="+mj-lt"/>
                <a:ea typeface="+mj-ea"/>
                <a:cs typeface="+mj-cs"/>
              </a:defRPr>
            </a:lvl1pPr>
          </a:lstStyle>
          <a:p>
            <a:r>
              <a:rPr lang="en-CA"/>
              <a:t>Click to edit Master title style</a:t>
            </a:r>
            <a:endParaRPr lang="en-US" dirty="0"/>
          </a:p>
        </p:txBody>
      </p:sp>
      <p:sp>
        <p:nvSpPr>
          <p:cNvPr id="3" name="Subtitle 2"/>
          <p:cNvSpPr>
            <a:spLocks noGrp="1"/>
          </p:cNvSpPr>
          <p:nvPr>
            <p:ph type="subTitle" idx="1"/>
          </p:nvPr>
        </p:nvSpPr>
        <p:spPr>
          <a:xfrm>
            <a:off x="685800" y="2968780"/>
            <a:ext cx="6400800" cy="757238"/>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Tree>
    <p:extLst>
      <p:ext uri="{BB962C8B-B14F-4D97-AF65-F5344CB8AC3E}">
        <p14:creationId xmlns:p14="http://schemas.microsoft.com/office/powerpoint/2010/main" val="418540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6" name="Slide Number Placeholder 5"/>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184205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6" name="Slide Number Placeholder 5"/>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255161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6384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6" name="Slide Number Placeholder 5"/>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421323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6" name="Slide Number Placeholder 5"/>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293612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7" name="Slide Number Placeholder 6"/>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40625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9" name="Slide Number Placeholder 8"/>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421530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5" name="Slide Number Placeholder 4"/>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190535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4" name="Slide Number Placeholder 3"/>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381553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7" name="Slide Number Placeholder 6"/>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11288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Confidential Draft</a:t>
            </a:r>
          </a:p>
        </p:txBody>
      </p:sp>
      <p:sp>
        <p:nvSpPr>
          <p:cNvPr id="7" name="Slide Number Placeholder 6"/>
          <p:cNvSpPr>
            <a:spLocks noGrp="1"/>
          </p:cNvSpPr>
          <p:nvPr>
            <p:ph type="sldNum" sz="quarter" idx="12"/>
          </p:nvPr>
        </p:nvSpPr>
        <p:spPr/>
        <p:txBody>
          <a:bodyPr/>
          <a:lstStyle/>
          <a:p>
            <a:fld id="{61CA82B8-52FE-FD4E-BA06-9DEBB02286B9}" type="slidenum">
              <a:rPr lang="en-US" smtClean="0"/>
              <a:t>‹#›</a:t>
            </a:fld>
            <a:endParaRPr lang="en-US" dirty="0"/>
          </a:p>
        </p:txBody>
      </p:sp>
    </p:spTree>
    <p:extLst>
      <p:ext uri="{BB962C8B-B14F-4D97-AF65-F5344CB8AC3E}">
        <p14:creationId xmlns:p14="http://schemas.microsoft.com/office/powerpoint/2010/main" val="256918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A82B8-52FE-FD4E-BA06-9DEBB02286B9}" type="slidenum">
              <a:rPr lang="en-US" smtClean="0"/>
              <a:t>‹#›</a:t>
            </a:fld>
            <a:endParaRPr lang="en-US" dirty="0"/>
          </a:p>
        </p:txBody>
      </p:sp>
      <p:sp>
        <p:nvSpPr>
          <p:cNvPr id="7" name="Rectangle 6"/>
          <p:cNvSpPr/>
          <p:nvPr userDrawn="1"/>
        </p:nvSpPr>
        <p:spPr>
          <a:xfrm>
            <a:off x="174495" y="164815"/>
            <a:ext cx="8782893" cy="6556660"/>
          </a:xfrm>
          <a:prstGeom prst="rect">
            <a:avLst/>
          </a:prstGeom>
          <a:noFill/>
          <a:ln>
            <a:solidFill>
              <a:srgbClr val="007A8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735966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dt="0"/>
  <p:txStyles>
    <p:titleStyle>
      <a:lvl1pPr algn="l" defTabSz="457200" rtl="0" eaLnBrk="1" latinLnBrk="0" hangingPunct="1">
        <a:spcBef>
          <a:spcPct val="0"/>
        </a:spcBef>
        <a:buNone/>
        <a:defRPr sz="4400" b="1" kern="1200">
          <a:solidFill>
            <a:srgbClr val="007A87"/>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9703-1C7A-4B7F-A8E8-0146A19EAA84}"/>
              </a:ext>
            </a:extLst>
          </p:cNvPr>
          <p:cNvSpPr>
            <a:spLocks noGrp="1"/>
          </p:cNvSpPr>
          <p:nvPr>
            <p:ph type="ctrTitle"/>
          </p:nvPr>
        </p:nvSpPr>
        <p:spPr/>
        <p:txBody>
          <a:bodyPr/>
          <a:lstStyle/>
          <a:p>
            <a:r>
              <a:rPr lang="en-US" dirty="0"/>
              <a:t>Code Day </a:t>
            </a:r>
            <a:endParaRPr lang="en-CA" dirty="0"/>
          </a:p>
        </p:txBody>
      </p:sp>
      <p:sp>
        <p:nvSpPr>
          <p:cNvPr id="4" name="Subtitle 3">
            <a:extLst>
              <a:ext uri="{FF2B5EF4-FFF2-40B4-BE49-F238E27FC236}">
                <a16:creationId xmlns:a16="http://schemas.microsoft.com/office/drawing/2014/main" id="{D18AC1D4-6AAD-4F7E-830C-C1B65EF8B2FF}"/>
              </a:ext>
            </a:extLst>
          </p:cNvPr>
          <p:cNvSpPr>
            <a:spLocks noGrp="1"/>
          </p:cNvSpPr>
          <p:nvPr>
            <p:ph type="subTitle" idx="1"/>
          </p:nvPr>
        </p:nvSpPr>
        <p:spPr/>
        <p:txBody>
          <a:bodyPr/>
          <a:lstStyle/>
          <a:p>
            <a:r>
              <a:rPr lang="en-US" dirty="0"/>
              <a:t>Pitch Deck </a:t>
            </a:r>
            <a:endParaRPr lang="en-CA" dirty="0"/>
          </a:p>
        </p:txBody>
      </p:sp>
    </p:spTree>
    <p:extLst>
      <p:ext uri="{BB962C8B-B14F-4D97-AF65-F5344CB8AC3E}">
        <p14:creationId xmlns:p14="http://schemas.microsoft.com/office/powerpoint/2010/main" val="389898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B2AA-27DF-4DFD-B434-AEC555BC0DB7}"/>
              </a:ext>
            </a:extLst>
          </p:cNvPr>
          <p:cNvSpPr>
            <a:spLocks noGrp="1"/>
          </p:cNvSpPr>
          <p:nvPr>
            <p:ph type="title"/>
          </p:nvPr>
        </p:nvSpPr>
        <p:spPr/>
        <p:txBody>
          <a:bodyPr>
            <a:normAutofit/>
          </a:bodyPr>
          <a:lstStyle/>
          <a:p>
            <a:r>
              <a:rPr lang="en-US" dirty="0"/>
              <a:t>Success stories 	</a:t>
            </a:r>
            <a:endParaRPr lang="en-CA" dirty="0"/>
          </a:p>
        </p:txBody>
      </p:sp>
      <p:sp>
        <p:nvSpPr>
          <p:cNvPr id="3" name="Content Placeholder 2">
            <a:extLst>
              <a:ext uri="{FF2B5EF4-FFF2-40B4-BE49-F238E27FC236}">
                <a16:creationId xmlns:a16="http://schemas.microsoft.com/office/drawing/2014/main" id="{2AD39C3C-AC26-4AF2-9C0F-6E68D96E863C}"/>
              </a:ext>
            </a:extLst>
          </p:cNvPr>
          <p:cNvSpPr>
            <a:spLocks noGrp="1"/>
          </p:cNvSpPr>
          <p:nvPr>
            <p:ph idx="4294967295"/>
          </p:nvPr>
        </p:nvSpPr>
        <p:spPr>
          <a:xfrm>
            <a:off x="625642" y="1600200"/>
            <a:ext cx="8061157" cy="4525963"/>
          </a:xfrm>
        </p:spPr>
        <p:txBody>
          <a:bodyPr/>
          <a:lstStyle/>
          <a:p>
            <a:pPr lvl="1"/>
            <a:r>
              <a:rPr lang="en-US" dirty="0"/>
              <a:t>Automation story</a:t>
            </a:r>
          </a:p>
          <a:p>
            <a:pPr lvl="1"/>
            <a:r>
              <a:rPr lang="en-US" dirty="0"/>
              <a:t>Vis story </a:t>
            </a:r>
          </a:p>
          <a:p>
            <a:pPr lvl="1"/>
            <a:r>
              <a:rPr lang="en-US" dirty="0"/>
              <a:t>Increase capacity story </a:t>
            </a:r>
          </a:p>
          <a:p>
            <a:pPr lvl="1"/>
            <a:endParaRPr lang="en-US" dirty="0"/>
          </a:p>
          <a:p>
            <a:r>
              <a:rPr lang="en-US" dirty="0"/>
              <a:t>Python into Excel </a:t>
            </a:r>
          </a:p>
          <a:p>
            <a:endParaRPr lang="en-US" dirty="0"/>
          </a:p>
          <a:p>
            <a:endParaRPr lang="en-US" dirty="0"/>
          </a:p>
          <a:p>
            <a:endParaRPr lang="en-CA" dirty="0"/>
          </a:p>
        </p:txBody>
      </p:sp>
    </p:spTree>
    <p:extLst>
      <p:ext uri="{BB962C8B-B14F-4D97-AF65-F5344CB8AC3E}">
        <p14:creationId xmlns:p14="http://schemas.microsoft.com/office/powerpoint/2010/main" val="26053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AC85-4CB0-42C3-995C-CFF1FD71049D}"/>
              </a:ext>
            </a:extLst>
          </p:cNvPr>
          <p:cNvSpPr>
            <a:spLocks noGrp="1"/>
          </p:cNvSpPr>
          <p:nvPr>
            <p:ph type="title"/>
          </p:nvPr>
        </p:nvSpPr>
        <p:spPr/>
        <p:txBody>
          <a:bodyPr/>
          <a:lstStyle/>
          <a:p>
            <a:r>
              <a:rPr lang="en-US" dirty="0"/>
              <a:t>Issues and Opportunities </a:t>
            </a:r>
            <a:endParaRPr lang="en-CA" dirty="0"/>
          </a:p>
        </p:txBody>
      </p:sp>
      <p:sp>
        <p:nvSpPr>
          <p:cNvPr id="3" name="Content Placeholder 2">
            <a:extLst>
              <a:ext uri="{FF2B5EF4-FFF2-40B4-BE49-F238E27FC236}">
                <a16:creationId xmlns:a16="http://schemas.microsoft.com/office/drawing/2014/main" id="{E3D3025B-F492-4777-88EA-3FCECE3F17B2}"/>
              </a:ext>
            </a:extLst>
          </p:cNvPr>
          <p:cNvSpPr>
            <a:spLocks noGrp="1"/>
          </p:cNvSpPr>
          <p:nvPr>
            <p:ph idx="4294967295"/>
          </p:nvPr>
        </p:nvSpPr>
        <p:spPr>
          <a:xfrm>
            <a:off x="646044" y="1600200"/>
            <a:ext cx="8040756" cy="4525963"/>
          </a:xfrm>
        </p:spPr>
        <p:txBody>
          <a:bodyPr>
            <a:normAutofit fontScale="70000" lnSpcReduction="20000"/>
          </a:bodyPr>
          <a:lstStyle/>
          <a:p>
            <a:r>
              <a:rPr lang="en-CA" dirty="0"/>
              <a:t>Attrition (several staff left after lunch).</a:t>
            </a:r>
          </a:p>
          <a:p>
            <a:endParaRPr lang="en-CA" dirty="0"/>
          </a:p>
          <a:p>
            <a:r>
              <a:rPr lang="en-CA" dirty="0"/>
              <a:t>Staff reluctance in some cases to share results (for accountability purposes).</a:t>
            </a:r>
          </a:p>
          <a:p>
            <a:endParaRPr lang="en-CA" dirty="0"/>
          </a:p>
          <a:p>
            <a:r>
              <a:rPr lang="en-CA" dirty="0"/>
              <a:t>Dedicated time (some staff continued to be engaged on work related issues). </a:t>
            </a:r>
          </a:p>
          <a:p>
            <a:endParaRPr lang="en-CA" dirty="0"/>
          </a:p>
          <a:p>
            <a:r>
              <a:rPr lang="en-CA" dirty="0"/>
              <a:t>Measuring staff output can come at odds if part of the time is intended to be spent networking and learning from peers. </a:t>
            </a:r>
          </a:p>
          <a:p>
            <a:endParaRPr lang="en-CA" dirty="0"/>
          </a:p>
          <a:p>
            <a:r>
              <a:rPr lang="en-CA" dirty="0"/>
              <a:t>Some managers felt that the communication regarding the event was overly restricted to explicit coding work. </a:t>
            </a:r>
          </a:p>
          <a:p>
            <a:endParaRPr lang="en-CA" dirty="0"/>
          </a:p>
        </p:txBody>
      </p:sp>
    </p:spTree>
    <p:extLst>
      <p:ext uri="{BB962C8B-B14F-4D97-AF65-F5344CB8AC3E}">
        <p14:creationId xmlns:p14="http://schemas.microsoft.com/office/powerpoint/2010/main" val="203497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D685-23CB-4401-9369-8B6BB648D2AD}"/>
              </a:ext>
            </a:extLst>
          </p:cNvPr>
          <p:cNvSpPr>
            <a:spLocks noGrp="1"/>
          </p:cNvSpPr>
          <p:nvPr>
            <p:ph type="title"/>
          </p:nvPr>
        </p:nvSpPr>
        <p:spPr/>
        <p:txBody>
          <a:bodyPr/>
          <a:lstStyle/>
          <a:p>
            <a:r>
              <a:rPr lang="en-US" dirty="0"/>
              <a:t>Resources </a:t>
            </a:r>
            <a:endParaRPr lang="en-CA" dirty="0"/>
          </a:p>
        </p:txBody>
      </p:sp>
      <p:sp>
        <p:nvSpPr>
          <p:cNvPr id="3" name="Content Placeholder 2">
            <a:extLst>
              <a:ext uri="{FF2B5EF4-FFF2-40B4-BE49-F238E27FC236}">
                <a16:creationId xmlns:a16="http://schemas.microsoft.com/office/drawing/2014/main" id="{5A4254D0-E1B9-4297-A7FB-C1DC76770360}"/>
              </a:ext>
            </a:extLst>
          </p:cNvPr>
          <p:cNvSpPr>
            <a:spLocks noGrp="1"/>
          </p:cNvSpPr>
          <p:nvPr>
            <p:ph idx="4294967295"/>
          </p:nvPr>
        </p:nvSpPr>
        <p:spPr>
          <a:xfrm>
            <a:off x="2917766" y="1600200"/>
            <a:ext cx="5769033" cy="4525963"/>
          </a:xfrm>
        </p:spPr>
        <p:txBody>
          <a:bodyPr/>
          <a:lstStyle/>
          <a:p>
            <a:endParaRPr lang="en-CA"/>
          </a:p>
        </p:txBody>
      </p:sp>
      <p:pic>
        <p:nvPicPr>
          <p:cNvPr id="4" name="Picture 3">
            <a:extLst>
              <a:ext uri="{FF2B5EF4-FFF2-40B4-BE49-F238E27FC236}">
                <a16:creationId xmlns:a16="http://schemas.microsoft.com/office/drawing/2014/main" id="{F019B0D0-1D3B-4056-A0B4-741E460F7211}"/>
              </a:ext>
            </a:extLst>
          </p:cNvPr>
          <p:cNvPicPr>
            <a:picLocks noChangeAspect="1"/>
          </p:cNvPicPr>
          <p:nvPr/>
        </p:nvPicPr>
        <p:blipFill>
          <a:blip r:embed="rId2"/>
          <a:stretch>
            <a:fillRect/>
          </a:stretch>
        </p:blipFill>
        <p:spPr>
          <a:xfrm>
            <a:off x="601926" y="1417637"/>
            <a:ext cx="4844717" cy="5174289"/>
          </a:xfrm>
          <a:prstGeom prst="rect">
            <a:avLst/>
          </a:prstGeom>
        </p:spPr>
      </p:pic>
    </p:spTree>
    <p:extLst>
      <p:ext uri="{BB962C8B-B14F-4D97-AF65-F5344CB8AC3E}">
        <p14:creationId xmlns:p14="http://schemas.microsoft.com/office/powerpoint/2010/main" val="23685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295A-EE70-4FCB-A1BF-0BC12CC53022}"/>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DF6DE18B-1F30-4204-A8A5-631227E47113}"/>
              </a:ext>
            </a:extLst>
          </p:cNvPr>
          <p:cNvSpPr>
            <a:spLocks noGrp="1"/>
          </p:cNvSpPr>
          <p:nvPr>
            <p:ph idx="1"/>
          </p:nvPr>
        </p:nvSpPr>
        <p:spPr/>
        <p:txBody>
          <a:bodyPr>
            <a:normAutofit fontScale="70000" lnSpcReduction="20000"/>
          </a:bodyPr>
          <a:lstStyle/>
          <a:p>
            <a:pPr marL="0" indent="0">
              <a:buNone/>
            </a:pPr>
            <a:r>
              <a:rPr lang="en-CA" dirty="0"/>
              <a:t>What if I'm not a coder or data analyst?</a:t>
            </a:r>
          </a:p>
          <a:p>
            <a:r>
              <a:rPr lang="en-CA" dirty="0"/>
              <a:t>Do you want to learn how to use a data analysis or coding tool? Bring that as your project! Maybe you have colleagues that are more technical, and you want to work with them on building something. Plan your project together!</a:t>
            </a:r>
          </a:p>
          <a:p>
            <a:pPr marL="0" indent="0">
              <a:buNone/>
            </a:pPr>
            <a:endParaRPr lang="en-CA" dirty="0"/>
          </a:p>
          <a:p>
            <a:pPr marL="0" indent="0">
              <a:buNone/>
            </a:pPr>
            <a:r>
              <a:rPr lang="en-CA" dirty="0"/>
              <a:t>Will there be training and tutoring available?</a:t>
            </a:r>
          </a:p>
          <a:p>
            <a:r>
              <a:rPr lang="en-CA" dirty="0"/>
              <a:t>There will be no formal training, however, there will be links to great self-directed learning resources you can pursue, and communication tools set up to ask your colleagues questions on anything you need help with.</a:t>
            </a:r>
          </a:p>
          <a:p>
            <a:r>
              <a:rPr lang="en-CA" dirty="0"/>
              <a:t>None of us are experts on everything - ask your colleagues for help! You'll also be placed at a table with colleagues who want to work with similar tools and projects, but feel free to move around.</a:t>
            </a:r>
          </a:p>
          <a:p>
            <a:endParaRPr lang="en-CA" dirty="0"/>
          </a:p>
        </p:txBody>
      </p:sp>
      <p:sp>
        <p:nvSpPr>
          <p:cNvPr id="4" name="Footer Placeholder 3">
            <a:extLst>
              <a:ext uri="{FF2B5EF4-FFF2-40B4-BE49-F238E27FC236}">
                <a16:creationId xmlns:a16="http://schemas.microsoft.com/office/drawing/2014/main" id="{3D7F44EA-9DE5-4947-B411-4265A779A295}"/>
              </a:ext>
            </a:extLst>
          </p:cNvPr>
          <p:cNvSpPr>
            <a:spLocks noGrp="1"/>
          </p:cNvSpPr>
          <p:nvPr>
            <p:ph type="ftr" sz="quarter" idx="11"/>
          </p:nvPr>
        </p:nvSpPr>
        <p:spPr/>
        <p:txBody>
          <a:bodyPr/>
          <a:lstStyle/>
          <a:p>
            <a:r>
              <a:rPr lang="en-US"/>
              <a:t>Confidential Draft</a:t>
            </a:r>
            <a:endParaRPr lang="en-US" dirty="0"/>
          </a:p>
        </p:txBody>
      </p:sp>
    </p:spTree>
    <p:extLst>
      <p:ext uri="{BB962C8B-B14F-4D97-AF65-F5344CB8AC3E}">
        <p14:creationId xmlns:p14="http://schemas.microsoft.com/office/powerpoint/2010/main" val="321109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5911-667B-4131-936C-4AF7E386965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44894A7-5752-4BDA-887E-3223378033D9}"/>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9C5BBBAE-DDFE-4BD4-8E95-EC67D5296D55}"/>
              </a:ext>
            </a:extLst>
          </p:cNvPr>
          <p:cNvSpPr>
            <a:spLocks noGrp="1"/>
          </p:cNvSpPr>
          <p:nvPr>
            <p:ph type="ftr" sz="quarter" idx="11"/>
          </p:nvPr>
        </p:nvSpPr>
        <p:spPr/>
        <p:txBody>
          <a:bodyPr/>
          <a:lstStyle/>
          <a:p>
            <a:r>
              <a:rPr lang="en-US"/>
              <a:t>Confidential Draft</a:t>
            </a:r>
            <a:endParaRPr lang="en-US" dirty="0"/>
          </a:p>
        </p:txBody>
      </p:sp>
      <p:pic>
        <p:nvPicPr>
          <p:cNvPr id="5" name="Picture 4">
            <a:extLst>
              <a:ext uri="{FF2B5EF4-FFF2-40B4-BE49-F238E27FC236}">
                <a16:creationId xmlns:a16="http://schemas.microsoft.com/office/drawing/2014/main" id="{F4A9B712-05DD-43FA-AB72-0F0982A11B43}"/>
              </a:ext>
            </a:extLst>
          </p:cNvPr>
          <p:cNvPicPr>
            <a:picLocks noChangeAspect="1"/>
          </p:cNvPicPr>
          <p:nvPr/>
        </p:nvPicPr>
        <p:blipFill>
          <a:blip r:embed="rId2"/>
          <a:stretch>
            <a:fillRect/>
          </a:stretch>
        </p:blipFill>
        <p:spPr>
          <a:xfrm>
            <a:off x="1997972" y="1932202"/>
            <a:ext cx="5148055" cy="3335537"/>
          </a:xfrm>
          <a:prstGeom prst="rect">
            <a:avLst/>
          </a:prstGeom>
        </p:spPr>
      </p:pic>
    </p:spTree>
    <p:extLst>
      <p:ext uri="{BB962C8B-B14F-4D97-AF65-F5344CB8AC3E}">
        <p14:creationId xmlns:p14="http://schemas.microsoft.com/office/powerpoint/2010/main" val="358920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2391-04F8-4AAB-B0F9-F5DFA2CEEB6F}"/>
              </a:ext>
            </a:extLst>
          </p:cNvPr>
          <p:cNvSpPr>
            <a:spLocks noGrp="1"/>
          </p:cNvSpPr>
          <p:nvPr>
            <p:ph type="title"/>
          </p:nvPr>
        </p:nvSpPr>
        <p:spPr/>
        <p:txBody>
          <a:bodyPr/>
          <a:lstStyle/>
          <a:p>
            <a:r>
              <a:rPr lang="en-US" dirty="0"/>
              <a:t>Outline</a:t>
            </a:r>
            <a:endParaRPr lang="en-CA" dirty="0"/>
          </a:p>
        </p:txBody>
      </p:sp>
      <p:sp>
        <p:nvSpPr>
          <p:cNvPr id="3" name="Content Placeholder 2">
            <a:extLst>
              <a:ext uri="{FF2B5EF4-FFF2-40B4-BE49-F238E27FC236}">
                <a16:creationId xmlns:a16="http://schemas.microsoft.com/office/drawing/2014/main" id="{2020B3B2-E0A0-4D19-82C3-B5D9CD1C6B00}"/>
              </a:ext>
            </a:extLst>
          </p:cNvPr>
          <p:cNvSpPr>
            <a:spLocks noGrp="1"/>
          </p:cNvSpPr>
          <p:nvPr>
            <p:ph idx="4294967295"/>
          </p:nvPr>
        </p:nvSpPr>
        <p:spPr>
          <a:xfrm>
            <a:off x="457200" y="1600200"/>
            <a:ext cx="8229600" cy="4525963"/>
          </a:xfrm>
        </p:spPr>
        <p:txBody>
          <a:bodyPr>
            <a:normAutofit/>
          </a:bodyPr>
          <a:lstStyle/>
          <a:p>
            <a:r>
              <a:rPr lang="en-US" dirty="0"/>
              <a:t>Background </a:t>
            </a:r>
          </a:p>
          <a:p>
            <a:r>
              <a:rPr lang="en-US" dirty="0"/>
              <a:t>Code Day Objectives</a:t>
            </a:r>
          </a:p>
          <a:p>
            <a:r>
              <a:rPr lang="en-US" dirty="0"/>
              <a:t>Successes and Accomplishments </a:t>
            </a:r>
          </a:p>
          <a:p>
            <a:r>
              <a:rPr lang="en-US" dirty="0"/>
              <a:t>Operations </a:t>
            </a:r>
          </a:p>
          <a:p>
            <a:pPr lvl="1"/>
            <a:r>
              <a:rPr lang="en-US" dirty="0"/>
              <a:t>Planning</a:t>
            </a:r>
          </a:p>
          <a:p>
            <a:pPr lvl="1"/>
            <a:r>
              <a:rPr lang="en-US" dirty="0"/>
              <a:t>Funding/Finances </a:t>
            </a:r>
          </a:p>
          <a:p>
            <a:r>
              <a:rPr lang="en-US" dirty="0"/>
              <a:t>Issues and Opportunities </a:t>
            </a:r>
          </a:p>
        </p:txBody>
      </p:sp>
      <p:pic>
        <p:nvPicPr>
          <p:cNvPr id="4" name="Picture 3">
            <a:extLst>
              <a:ext uri="{FF2B5EF4-FFF2-40B4-BE49-F238E27FC236}">
                <a16:creationId xmlns:a16="http://schemas.microsoft.com/office/drawing/2014/main" id="{C28FEFE5-BECA-4F55-89E8-2622B16BD545}"/>
              </a:ext>
            </a:extLst>
          </p:cNvPr>
          <p:cNvPicPr>
            <a:picLocks noChangeAspect="1"/>
          </p:cNvPicPr>
          <p:nvPr/>
        </p:nvPicPr>
        <p:blipFill>
          <a:blip r:embed="rId3"/>
          <a:stretch>
            <a:fillRect/>
          </a:stretch>
        </p:blipFill>
        <p:spPr>
          <a:xfrm>
            <a:off x="6313788" y="3935713"/>
            <a:ext cx="2373012" cy="2373012"/>
          </a:xfrm>
          <a:prstGeom prst="rect">
            <a:avLst/>
          </a:prstGeom>
        </p:spPr>
      </p:pic>
    </p:spTree>
    <p:extLst>
      <p:ext uri="{BB962C8B-B14F-4D97-AF65-F5344CB8AC3E}">
        <p14:creationId xmlns:p14="http://schemas.microsoft.com/office/powerpoint/2010/main" val="13142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4DF1-C897-4BE5-B2D7-C9E1901FC409}"/>
              </a:ext>
            </a:extLst>
          </p:cNvPr>
          <p:cNvSpPr>
            <a:spLocks noGrp="1"/>
          </p:cNvSpPr>
          <p:nvPr>
            <p:ph type="title"/>
          </p:nvPr>
        </p:nvSpPr>
        <p:spPr/>
        <p:txBody>
          <a:bodyPr/>
          <a:lstStyle/>
          <a:p>
            <a:r>
              <a:rPr lang="en-US" dirty="0"/>
              <a:t>Background </a:t>
            </a:r>
            <a:endParaRPr lang="en-CA" dirty="0"/>
          </a:p>
        </p:txBody>
      </p:sp>
      <p:sp>
        <p:nvSpPr>
          <p:cNvPr id="3" name="Content Placeholder 2">
            <a:extLst>
              <a:ext uri="{FF2B5EF4-FFF2-40B4-BE49-F238E27FC236}">
                <a16:creationId xmlns:a16="http://schemas.microsoft.com/office/drawing/2014/main" id="{15198C75-8111-4651-8889-C590D7B835F9}"/>
              </a:ext>
            </a:extLst>
          </p:cNvPr>
          <p:cNvSpPr>
            <a:spLocks noGrp="1"/>
          </p:cNvSpPr>
          <p:nvPr>
            <p:ph idx="4294967295"/>
          </p:nvPr>
        </p:nvSpPr>
        <p:spPr>
          <a:xfrm>
            <a:off x="457200" y="1207169"/>
            <a:ext cx="8229600" cy="2169607"/>
          </a:xfrm>
        </p:spPr>
        <p:txBody>
          <a:bodyPr>
            <a:normAutofit fontScale="47500" lnSpcReduction="20000"/>
          </a:bodyPr>
          <a:lstStyle/>
          <a:p>
            <a:pPr marL="0" indent="0">
              <a:buNone/>
            </a:pPr>
            <a:r>
              <a:rPr lang="en-CA" sz="3500" dirty="0"/>
              <a:t>Code Day is a chance for civil servants to step outside their normal workflow to focus on </a:t>
            </a:r>
            <a:r>
              <a:rPr lang="en-CA" sz="3500" b="1" dirty="0"/>
              <a:t>analytical</a:t>
            </a:r>
            <a:r>
              <a:rPr lang="en-CA" sz="3500" dirty="0"/>
              <a:t> or </a:t>
            </a:r>
            <a:r>
              <a:rPr lang="en-CA" sz="3500" b="1" dirty="0"/>
              <a:t>digital</a:t>
            </a:r>
            <a:r>
              <a:rPr lang="en-CA" sz="3500" dirty="0"/>
              <a:t> projects with a community of like-minded colleagues. </a:t>
            </a:r>
          </a:p>
          <a:p>
            <a:pPr marL="0" indent="0">
              <a:buNone/>
            </a:pPr>
            <a:endParaRPr lang="en-CA" sz="3500" dirty="0"/>
          </a:p>
          <a:p>
            <a:pPr marL="0" indent="0">
              <a:buNone/>
            </a:pPr>
            <a:r>
              <a:rPr lang="en-CA" sz="3500" dirty="0"/>
              <a:t>Participants spend a</a:t>
            </a:r>
            <a:r>
              <a:rPr lang="en-CA" sz="3500" b="1" dirty="0"/>
              <a:t> full-day </a:t>
            </a:r>
            <a:r>
              <a:rPr lang="en-CA" sz="3500" dirty="0"/>
              <a:t>working on their own projects or learning new methods(self driven hackathon.</a:t>
            </a:r>
          </a:p>
          <a:p>
            <a:pPr marL="0" indent="0">
              <a:buNone/>
            </a:pPr>
            <a:endParaRPr lang="en-CA" sz="3500" dirty="0"/>
          </a:p>
          <a:p>
            <a:pPr marL="0" indent="0">
              <a:buNone/>
            </a:pPr>
            <a:r>
              <a:rPr lang="en-CA" sz="3500" dirty="0"/>
              <a:t>Through independent or group work, they get to know a broad community of experts to learn from and collaborate with — even after Code Day.</a:t>
            </a:r>
            <a:endParaRPr lang="en-US" sz="3500" dirty="0"/>
          </a:p>
          <a:p>
            <a:pPr marL="0" indent="0">
              <a:buNone/>
            </a:pPr>
            <a:endParaRPr lang="en-CA" dirty="0"/>
          </a:p>
        </p:txBody>
      </p:sp>
      <p:sp>
        <p:nvSpPr>
          <p:cNvPr id="7" name="TextBox 6">
            <a:extLst>
              <a:ext uri="{FF2B5EF4-FFF2-40B4-BE49-F238E27FC236}">
                <a16:creationId xmlns:a16="http://schemas.microsoft.com/office/drawing/2014/main" id="{2B909821-2475-4560-BA81-552CC2DBD065}"/>
              </a:ext>
            </a:extLst>
          </p:cNvPr>
          <p:cNvSpPr txBox="1"/>
          <p:nvPr/>
        </p:nvSpPr>
        <p:spPr>
          <a:xfrm>
            <a:off x="457201" y="3376777"/>
            <a:ext cx="4114798" cy="3231654"/>
          </a:xfrm>
          <a:prstGeom prst="rect">
            <a:avLst/>
          </a:prstGeom>
          <a:noFill/>
        </p:spPr>
        <p:txBody>
          <a:bodyPr wrap="square" rtlCol="0">
            <a:spAutoFit/>
          </a:bodyPr>
          <a:lstStyle/>
          <a:p>
            <a:r>
              <a:rPr lang="en-US" sz="1200" b="1" dirty="0"/>
              <a:t>What does Analytics mean to us? </a:t>
            </a:r>
          </a:p>
          <a:p>
            <a:endParaRPr lang="en-US" sz="1200" dirty="0"/>
          </a:p>
          <a:p>
            <a:r>
              <a:rPr lang="en-US" sz="1200" dirty="0"/>
              <a:t>The discovery, interpretation and communication of significant patterns in data. A key component in evidence based policy making</a:t>
            </a:r>
          </a:p>
          <a:p>
            <a:endParaRPr lang="en-US" sz="1200" dirty="0"/>
          </a:p>
          <a:p>
            <a:pPr marL="171450" indent="-171450">
              <a:buFont typeface="Arial" panose="020B0604020202020204" pitchFamily="34" charset="0"/>
              <a:buChar char="•"/>
            </a:pPr>
            <a:r>
              <a:rPr lang="en-US" sz="1200" dirty="0"/>
              <a:t>Presenting </a:t>
            </a:r>
            <a:r>
              <a:rPr lang="en-US" sz="1200" b="1" dirty="0"/>
              <a:t>summary statistics </a:t>
            </a:r>
            <a:r>
              <a:rPr lang="en-US" sz="1200" dirty="0"/>
              <a:t>in a easy and usable way in </a:t>
            </a:r>
            <a:r>
              <a:rPr lang="en-US" sz="1200" b="1" dirty="0"/>
              <a:t>interactive</a:t>
            </a:r>
            <a:r>
              <a:rPr lang="en-US" sz="1200" dirty="0"/>
              <a:t> </a:t>
            </a:r>
            <a:r>
              <a:rPr lang="en-US" sz="1200" b="1" dirty="0"/>
              <a:t>dashboards</a:t>
            </a:r>
            <a:r>
              <a:rPr lang="en-US" sz="1200" dirty="0"/>
              <a:t> that tell a policy story  </a:t>
            </a:r>
          </a:p>
          <a:p>
            <a:pPr marL="171450" indent="-171450">
              <a:buFont typeface="Arial" panose="020B0604020202020204" pitchFamily="34" charset="0"/>
              <a:buChar char="•"/>
            </a:pPr>
            <a:r>
              <a:rPr lang="en-CA" sz="1200" dirty="0"/>
              <a:t>Use</a:t>
            </a:r>
            <a:r>
              <a:rPr lang="en" sz="1200" b="1" dirty="0"/>
              <a:t> Statistics</a:t>
            </a:r>
            <a:r>
              <a:rPr lang="en-US" sz="1200" b="1" dirty="0"/>
              <a:t> Modeling</a:t>
            </a:r>
            <a:r>
              <a:rPr lang="en" sz="1200" b="1" dirty="0"/>
              <a:t> &amp; Machine Learning </a:t>
            </a:r>
            <a:r>
              <a:rPr lang="en" sz="1200" dirty="0"/>
              <a:t>enables new insights, better targeting of programs, and creates a richer evidence base for decisions.</a:t>
            </a:r>
            <a:endParaRPr lang="en-US" sz="1200" dirty="0"/>
          </a:p>
          <a:p>
            <a:pPr marL="171450" indent="-171450">
              <a:buFont typeface="Arial" panose="020B0604020202020204" pitchFamily="34" charset="0"/>
              <a:buChar char="•"/>
            </a:pPr>
            <a:r>
              <a:rPr lang="en-US" sz="1200" dirty="0"/>
              <a:t>Providing analysis from a </a:t>
            </a:r>
            <a:r>
              <a:rPr lang="en-US" sz="1200" b="1" dirty="0"/>
              <a:t>centralized repository </a:t>
            </a:r>
            <a:r>
              <a:rPr lang="en-US" sz="1200" dirty="0"/>
              <a:t>to keep data consistency and reduce time spent looking for specific numbers </a:t>
            </a:r>
          </a:p>
          <a:p>
            <a:endParaRPr lang="en-US" dirty="0"/>
          </a:p>
          <a:p>
            <a:endParaRPr lang="en-CA" dirty="0"/>
          </a:p>
        </p:txBody>
      </p:sp>
      <p:sp>
        <p:nvSpPr>
          <p:cNvPr id="8" name="TextBox 7">
            <a:extLst>
              <a:ext uri="{FF2B5EF4-FFF2-40B4-BE49-F238E27FC236}">
                <a16:creationId xmlns:a16="http://schemas.microsoft.com/office/drawing/2014/main" id="{C8E2D2ED-D357-437F-BDCC-00B921F382DD}"/>
              </a:ext>
            </a:extLst>
          </p:cNvPr>
          <p:cNvSpPr txBox="1"/>
          <p:nvPr/>
        </p:nvSpPr>
        <p:spPr>
          <a:xfrm>
            <a:off x="4572000" y="3403358"/>
            <a:ext cx="4114799" cy="2769989"/>
          </a:xfrm>
          <a:prstGeom prst="rect">
            <a:avLst/>
          </a:prstGeom>
          <a:noFill/>
        </p:spPr>
        <p:txBody>
          <a:bodyPr wrap="square" rtlCol="0">
            <a:spAutoFit/>
          </a:bodyPr>
          <a:lstStyle/>
          <a:p>
            <a:r>
              <a:rPr lang="en-US" sz="1200" b="1" dirty="0"/>
              <a:t>What does Digital mean to us? </a:t>
            </a:r>
          </a:p>
          <a:p>
            <a:endParaRPr lang="en-US" sz="1200" b="1" dirty="0"/>
          </a:p>
          <a:p>
            <a:r>
              <a:rPr lang="en-US" sz="1200" dirty="0"/>
              <a:t>The use of digital methods in policy making. </a:t>
            </a:r>
          </a:p>
          <a:p>
            <a:endParaRPr lang="en-US" sz="1200" dirty="0"/>
          </a:p>
          <a:p>
            <a:pPr marL="171450" indent="-171450">
              <a:buFont typeface="Arial" panose="020B0604020202020204" pitchFamily="34" charset="0"/>
              <a:buChar char="•"/>
            </a:pPr>
            <a:r>
              <a:rPr lang="en-US" sz="1200" b="1" dirty="0"/>
              <a:t>Automating</a:t>
            </a:r>
            <a:r>
              <a:rPr lang="en-US" sz="1200" dirty="0"/>
              <a:t> manual data entry processes in Excel using Python/VBA/R </a:t>
            </a:r>
          </a:p>
          <a:p>
            <a:pPr marL="171450" indent="-171450">
              <a:buFont typeface="Arial" panose="020B0604020202020204" pitchFamily="34" charset="0"/>
              <a:buChar char="•"/>
            </a:pPr>
            <a:r>
              <a:rPr lang="en-US" sz="1200" b="1" dirty="0"/>
              <a:t>Behavioral Insights &amp; User Experience </a:t>
            </a:r>
            <a:r>
              <a:rPr lang="en-US" sz="1200" dirty="0"/>
              <a:t>to inform the way we craft tools and policies to better address our user needs. </a:t>
            </a:r>
            <a:r>
              <a:rPr lang="en" sz="1200" dirty="0"/>
              <a:t>Our users are </a:t>
            </a:r>
            <a:r>
              <a:rPr lang="en-CA" sz="1200" dirty="0"/>
              <a:t>PSE stakeholders, Ministry executives, and Ministry staff.</a:t>
            </a:r>
            <a:endParaRPr lang="en-US" sz="1200" dirty="0"/>
          </a:p>
          <a:p>
            <a:pPr marL="171450" indent="-171450">
              <a:buFont typeface="Arial" panose="020B0604020202020204" pitchFamily="34" charset="0"/>
              <a:buChar char="•"/>
            </a:pPr>
            <a:r>
              <a:rPr lang="en-CA" sz="1200" b="1" dirty="0"/>
              <a:t>Collaboratin</a:t>
            </a:r>
            <a:r>
              <a:rPr lang="en-CA" sz="1200" dirty="0"/>
              <a:t>g digitally using software and tools (i.e. Slack, GitHub, Agile Methods, and SharePoint) to help improve project management and productivity. </a:t>
            </a:r>
          </a:p>
          <a:p>
            <a:endParaRPr lang="en-US" dirty="0"/>
          </a:p>
        </p:txBody>
      </p:sp>
    </p:spTree>
    <p:extLst>
      <p:ext uri="{BB962C8B-B14F-4D97-AF65-F5344CB8AC3E}">
        <p14:creationId xmlns:p14="http://schemas.microsoft.com/office/powerpoint/2010/main" val="86239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426E-F565-4E55-A8DE-A57BF47F7F49}"/>
              </a:ext>
            </a:extLst>
          </p:cNvPr>
          <p:cNvSpPr>
            <a:spLocks noGrp="1"/>
          </p:cNvSpPr>
          <p:nvPr>
            <p:ph type="title"/>
          </p:nvPr>
        </p:nvSpPr>
        <p:spPr/>
        <p:txBody>
          <a:bodyPr/>
          <a:lstStyle/>
          <a:p>
            <a:r>
              <a:rPr lang="en-US" dirty="0"/>
              <a:t>Code Day Event Model </a:t>
            </a:r>
            <a:endParaRPr lang="en-CA" dirty="0"/>
          </a:p>
        </p:txBody>
      </p:sp>
      <p:sp>
        <p:nvSpPr>
          <p:cNvPr id="3" name="Content Placeholder 2">
            <a:extLst>
              <a:ext uri="{FF2B5EF4-FFF2-40B4-BE49-F238E27FC236}">
                <a16:creationId xmlns:a16="http://schemas.microsoft.com/office/drawing/2014/main" id="{2DDFB2BD-35D9-41B1-862D-6C01259C8CAB}"/>
              </a:ext>
            </a:extLst>
          </p:cNvPr>
          <p:cNvSpPr>
            <a:spLocks noGrp="1"/>
          </p:cNvSpPr>
          <p:nvPr>
            <p:ph idx="4294967295"/>
          </p:nvPr>
        </p:nvSpPr>
        <p:spPr>
          <a:xfrm>
            <a:off x="457200" y="1417638"/>
            <a:ext cx="3878318" cy="4525963"/>
          </a:xfrm>
        </p:spPr>
        <p:txBody>
          <a:bodyPr>
            <a:normAutofit fontScale="55000" lnSpcReduction="20000"/>
          </a:bodyPr>
          <a:lstStyle/>
          <a:p>
            <a:pPr marL="0" indent="0">
              <a:buNone/>
            </a:pPr>
            <a:r>
              <a:rPr lang="en-US" b="1" dirty="0"/>
              <a:t>5 Code Days were held in 2017 </a:t>
            </a:r>
          </a:p>
          <a:p>
            <a:pPr lvl="1"/>
            <a:r>
              <a:rPr lang="en-US" dirty="0"/>
              <a:t>MAESD Code Day – 12 Participants (January)</a:t>
            </a:r>
          </a:p>
          <a:p>
            <a:pPr lvl="1"/>
            <a:r>
              <a:rPr lang="en-US" dirty="0"/>
              <a:t>MMA/MHO Code Day – 20 Participants (March)</a:t>
            </a:r>
          </a:p>
          <a:p>
            <a:pPr lvl="1"/>
            <a:r>
              <a:rPr lang="en-US" dirty="0"/>
              <a:t>MAESD Code Day 2 – 50 Participants (May)</a:t>
            </a:r>
          </a:p>
          <a:p>
            <a:pPr lvl="1"/>
            <a:r>
              <a:rPr lang="en-US" dirty="0"/>
              <a:t>OPS Mega Code Day – 140 Participants (August)</a:t>
            </a:r>
          </a:p>
          <a:p>
            <a:pPr lvl="1"/>
            <a:r>
              <a:rPr lang="en-US" dirty="0"/>
              <a:t>MAESD Code Day Festivus Edition – 30 Participants (December) </a:t>
            </a:r>
          </a:p>
          <a:p>
            <a:pPr marL="0" indent="0">
              <a:buNone/>
            </a:pPr>
            <a:r>
              <a:rPr lang="en-US" b="1" dirty="0"/>
              <a:t>Partners for Code Day Planning </a:t>
            </a:r>
            <a:endParaRPr lang="en-CA" b="1" dirty="0"/>
          </a:p>
          <a:p>
            <a:pPr lvl="1"/>
            <a:r>
              <a:rPr lang="en-US" dirty="0"/>
              <a:t>Policy Innovation Hub </a:t>
            </a:r>
          </a:p>
          <a:p>
            <a:pPr lvl="1"/>
            <a:r>
              <a:rPr lang="en-US" dirty="0"/>
              <a:t>MAESD Analytics Unit </a:t>
            </a:r>
          </a:p>
          <a:p>
            <a:pPr lvl="1"/>
            <a:r>
              <a:rPr lang="en-US" dirty="0"/>
              <a:t>MAESD FPSPU </a:t>
            </a:r>
          </a:p>
          <a:p>
            <a:pPr lvl="1"/>
            <a:r>
              <a:rPr lang="en-US" dirty="0"/>
              <a:t>MCSS Analytics </a:t>
            </a:r>
          </a:p>
          <a:p>
            <a:pPr lvl="1"/>
            <a:r>
              <a:rPr lang="en-US" dirty="0"/>
              <a:t>MOI/MOH</a:t>
            </a:r>
          </a:p>
          <a:p>
            <a:pPr lvl="1"/>
            <a:r>
              <a:rPr lang="en-US" dirty="0"/>
              <a:t>Ontario Digital Service </a:t>
            </a:r>
          </a:p>
          <a:p>
            <a:pPr lvl="1"/>
            <a:r>
              <a:rPr lang="en-US" dirty="0"/>
              <a:t>TBS – Open Data</a:t>
            </a:r>
          </a:p>
          <a:p>
            <a:pPr lvl="1"/>
            <a:endParaRPr lang="en-US" dirty="0"/>
          </a:p>
        </p:txBody>
      </p:sp>
      <p:pic>
        <p:nvPicPr>
          <p:cNvPr id="6" name="Picture 5">
            <a:extLst>
              <a:ext uri="{FF2B5EF4-FFF2-40B4-BE49-F238E27FC236}">
                <a16:creationId xmlns:a16="http://schemas.microsoft.com/office/drawing/2014/main" id="{8E40B752-D879-434F-8F1C-C447F5D27603}"/>
              </a:ext>
            </a:extLst>
          </p:cNvPr>
          <p:cNvPicPr>
            <a:picLocks noChangeAspect="1"/>
          </p:cNvPicPr>
          <p:nvPr/>
        </p:nvPicPr>
        <p:blipFill>
          <a:blip r:embed="rId3"/>
          <a:stretch>
            <a:fillRect/>
          </a:stretch>
        </p:blipFill>
        <p:spPr>
          <a:xfrm>
            <a:off x="4225159" y="1417637"/>
            <a:ext cx="4032952" cy="4307302"/>
          </a:xfrm>
          <a:prstGeom prst="rect">
            <a:avLst/>
          </a:prstGeom>
        </p:spPr>
      </p:pic>
    </p:spTree>
    <p:extLst>
      <p:ext uri="{BB962C8B-B14F-4D97-AF65-F5344CB8AC3E}">
        <p14:creationId xmlns:p14="http://schemas.microsoft.com/office/powerpoint/2010/main" val="317528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E493-237E-4457-B35C-2EAAE823B169}"/>
              </a:ext>
            </a:extLst>
          </p:cNvPr>
          <p:cNvSpPr>
            <a:spLocks noGrp="1"/>
          </p:cNvSpPr>
          <p:nvPr>
            <p:ph type="title"/>
          </p:nvPr>
        </p:nvSpPr>
        <p:spPr/>
        <p:txBody>
          <a:bodyPr/>
          <a:lstStyle/>
          <a:p>
            <a:r>
              <a:rPr lang="en-US" dirty="0"/>
              <a:t>Objectives – High Level </a:t>
            </a:r>
            <a:endParaRPr lang="en-CA" dirty="0"/>
          </a:p>
        </p:txBody>
      </p:sp>
      <p:sp>
        <p:nvSpPr>
          <p:cNvPr id="3" name="Content Placeholder 2">
            <a:extLst>
              <a:ext uri="{FF2B5EF4-FFF2-40B4-BE49-F238E27FC236}">
                <a16:creationId xmlns:a16="http://schemas.microsoft.com/office/drawing/2014/main" id="{67EE4823-CBBB-41EA-9316-938146FA58FD}"/>
              </a:ext>
            </a:extLst>
          </p:cNvPr>
          <p:cNvSpPr>
            <a:spLocks noGrp="1"/>
          </p:cNvSpPr>
          <p:nvPr>
            <p:ph idx="4294967295"/>
          </p:nvPr>
        </p:nvSpPr>
        <p:spPr>
          <a:xfrm>
            <a:off x="609727" y="1519774"/>
            <a:ext cx="7886700" cy="1782944"/>
          </a:xfrm>
        </p:spPr>
        <p:txBody>
          <a:bodyPr>
            <a:normAutofit fontScale="25000" lnSpcReduction="20000"/>
          </a:bodyPr>
          <a:lstStyle/>
          <a:p>
            <a:pPr marL="0" indent="0">
              <a:buNone/>
            </a:pPr>
            <a:r>
              <a:rPr lang="en-CA" sz="5600" dirty="0"/>
              <a:t>MAESD EXECUTIVE POLICY ON DIGITAL GOVERNMENT &amp; DATA GOVERNANCE</a:t>
            </a:r>
            <a:endParaRPr lang="en-GB" sz="5600" dirty="0"/>
          </a:p>
          <a:p>
            <a:pPr lvl="0"/>
            <a:endParaRPr lang="en-GB" sz="5600" dirty="0"/>
          </a:p>
          <a:p>
            <a:pPr lvl="0"/>
            <a:r>
              <a:rPr lang="en-GB" sz="5600" dirty="0"/>
              <a:t>Sharing data within legislative authority to improve service delivery to citizens of Ontario.</a:t>
            </a:r>
            <a:endParaRPr lang="en-CA" sz="5600" dirty="0"/>
          </a:p>
          <a:p>
            <a:pPr lvl="0"/>
            <a:r>
              <a:rPr lang="en-GB" sz="5600" dirty="0"/>
              <a:t>Facilitating and enhancing the </a:t>
            </a:r>
            <a:r>
              <a:rPr lang="en-GB" sz="6400" dirty="0"/>
              <a:t>Ministry’s</a:t>
            </a:r>
            <a:r>
              <a:rPr lang="en-GB" sz="5600" dirty="0"/>
              <a:t> ability to make informed decisions and recommendations.</a:t>
            </a:r>
            <a:endParaRPr lang="en-CA" sz="5600" dirty="0"/>
          </a:p>
          <a:p>
            <a:pPr lvl="0"/>
            <a:r>
              <a:rPr lang="en-GB" sz="5600" dirty="0"/>
              <a:t>Improving the accuracy and timeliness of Ministry data.</a:t>
            </a:r>
            <a:endParaRPr lang="en-CA" sz="5600" dirty="0"/>
          </a:p>
          <a:p>
            <a:pPr lvl="0"/>
            <a:r>
              <a:rPr lang="en-GB" sz="5600" dirty="0"/>
              <a:t>Deriving maximum business benefit from information and technology.</a:t>
            </a:r>
            <a:endParaRPr lang="en-CA" sz="5600" dirty="0"/>
          </a:p>
          <a:p>
            <a:pPr lvl="0"/>
            <a:r>
              <a:rPr lang="en-GB" sz="5600" dirty="0"/>
              <a:t>Increasing system effectiveness and efficient access to data.</a:t>
            </a:r>
            <a:endParaRPr lang="en-CA" sz="5600" dirty="0"/>
          </a:p>
          <a:p>
            <a:pPr marL="0" indent="0">
              <a:buNone/>
            </a:pPr>
            <a:endParaRPr lang="en-US" b="1" dirty="0"/>
          </a:p>
        </p:txBody>
      </p:sp>
      <p:sp>
        <p:nvSpPr>
          <p:cNvPr id="5" name="Rectangle 4">
            <a:extLst>
              <a:ext uri="{FF2B5EF4-FFF2-40B4-BE49-F238E27FC236}">
                <a16:creationId xmlns:a16="http://schemas.microsoft.com/office/drawing/2014/main" id="{140CC229-83C2-4D0A-93BE-BE7FF4117120}"/>
              </a:ext>
            </a:extLst>
          </p:cNvPr>
          <p:cNvSpPr/>
          <p:nvPr/>
        </p:nvSpPr>
        <p:spPr>
          <a:xfrm>
            <a:off x="1516027" y="3475770"/>
            <a:ext cx="6074099" cy="461665"/>
          </a:xfrm>
          <a:prstGeom prst="rect">
            <a:avLst/>
          </a:prstGeom>
        </p:spPr>
        <p:txBody>
          <a:bodyPr wrap="none">
            <a:spAutoFit/>
          </a:bodyPr>
          <a:lstStyle/>
          <a:p>
            <a:r>
              <a:rPr lang="en-US" sz="2400" dirty="0"/>
              <a:t>H</a:t>
            </a:r>
            <a:r>
              <a:rPr lang="en-CA" sz="2400" dirty="0"/>
              <a:t>ow does Code Day Help With this Policy?</a:t>
            </a:r>
          </a:p>
        </p:txBody>
      </p:sp>
      <p:sp>
        <p:nvSpPr>
          <p:cNvPr id="6" name="Content Placeholder 2">
            <a:extLst>
              <a:ext uri="{FF2B5EF4-FFF2-40B4-BE49-F238E27FC236}">
                <a16:creationId xmlns:a16="http://schemas.microsoft.com/office/drawing/2014/main" id="{4FDCD398-7841-4982-8FBD-B69AFBFD6565}"/>
              </a:ext>
            </a:extLst>
          </p:cNvPr>
          <p:cNvSpPr txBox="1">
            <a:spLocks/>
          </p:cNvSpPr>
          <p:nvPr/>
        </p:nvSpPr>
        <p:spPr>
          <a:xfrm>
            <a:off x="609727" y="4256665"/>
            <a:ext cx="4698724" cy="220902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Creating space for dedicated work/project time</a:t>
            </a:r>
          </a:p>
          <a:p>
            <a:r>
              <a:rPr lang="en-US" sz="2100" dirty="0"/>
              <a:t>Building a Community of Analytics </a:t>
            </a:r>
          </a:p>
          <a:p>
            <a:r>
              <a:rPr lang="en-US" sz="2100" dirty="0"/>
              <a:t>Helping guide people in their quest in learning about a digital and analytical  mindset </a:t>
            </a:r>
          </a:p>
          <a:p>
            <a:endParaRPr lang="en-CA" sz="2100" dirty="0"/>
          </a:p>
        </p:txBody>
      </p:sp>
      <p:pic>
        <p:nvPicPr>
          <p:cNvPr id="4" name="Picture 3">
            <a:extLst>
              <a:ext uri="{FF2B5EF4-FFF2-40B4-BE49-F238E27FC236}">
                <a16:creationId xmlns:a16="http://schemas.microsoft.com/office/drawing/2014/main" id="{2CA929F1-6AE3-4FE9-835F-FC493EB74FCF}"/>
              </a:ext>
            </a:extLst>
          </p:cNvPr>
          <p:cNvPicPr>
            <a:picLocks noChangeAspect="1"/>
          </p:cNvPicPr>
          <p:nvPr/>
        </p:nvPicPr>
        <p:blipFill>
          <a:blip r:embed="rId3"/>
          <a:stretch>
            <a:fillRect/>
          </a:stretch>
        </p:blipFill>
        <p:spPr>
          <a:xfrm>
            <a:off x="5497067" y="4184374"/>
            <a:ext cx="2999360" cy="2281319"/>
          </a:xfrm>
          <a:prstGeom prst="rect">
            <a:avLst/>
          </a:prstGeom>
        </p:spPr>
      </p:pic>
    </p:spTree>
    <p:extLst>
      <p:ext uri="{BB962C8B-B14F-4D97-AF65-F5344CB8AC3E}">
        <p14:creationId xmlns:p14="http://schemas.microsoft.com/office/powerpoint/2010/main" val="316324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254B-959A-4070-AEEE-BA05830C61ED}"/>
              </a:ext>
            </a:extLst>
          </p:cNvPr>
          <p:cNvSpPr>
            <a:spLocks noGrp="1"/>
          </p:cNvSpPr>
          <p:nvPr>
            <p:ph type="title"/>
          </p:nvPr>
        </p:nvSpPr>
        <p:spPr/>
        <p:txBody>
          <a:bodyPr>
            <a:normAutofit fontScale="90000"/>
          </a:bodyPr>
          <a:lstStyle/>
          <a:p>
            <a:r>
              <a:rPr lang="en-US" dirty="0"/>
              <a:t>Objective - Creating space for dedicated work/project time </a:t>
            </a:r>
            <a:endParaRPr lang="en-CA" dirty="0"/>
          </a:p>
        </p:txBody>
      </p:sp>
      <p:sp>
        <p:nvSpPr>
          <p:cNvPr id="6" name="Rectangle 5">
            <a:extLst>
              <a:ext uri="{FF2B5EF4-FFF2-40B4-BE49-F238E27FC236}">
                <a16:creationId xmlns:a16="http://schemas.microsoft.com/office/drawing/2014/main" id="{78A9B34E-C710-4416-B216-C81AE4DDD933}"/>
              </a:ext>
            </a:extLst>
          </p:cNvPr>
          <p:cNvSpPr/>
          <p:nvPr/>
        </p:nvSpPr>
        <p:spPr>
          <a:xfrm>
            <a:off x="457200" y="1600200"/>
            <a:ext cx="3729789" cy="4770537"/>
          </a:xfrm>
          <a:prstGeom prst="rect">
            <a:avLst/>
          </a:prstGeom>
        </p:spPr>
        <p:txBody>
          <a:bodyPr wrap="square">
            <a:spAutoFit/>
          </a:bodyPr>
          <a:lstStyle/>
          <a:p>
            <a:r>
              <a:rPr lang="en-CA" sz="1600" dirty="0">
                <a:solidFill>
                  <a:srgbClr val="000000"/>
                </a:solidFill>
                <a:latin typeface="Arial" panose="020B0604020202020204" pitchFamily="34" charset="0"/>
              </a:rPr>
              <a:t>Digital products can be in bringing better information to users, inside or outside government, with greater efficiency.</a:t>
            </a:r>
          </a:p>
          <a:p>
            <a:r>
              <a:rPr lang="en-CA" sz="1600" dirty="0">
                <a:solidFill>
                  <a:srgbClr val="000000"/>
                </a:solidFill>
                <a:latin typeface="Arial" panose="020B0604020202020204" pitchFamily="34" charset="0"/>
              </a:rPr>
              <a:t> </a:t>
            </a:r>
          </a:p>
          <a:p>
            <a:r>
              <a:rPr lang="en-CA" sz="1600" dirty="0">
                <a:solidFill>
                  <a:srgbClr val="000000"/>
                </a:solidFill>
                <a:latin typeface="Arial" panose="020B0604020202020204" pitchFamily="34" charset="0"/>
              </a:rPr>
              <a:t>Developing digital products, whether they’re analytical models, web apps or database scripts, is challenging and often requires undisturbed “flow.”</a:t>
            </a:r>
          </a:p>
          <a:p>
            <a:endParaRPr lang="en-US" sz="1600" dirty="0">
              <a:solidFill>
                <a:srgbClr val="000000"/>
              </a:solidFill>
              <a:latin typeface="Arial" panose="020B0604020202020204" pitchFamily="34" charset="0"/>
            </a:endParaRPr>
          </a:p>
          <a:p>
            <a:r>
              <a:rPr lang="en-US" sz="1600" dirty="0">
                <a:solidFill>
                  <a:srgbClr val="000000"/>
                </a:solidFill>
                <a:latin typeface="Arial" panose="020B0604020202020204" pitchFamily="34" charset="0"/>
              </a:rPr>
              <a:t>H</a:t>
            </a:r>
            <a:r>
              <a:rPr lang="en-CA" sz="1600" dirty="0" err="1">
                <a:solidFill>
                  <a:srgbClr val="000000"/>
                </a:solidFill>
                <a:latin typeface="Arial" panose="020B0604020202020204" pitchFamily="34" charset="0"/>
              </a:rPr>
              <a:t>owever</a:t>
            </a:r>
            <a:r>
              <a:rPr lang="en-CA" sz="1600" dirty="0">
                <a:solidFill>
                  <a:srgbClr val="000000"/>
                </a:solidFill>
                <a:latin typeface="Arial" panose="020B0604020202020204" pitchFamily="34" charset="0"/>
              </a:rPr>
              <a:t>, the challenge working in a government environment is that flow tends to be challenging due to the nature of the work in policy. </a:t>
            </a:r>
          </a:p>
          <a:p>
            <a:endParaRPr lang="en-US" sz="1600" dirty="0">
              <a:solidFill>
                <a:srgbClr val="000000"/>
              </a:solidFill>
              <a:latin typeface="Arial" panose="020B0604020202020204" pitchFamily="34" charset="0"/>
            </a:endParaRPr>
          </a:p>
          <a:p>
            <a:r>
              <a:rPr lang="en-US" sz="1600" b="1" dirty="0">
                <a:solidFill>
                  <a:srgbClr val="000000"/>
                </a:solidFill>
                <a:latin typeface="Arial" panose="020B0604020202020204" pitchFamily="34" charset="0"/>
              </a:rPr>
              <a:t>Code Day fixed this by providing time and space where all employees can come and work undisturbed.</a:t>
            </a:r>
          </a:p>
          <a:p>
            <a:r>
              <a:rPr lang="en-US" sz="1600" dirty="0">
                <a:solidFill>
                  <a:srgbClr val="000000"/>
                </a:solidFill>
                <a:latin typeface="Arial" panose="020B0604020202020204" pitchFamily="34" charset="0"/>
              </a:rPr>
              <a:t> </a:t>
            </a:r>
            <a:endParaRPr lang="en-CA" sz="1600" dirty="0"/>
          </a:p>
        </p:txBody>
      </p:sp>
      <p:pic>
        <p:nvPicPr>
          <p:cNvPr id="1026" name="Picture 2" descr="https://cdn-images-1.medium.com/max/1000/1*WqwAhfFt6aMIOguWVi8l5w.png">
            <a:extLst>
              <a:ext uri="{FF2B5EF4-FFF2-40B4-BE49-F238E27FC236}">
                <a16:creationId xmlns:a16="http://schemas.microsoft.com/office/drawing/2014/main" id="{BF471B13-0B2F-40EB-93D4-133ACC3E3CF4}"/>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4186238" y="3741145"/>
            <a:ext cx="4500562" cy="23312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07FA53A-1946-44CD-9208-E9F9ECE06867}"/>
              </a:ext>
            </a:extLst>
          </p:cNvPr>
          <p:cNvSpPr txBox="1"/>
          <p:nvPr/>
        </p:nvSpPr>
        <p:spPr>
          <a:xfrm>
            <a:off x="4225062" y="1600200"/>
            <a:ext cx="4422913" cy="2215991"/>
          </a:xfrm>
          <a:prstGeom prst="rect">
            <a:avLst/>
          </a:prstGeom>
          <a:noFill/>
        </p:spPr>
        <p:txBody>
          <a:bodyPr wrap="square" rtlCol="0">
            <a:spAutoFit/>
          </a:bodyPr>
          <a:lstStyle/>
          <a:p>
            <a:r>
              <a:rPr lang="en-US" sz="1200" dirty="0"/>
              <a:t>This is a data dashboard that shows the </a:t>
            </a:r>
          </a:p>
          <a:p>
            <a:r>
              <a:rPr lang="en-US" sz="1200" dirty="0"/>
              <a:t>Interjurisdictional </a:t>
            </a:r>
            <a:r>
              <a:rPr lang="en-CA" sz="1200" dirty="0"/>
              <a:t>Comparison </a:t>
            </a:r>
            <a:r>
              <a:rPr lang="en-US" sz="1200" dirty="0"/>
              <a:t>of revenue for Universities and colleges in Canada </a:t>
            </a:r>
          </a:p>
          <a:p>
            <a:endParaRPr lang="en-US" sz="1200" dirty="0"/>
          </a:p>
          <a:p>
            <a:r>
              <a:rPr lang="en-US" sz="1200" dirty="0"/>
              <a:t>This was worked on and built during a Code</a:t>
            </a:r>
          </a:p>
          <a:p>
            <a:r>
              <a:rPr lang="en-US" sz="1200" dirty="0"/>
              <a:t>Day and </a:t>
            </a:r>
          </a:p>
          <a:p>
            <a:pPr marL="285750" indent="-285750">
              <a:buFont typeface="Arial" panose="020B0604020202020204" pitchFamily="34" charset="0"/>
              <a:buChar char="•"/>
            </a:pPr>
            <a:r>
              <a:rPr lang="en-US" sz="1200" dirty="0"/>
              <a:t>Automates and munges the data to give meaningful analysis (from a process that would take a week or more to a 5 second script run every year) </a:t>
            </a:r>
          </a:p>
          <a:p>
            <a:pPr marL="285750" indent="-285750">
              <a:buFont typeface="Arial" panose="020B0604020202020204" pitchFamily="34" charset="0"/>
              <a:buChar char="•"/>
            </a:pPr>
            <a:r>
              <a:rPr lang="en-US" sz="1200" dirty="0"/>
              <a:t>Created a centralize place to get this analysis </a:t>
            </a:r>
          </a:p>
          <a:p>
            <a:endParaRPr lang="en-US" dirty="0"/>
          </a:p>
        </p:txBody>
      </p:sp>
    </p:spTree>
    <p:extLst>
      <p:ext uri="{BB962C8B-B14F-4D97-AF65-F5344CB8AC3E}">
        <p14:creationId xmlns:p14="http://schemas.microsoft.com/office/powerpoint/2010/main" val="143533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384A-698A-4F4F-9EB0-D8F0C4FCD72C}"/>
              </a:ext>
            </a:extLst>
          </p:cNvPr>
          <p:cNvSpPr>
            <a:spLocks noGrp="1"/>
          </p:cNvSpPr>
          <p:nvPr>
            <p:ph type="title"/>
          </p:nvPr>
        </p:nvSpPr>
        <p:spPr/>
        <p:txBody>
          <a:bodyPr>
            <a:normAutofit fontScale="90000"/>
          </a:bodyPr>
          <a:lstStyle/>
          <a:p>
            <a:r>
              <a:rPr lang="en-US" dirty="0"/>
              <a:t>Objective - Co-Creation and Co-Working</a:t>
            </a:r>
            <a:endParaRPr lang="en-CA" dirty="0"/>
          </a:p>
        </p:txBody>
      </p:sp>
      <p:sp>
        <p:nvSpPr>
          <p:cNvPr id="3" name="Rectangle 2">
            <a:extLst>
              <a:ext uri="{FF2B5EF4-FFF2-40B4-BE49-F238E27FC236}">
                <a16:creationId xmlns:a16="http://schemas.microsoft.com/office/drawing/2014/main" id="{6368DBA4-8370-4E55-BAF4-A21BC9F0F1BE}"/>
              </a:ext>
            </a:extLst>
          </p:cNvPr>
          <p:cNvSpPr/>
          <p:nvPr/>
        </p:nvSpPr>
        <p:spPr>
          <a:xfrm>
            <a:off x="347869" y="5430470"/>
            <a:ext cx="4572000" cy="1661993"/>
          </a:xfrm>
          <a:prstGeom prst="rect">
            <a:avLst/>
          </a:prstGeom>
        </p:spPr>
        <p:txBody>
          <a:bodyPr>
            <a:spAutoFit/>
          </a:bodyPr>
          <a:lstStyle/>
          <a:p>
            <a:r>
              <a:rPr lang="en-CA" sz="1200" i="1" dirty="0">
                <a:solidFill>
                  <a:srgbClr val="000000"/>
                </a:solidFill>
                <a:latin typeface="Arial" panose="020B0604020202020204" pitchFamily="34" charset="0"/>
              </a:rPr>
              <a:t>“Code day was a fun opportunity to improve my web development skills while getting to know fellow coders. It’s a great way for busy </a:t>
            </a:r>
            <a:r>
              <a:rPr lang="en-CA" sz="1200" i="1" dirty="0" err="1">
                <a:solidFill>
                  <a:srgbClr val="000000"/>
                </a:solidFill>
                <a:latin typeface="Arial" panose="020B0604020202020204" pitchFamily="34" charset="0"/>
              </a:rPr>
              <a:t>OPSers</a:t>
            </a:r>
            <a:r>
              <a:rPr lang="en-CA" sz="1200" i="1" dirty="0">
                <a:solidFill>
                  <a:srgbClr val="000000"/>
                </a:solidFill>
                <a:latin typeface="Arial" panose="020B0604020202020204" pitchFamily="34" charset="0"/>
              </a:rPr>
              <a:t> to learn new skills or find ways to do things more efficiently.”</a:t>
            </a:r>
            <a:endParaRPr lang="en-CA" sz="1200" dirty="0"/>
          </a:p>
          <a:p>
            <a:r>
              <a:rPr lang="en-CA" dirty="0">
                <a:solidFill>
                  <a:srgbClr val="000000"/>
                </a:solidFill>
                <a:latin typeface="Arial" panose="020B0604020202020204" pitchFamily="34" charset="0"/>
              </a:rPr>
              <a:t>~Meagan Cameron</a:t>
            </a:r>
            <a:endParaRPr lang="en-CA" dirty="0"/>
          </a:p>
          <a:p>
            <a:br>
              <a:rPr lang="en-CA" dirty="0"/>
            </a:br>
            <a:endParaRPr lang="en-CA" dirty="0"/>
          </a:p>
        </p:txBody>
      </p:sp>
      <p:sp>
        <p:nvSpPr>
          <p:cNvPr id="5" name="Rectangle 4">
            <a:extLst>
              <a:ext uri="{FF2B5EF4-FFF2-40B4-BE49-F238E27FC236}">
                <a16:creationId xmlns:a16="http://schemas.microsoft.com/office/drawing/2014/main" id="{4F820B6A-F7F8-452E-8C90-5D33FF5574E4}"/>
              </a:ext>
            </a:extLst>
          </p:cNvPr>
          <p:cNvSpPr/>
          <p:nvPr/>
        </p:nvSpPr>
        <p:spPr>
          <a:xfrm>
            <a:off x="4224131" y="846138"/>
            <a:ext cx="4572000" cy="4584332"/>
          </a:xfrm>
          <a:prstGeom prst="rect">
            <a:avLst/>
          </a:prstGeom>
        </p:spPr>
        <p:txBody>
          <a:bodyPr>
            <a:spAutoFit/>
          </a:bodyPr>
          <a:lstStyle/>
          <a:p>
            <a:pPr lvl="0" defTabSz="914400">
              <a:spcBef>
                <a:spcPct val="20000"/>
              </a:spcBef>
            </a:pPr>
            <a:r>
              <a:rPr lang="en-CA" sz="1050" b="1" dirty="0">
                <a:solidFill>
                  <a:prstClr val="black"/>
                </a:solidFill>
                <a:latin typeface="Calibri"/>
              </a:rPr>
              <a:t>General:</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Data Literacy for Policy Enthusiasts Framework</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Learning R-Shiny for Data Visualizations</a:t>
            </a:r>
          </a:p>
          <a:p>
            <a:pPr marL="342900" lvl="0" indent="-342900" defTabSz="914400">
              <a:spcBef>
                <a:spcPct val="20000"/>
              </a:spcBef>
              <a:buFont typeface="Arial" panose="020B0604020202020204" pitchFamily="34" charset="0"/>
              <a:buChar char="•"/>
            </a:pPr>
            <a:endParaRPr lang="en-CA" sz="1050" dirty="0">
              <a:solidFill>
                <a:prstClr val="black"/>
              </a:solidFill>
              <a:latin typeface="Calibri"/>
            </a:endParaRPr>
          </a:p>
          <a:p>
            <a:pPr lvl="0" defTabSz="914400">
              <a:spcBef>
                <a:spcPct val="20000"/>
              </a:spcBef>
            </a:pPr>
            <a:r>
              <a:rPr lang="en-CA" sz="1050" b="1" dirty="0">
                <a:solidFill>
                  <a:prstClr val="black"/>
                </a:solidFill>
                <a:latin typeface="Calibri"/>
              </a:rPr>
              <a:t>OPS:</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Positive Space – Registration Page</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Transitioning the Ontario Public Service Pride Network website to TBS intranet website standards</a:t>
            </a:r>
          </a:p>
          <a:p>
            <a:pPr lvl="0" defTabSz="914400">
              <a:spcBef>
                <a:spcPct val="20000"/>
              </a:spcBef>
            </a:pPr>
            <a:endParaRPr lang="en-CA" sz="1050" b="1" dirty="0">
              <a:solidFill>
                <a:prstClr val="black"/>
              </a:solidFill>
              <a:latin typeface="Calibri"/>
            </a:endParaRPr>
          </a:p>
          <a:p>
            <a:pPr lvl="0" defTabSz="914400">
              <a:spcBef>
                <a:spcPct val="20000"/>
              </a:spcBef>
            </a:pPr>
            <a:r>
              <a:rPr lang="en-CA" sz="1050" b="1" dirty="0">
                <a:solidFill>
                  <a:prstClr val="black"/>
                </a:solidFill>
                <a:latin typeface="Calibri"/>
              </a:rPr>
              <a:t>MAESD Specific:</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Mapping Out SMA Data Flow Process</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Massaging SMA Workbook Data for Dashboard Visualizations</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CIP Mapping for Colleges</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College Finance Analysis (Exploring different visualizations for revenues, expenses, trends)</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Improvements to the Long Term PSE Enrolment Forecast</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University Key Performance Indicators Data Visualizations</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Student Transitions from K-12 to PSE (Data Clean Up)</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College and University Finance Related – Mapping data elements to new funding formula</a:t>
            </a:r>
          </a:p>
          <a:p>
            <a:pPr marL="342900" lvl="0" indent="-342900" defTabSz="914400">
              <a:spcBef>
                <a:spcPct val="20000"/>
              </a:spcBef>
              <a:buFont typeface="Arial" panose="020B0604020202020204" pitchFamily="34" charset="0"/>
              <a:buChar char="•"/>
            </a:pPr>
            <a:endParaRPr lang="en-CA" sz="1050" dirty="0">
              <a:solidFill>
                <a:prstClr val="black"/>
              </a:solidFill>
              <a:latin typeface="Calibri"/>
            </a:endParaRPr>
          </a:p>
          <a:p>
            <a:pPr lvl="0" defTabSz="914400">
              <a:spcBef>
                <a:spcPct val="20000"/>
              </a:spcBef>
            </a:pPr>
            <a:r>
              <a:rPr lang="en-CA" sz="1050" b="1" dirty="0">
                <a:solidFill>
                  <a:prstClr val="black"/>
                </a:solidFill>
                <a:latin typeface="Calibri"/>
              </a:rPr>
              <a:t>MIRR Specific:</a:t>
            </a:r>
          </a:p>
          <a:p>
            <a:pPr marL="342900" lvl="0" indent="-342900" defTabSz="914400">
              <a:spcBef>
                <a:spcPct val="20000"/>
              </a:spcBef>
              <a:buFont typeface="Arial" panose="020B0604020202020204" pitchFamily="34" charset="0"/>
              <a:buChar char="•"/>
            </a:pPr>
            <a:r>
              <a:rPr lang="en-CA" sz="1050" dirty="0">
                <a:solidFill>
                  <a:prstClr val="black"/>
                </a:solidFill>
                <a:latin typeface="Calibri"/>
              </a:rPr>
              <a:t>Web scrapping off INAC and Health Canada websites to  create community profile reports/dashboards</a:t>
            </a:r>
          </a:p>
        </p:txBody>
      </p:sp>
    </p:spTree>
    <p:extLst>
      <p:ext uri="{BB962C8B-B14F-4D97-AF65-F5344CB8AC3E}">
        <p14:creationId xmlns:p14="http://schemas.microsoft.com/office/powerpoint/2010/main" val="63105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7C88-C523-4221-BEC1-0C1DE2EF504F}"/>
              </a:ext>
            </a:extLst>
          </p:cNvPr>
          <p:cNvSpPr>
            <a:spLocks noGrp="1"/>
          </p:cNvSpPr>
          <p:nvPr>
            <p:ph type="title"/>
          </p:nvPr>
        </p:nvSpPr>
        <p:spPr/>
        <p:txBody>
          <a:bodyPr>
            <a:noAutofit/>
          </a:bodyPr>
          <a:lstStyle/>
          <a:p>
            <a:r>
              <a:rPr lang="en-US" sz="3600" dirty="0"/>
              <a:t>Objective - Building a Community in Digital Methods and Analytics </a:t>
            </a:r>
            <a:endParaRPr lang="en-CA" sz="3600" dirty="0"/>
          </a:p>
        </p:txBody>
      </p:sp>
      <p:sp>
        <p:nvSpPr>
          <p:cNvPr id="3" name="Content Placeholder 2">
            <a:extLst>
              <a:ext uri="{FF2B5EF4-FFF2-40B4-BE49-F238E27FC236}">
                <a16:creationId xmlns:a16="http://schemas.microsoft.com/office/drawing/2014/main" id="{CCEBC666-58F2-42FD-87EF-00AC65F46DE8}"/>
              </a:ext>
            </a:extLst>
          </p:cNvPr>
          <p:cNvSpPr>
            <a:spLocks noGrp="1"/>
          </p:cNvSpPr>
          <p:nvPr>
            <p:ph idx="4294967295"/>
          </p:nvPr>
        </p:nvSpPr>
        <p:spPr>
          <a:xfrm>
            <a:off x="596348" y="1600200"/>
            <a:ext cx="3717235" cy="4525963"/>
          </a:xfrm>
        </p:spPr>
        <p:txBody>
          <a:bodyPr>
            <a:normAutofit fontScale="55000" lnSpcReduction="20000"/>
          </a:bodyPr>
          <a:lstStyle/>
          <a:p>
            <a:pPr marL="0" indent="0">
              <a:buNone/>
            </a:pPr>
            <a:r>
              <a:rPr lang="en-US" dirty="0"/>
              <a:t>When an individual is doing data and digital work in traditional policy unit, there is a general feeling that they are not surrounded by peers that understand the type of work they do. </a:t>
            </a:r>
          </a:p>
          <a:p>
            <a:pPr marL="0" indent="0">
              <a:buNone/>
            </a:pPr>
            <a:endParaRPr lang="en-US" dirty="0"/>
          </a:p>
          <a:p>
            <a:pPr marL="0" indent="0">
              <a:buNone/>
            </a:pPr>
            <a:r>
              <a:rPr lang="en-US" dirty="0"/>
              <a:t>Code Day tried to rectify this by providing these individuals with a place to meet others that do the same time of work. </a:t>
            </a:r>
          </a:p>
          <a:p>
            <a:pPr marL="0" indent="0">
              <a:buNone/>
            </a:pPr>
            <a:endParaRPr lang="en-US" dirty="0"/>
          </a:p>
          <a:p>
            <a:pPr marL="0" indent="0">
              <a:buNone/>
            </a:pPr>
            <a:r>
              <a:rPr lang="en-US" dirty="0"/>
              <a:t>For example, </a:t>
            </a:r>
            <a:r>
              <a:rPr lang="en-US" b="1" dirty="0"/>
              <a:t>The Funding Policy and System Planning Unit has now made connections all over the OPS, City of Toronto and Government of Canada that do digital and analytical work</a:t>
            </a:r>
            <a:endParaRPr lang="en-CA" b="1" dirty="0"/>
          </a:p>
        </p:txBody>
      </p:sp>
      <p:sp>
        <p:nvSpPr>
          <p:cNvPr id="4" name="Rectangle 3">
            <a:extLst>
              <a:ext uri="{FF2B5EF4-FFF2-40B4-BE49-F238E27FC236}">
                <a16:creationId xmlns:a16="http://schemas.microsoft.com/office/drawing/2014/main" id="{B647259E-E33E-4261-8FD9-8F1FBB19C430}"/>
              </a:ext>
            </a:extLst>
          </p:cNvPr>
          <p:cNvSpPr/>
          <p:nvPr/>
        </p:nvSpPr>
        <p:spPr>
          <a:xfrm>
            <a:off x="4482548" y="4769560"/>
            <a:ext cx="4572000" cy="2308324"/>
          </a:xfrm>
          <a:prstGeom prst="rect">
            <a:avLst/>
          </a:prstGeom>
        </p:spPr>
        <p:txBody>
          <a:bodyPr>
            <a:spAutoFit/>
          </a:bodyPr>
          <a:lstStyle/>
          <a:p>
            <a:r>
              <a:rPr lang="en-CA" i="1" dirty="0">
                <a:solidFill>
                  <a:srgbClr val="000000"/>
                </a:solidFill>
                <a:latin typeface="Arial" panose="020B0604020202020204" pitchFamily="34" charset="0"/>
              </a:rPr>
              <a:t>“It was really great, I had an incredibly happy team coming back after code day, looking forward to the next one, and pumped about the contacts they made during the day.”</a:t>
            </a:r>
            <a:endParaRPr lang="en-CA" dirty="0"/>
          </a:p>
          <a:p>
            <a:r>
              <a:rPr lang="en-CA" i="1" dirty="0">
                <a:solidFill>
                  <a:srgbClr val="000000"/>
                </a:solidFill>
                <a:latin typeface="Arial" panose="020B0604020202020204" pitchFamily="34" charset="0"/>
              </a:rPr>
              <a:t>~ Christine </a:t>
            </a:r>
            <a:r>
              <a:rPr lang="en-CA" i="1" dirty="0" err="1">
                <a:solidFill>
                  <a:srgbClr val="000000"/>
                </a:solidFill>
                <a:latin typeface="Arial" panose="020B0604020202020204" pitchFamily="34" charset="0"/>
              </a:rPr>
              <a:t>Hagyard</a:t>
            </a:r>
            <a:endParaRPr lang="en-CA" dirty="0"/>
          </a:p>
          <a:p>
            <a:br>
              <a:rPr lang="en-CA" dirty="0"/>
            </a:br>
            <a:endParaRPr lang="en-CA" dirty="0"/>
          </a:p>
        </p:txBody>
      </p:sp>
      <p:pic>
        <p:nvPicPr>
          <p:cNvPr id="5" name="Picture 4">
            <a:extLst>
              <a:ext uri="{FF2B5EF4-FFF2-40B4-BE49-F238E27FC236}">
                <a16:creationId xmlns:a16="http://schemas.microsoft.com/office/drawing/2014/main" id="{53557079-A353-42E3-87E7-3D2EBE8B8795}"/>
              </a:ext>
            </a:extLst>
          </p:cNvPr>
          <p:cNvPicPr>
            <a:picLocks noChangeAspect="1"/>
          </p:cNvPicPr>
          <p:nvPr/>
        </p:nvPicPr>
        <p:blipFill>
          <a:blip r:embed="rId3"/>
          <a:stretch>
            <a:fillRect/>
          </a:stretch>
        </p:blipFill>
        <p:spPr>
          <a:xfrm>
            <a:off x="4572000" y="1712577"/>
            <a:ext cx="4046368" cy="2762043"/>
          </a:xfrm>
          <a:prstGeom prst="rect">
            <a:avLst/>
          </a:prstGeom>
        </p:spPr>
      </p:pic>
    </p:spTree>
    <p:extLst>
      <p:ext uri="{BB962C8B-B14F-4D97-AF65-F5344CB8AC3E}">
        <p14:creationId xmlns:p14="http://schemas.microsoft.com/office/powerpoint/2010/main" val="6224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F6A7-75CC-4653-90C5-B382570607D4}"/>
              </a:ext>
            </a:extLst>
          </p:cNvPr>
          <p:cNvSpPr>
            <a:spLocks noGrp="1"/>
          </p:cNvSpPr>
          <p:nvPr>
            <p:ph type="title"/>
          </p:nvPr>
        </p:nvSpPr>
        <p:spPr/>
        <p:txBody>
          <a:bodyPr/>
          <a:lstStyle/>
          <a:p>
            <a:r>
              <a:rPr lang="en-US" dirty="0"/>
              <a:t>Operational Details </a:t>
            </a:r>
            <a:endParaRPr lang="en-CA" dirty="0"/>
          </a:p>
        </p:txBody>
      </p:sp>
      <p:sp>
        <p:nvSpPr>
          <p:cNvPr id="3" name="Content Placeholder 2">
            <a:extLst>
              <a:ext uri="{FF2B5EF4-FFF2-40B4-BE49-F238E27FC236}">
                <a16:creationId xmlns:a16="http://schemas.microsoft.com/office/drawing/2014/main" id="{932A1756-40CF-43FD-9823-70BFDA91FAE6}"/>
              </a:ext>
            </a:extLst>
          </p:cNvPr>
          <p:cNvSpPr>
            <a:spLocks noGrp="1"/>
          </p:cNvSpPr>
          <p:nvPr>
            <p:ph idx="4294967295"/>
          </p:nvPr>
        </p:nvSpPr>
        <p:spPr>
          <a:xfrm>
            <a:off x="457200" y="1209468"/>
            <a:ext cx="7932820" cy="4525963"/>
          </a:xfrm>
        </p:spPr>
        <p:txBody>
          <a:bodyPr/>
          <a:lstStyle/>
          <a:p>
            <a:r>
              <a:rPr lang="en-US" dirty="0"/>
              <a:t>Volunteer Coordination </a:t>
            </a:r>
          </a:p>
          <a:p>
            <a:r>
              <a:rPr lang="en-US" dirty="0"/>
              <a:t>Space </a:t>
            </a:r>
          </a:p>
          <a:p>
            <a:r>
              <a:rPr lang="en-US" dirty="0"/>
              <a:t>Food</a:t>
            </a:r>
          </a:p>
          <a:p>
            <a:r>
              <a:rPr lang="en-US" dirty="0"/>
              <a:t>Website Setup </a:t>
            </a:r>
          </a:p>
          <a:p>
            <a:r>
              <a:rPr lang="en-US" dirty="0"/>
              <a:t>Marketing </a:t>
            </a:r>
            <a:endParaRPr lang="en-CA" dirty="0"/>
          </a:p>
        </p:txBody>
      </p:sp>
      <p:sp>
        <p:nvSpPr>
          <p:cNvPr id="4" name="Rectangle 3">
            <a:extLst>
              <a:ext uri="{FF2B5EF4-FFF2-40B4-BE49-F238E27FC236}">
                <a16:creationId xmlns:a16="http://schemas.microsoft.com/office/drawing/2014/main" id="{92C953F5-E8CA-4B0F-A9E1-BECA43BFC4A0}"/>
              </a:ext>
            </a:extLst>
          </p:cNvPr>
          <p:cNvSpPr/>
          <p:nvPr/>
        </p:nvSpPr>
        <p:spPr>
          <a:xfrm>
            <a:off x="3916018" y="1868947"/>
            <a:ext cx="4909930" cy="4801314"/>
          </a:xfrm>
          <a:prstGeom prst="rect">
            <a:avLst/>
          </a:prstGeom>
        </p:spPr>
        <p:txBody>
          <a:bodyPr wrap="square">
            <a:spAutoFit/>
          </a:bodyPr>
          <a:lstStyle/>
          <a:p>
            <a:r>
              <a:rPr lang="en-US" b="1" dirty="0">
                <a:solidFill>
                  <a:srgbClr val="000000"/>
                </a:solidFill>
              </a:rPr>
              <a:t>Sample Agenda</a:t>
            </a:r>
            <a:endParaRPr lang="en-CA" b="1" dirty="0">
              <a:solidFill>
                <a:srgbClr val="000000"/>
              </a:solidFill>
            </a:endParaRPr>
          </a:p>
          <a:p>
            <a:r>
              <a:rPr lang="en-CA" dirty="0">
                <a:solidFill>
                  <a:srgbClr val="000000"/>
                </a:solidFill>
              </a:rPr>
              <a:t>9:30am - 10:00am</a:t>
            </a:r>
          </a:p>
          <a:p>
            <a:pPr marL="742950" lvl="1" indent="-285750">
              <a:buFont typeface="Arial" panose="020B0604020202020204" pitchFamily="34" charset="0"/>
              <a:buChar char="•"/>
            </a:pPr>
            <a:r>
              <a:rPr lang="en-CA" dirty="0">
                <a:solidFill>
                  <a:srgbClr val="000000"/>
                </a:solidFill>
              </a:rPr>
              <a:t>Opening remarks</a:t>
            </a:r>
          </a:p>
          <a:p>
            <a:pPr marL="742950" lvl="1" indent="-285750">
              <a:buFont typeface="Arial" panose="020B0604020202020204" pitchFamily="34" charset="0"/>
              <a:buChar char="•"/>
            </a:pPr>
            <a:r>
              <a:rPr lang="en-CA" dirty="0">
                <a:solidFill>
                  <a:srgbClr val="000000"/>
                </a:solidFill>
              </a:rPr>
              <a:t>Icebreaker game</a:t>
            </a:r>
          </a:p>
          <a:p>
            <a:pPr marL="742950" lvl="1" indent="-285750">
              <a:buFont typeface="Arial" panose="020B0604020202020204" pitchFamily="34" charset="0"/>
              <a:buChar char="•"/>
            </a:pPr>
            <a:r>
              <a:rPr lang="en-CA" dirty="0">
                <a:solidFill>
                  <a:srgbClr val="000000"/>
                </a:solidFill>
              </a:rPr>
              <a:t>Introductions (including your project for the day)</a:t>
            </a:r>
          </a:p>
          <a:p>
            <a:r>
              <a:rPr lang="en-CA" dirty="0">
                <a:solidFill>
                  <a:srgbClr val="000000"/>
                </a:solidFill>
              </a:rPr>
              <a:t>10:00am - 12:30pm</a:t>
            </a:r>
          </a:p>
          <a:p>
            <a:pPr marL="742950" lvl="1" indent="-285750">
              <a:buFont typeface="Arial" panose="020B0604020202020204" pitchFamily="34" charset="0"/>
              <a:buChar char="•"/>
            </a:pPr>
            <a:r>
              <a:rPr lang="en-CA" dirty="0">
                <a:solidFill>
                  <a:srgbClr val="000000"/>
                </a:solidFill>
              </a:rPr>
              <a:t>Work on your project (either independently or collaboratively - ask for help!)</a:t>
            </a:r>
          </a:p>
          <a:p>
            <a:r>
              <a:rPr lang="en-CA" dirty="0">
                <a:solidFill>
                  <a:srgbClr val="000000"/>
                </a:solidFill>
              </a:rPr>
              <a:t>12:30pm - 1:30pm</a:t>
            </a:r>
          </a:p>
          <a:p>
            <a:pPr marL="742950" lvl="1" indent="-285750">
              <a:buFont typeface="Arial" panose="020B0604020202020204" pitchFamily="34" charset="0"/>
              <a:buChar char="•"/>
            </a:pPr>
            <a:r>
              <a:rPr lang="en-CA" dirty="0">
                <a:solidFill>
                  <a:srgbClr val="000000"/>
                </a:solidFill>
              </a:rPr>
              <a:t>(Working) Lunch</a:t>
            </a:r>
          </a:p>
          <a:p>
            <a:r>
              <a:rPr lang="en-CA" dirty="0">
                <a:solidFill>
                  <a:srgbClr val="000000"/>
                </a:solidFill>
              </a:rPr>
              <a:t>1:30pm - 3:00pm</a:t>
            </a:r>
          </a:p>
          <a:p>
            <a:pPr marL="742950" lvl="1" indent="-285750">
              <a:buFont typeface="Arial" panose="020B0604020202020204" pitchFamily="34" charset="0"/>
              <a:buChar char="•"/>
            </a:pPr>
            <a:r>
              <a:rPr lang="en-CA" dirty="0">
                <a:solidFill>
                  <a:srgbClr val="000000"/>
                </a:solidFill>
              </a:rPr>
              <a:t>Collaborate some more</a:t>
            </a:r>
          </a:p>
          <a:p>
            <a:r>
              <a:rPr lang="en-CA" dirty="0">
                <a:solidFill>
                  <a:srgbClr val="000000"/>
                </a:solidFill>
              </a:rPr>
              <a:t>3:00pm - 4:00pm</a:t>
            </a:r>
          </a:p>
          <a:p>
            <a:pPr marL="742950" lvl="1" indent="-285750">
              <a:buFont typeface="Arial" panose="020B0604020202020204" pitchFamily="34" charset="0"/>
              <a:buChar char="•"/>
            </a:pPr>
            <a:r>
              <a:rPr lang="en-CA" dirty="0">
                <a:solidFill>
                  <a:srgbClr val="000000"/>
                </a:solidFill>
              </a:rPr>
              <a:t>Show &amp; Tell</a:t>
            </a:r>
          </a:p>
          <a:p>
            <a:pPr marL="742950" lvl="1" indent="-285750">
              <a:buFont typeface="Arial" panose="020B0604020202020204" pitchFamily="34" charset="0"/>
              <a:buChar char="•"/>
            </a:pPr>
            <a:r>
              <a:rPr lang="en-CA" dirty="0">
                <a:solidFill>
                  <a:srgbClr val="000000"/>
                </a:solidFill>
              </a:rPr>
              <a:t>Closing Remarks</a:t>
            </a:r>
            <a:endParaRPr lang="en-CA" b="0" i="0" dirty="0">
              <a:solidFill>
                <a:srgbClr val="000000"/>
              </a:solidFill>
              <a:effectLst/>
            </a:endParaRPr>
          </a:p>
        </p:txBody>
      </p:sp>
    </p:spTree>
    <p:extLst>
      <p:ext uri="{BB962C8B-B14F-4D97-AF65-F5344CB8AC3E}">
        <p14:creationId xmlns:p14="http://schemas.microsoft.com/office/powerpoint/2010/main" val="3740268100"/>
      </p:ext>
    </p:extLst>
  </p:cSld>
  <p:clrMapOvr>
    <a:masterClrMapping/>
  </p:clrMapOvr>
</p:sld>
</file>

<file path=ppt/theme/theme1.xml><?xml version="1.0" encoding="utf-8"?>
<a:theme xmlns:a="http://schemas.openxmlformats.org/drawingml/2006/main" name="1_Presentation_Group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2904</TotalTime>
  <Words>1346</Words>
  <Application>Microsoft Office PowerPoint</Application>
  <PresentationFormat>On-screen Show (4:3)</PresentationFormat>
  <Paragraphs>190</Paragraphs>
  <Slides>14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1_Presentation_Group2</vt:lpstr>
      <vt:lpstr>Code Day </vt:lpstr>
      <vt:lpstr>Outline</vt:lpstr>
      <vt:lpstr>Background </vt:lpstr>
      <vt:lpstr>Code Day Event Model </vt:lpstr>
      <vt:lpstr>Objectives – High Level </vt:lpstr>
      <vt:lpstr>Objective - Creating space for dedicated work/project time </vt:lpstr>
      <vt:lpstr>Objective - Co-Creation and Co-Working</vt:lpstr>
      <vt:lpstr>Objective - Building a Community in Digital Methods and Analytics </vt:lpstr>
      <vt:lpstr>Operational Details </vt:lpstr>
      <vt:lpstr>Success stories  </vt:lpstr>
      <vt:lpstr>Issues and Opportunities </vt:lpstr>
      <vt:lpstr>Resources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Day</dc:title>
  <dc:creator>Chen, Alexander (MAESD)</dc:creator>
  <cp:lastModifiedBy>Chen, Alexander (MAESD)</cp:lastModifiedBy>
  <cp:revision>37</cp:revision>
  <dcterms:created xsi:type="dcterms:W3CDTF">2017-12-27T18:06:03Z</dcterms:created>
  <dcterms:modified xsi:type="dcterms:W3CDTF">2017-12-29T19:09:08Z</dcterms:modified>
</cp:coreProperties>
</file>