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6858000" cy="9144000"/>
  <p:embeddedFontLst>
    <p:embeddedFont>
      <p:font typeface="Arial" charset="1" panose="020B0604020202020204"/>
      <p:regular r:id="rId21"/>
    </p:embeddedFont>
    <p:embeddedFont>
      <p:font typeface="Century Gothic Paneuropean" charset="1" panose="020B0502020202020204"/>
      <p:regular r:id="rId23"/>
    </p:embeddedFont>
    <p:embeddedFont>
      <p:font typeface="Open Sans" charset="1" panose="020B0606030504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10.xml" Type="http://schemas.openxmlformats.org/officeDocument/2006/relationships/notesSlide"/><Relationship Id="rId33" Target="notesSlides/notesSlide11.xml" Type="http://schemas.openxmlformats.org/officeDocument/2006/relationships/notesSlide"/><Relationship Id="rId34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0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366" y="1565587"/>
            <a:ext cx="8787722" cy="1582709"/>
            <a:chOff x="0" y="0"/>
            <a:chExt cx="11716963" cy="2110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2110279"/>
            </a:xfrm>
            <a:custGeom>
              <a:avLst/>
              <a:gdLst/>
              <a:ahLst/>
              <a:cxnLst/>
              <a:rect r="r" b="b" t="t" l="l"/>
              <a:pathLst>
                <a:path h="211027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2110279"/>
                  </a:lnTo>
                  <a:lnTo>
                    <a:pt x="0" y="21102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21293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Benjamin Felippe Martins Santos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Luigi Pozzani de Souza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Murilo Dias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Nicolas Camargo Costa Ceccato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Nickolas Lins de Lemos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9109" y="3609673"/>
            <a:ext cx="8996978" cy="767273"/>
            <a:chOff x="0" y="0"/>
            <a:chExt cx="11995971" cy="10230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95971" cy="1023031"/>
            </a:xfrm>
            <a:custGeom>
              <a:avLst/>
              <a:gdLst/>
              <a:ahLst/>
              <a:cxnLst/>
              <a:rect r="r" b="b" t="t" l="l"/>
              <a:pathLst>
                <a:path h="1023031" w="11995971">
                  <a:moveTo>
                    <a:pt x="0" y="0"/>
                  </a:moveTo>
                  <a:lnTo>
                    <a:pt x="11995971" y="0"/>
                  </a:lnTo>
                  <a:lnTo>
                    <a:pt x="11995971" y="1023031"/>
                  </a:lnTo>
                  <a:lnTo>
                    <a:pt x="0" y="10230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995971" cy="10420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LICENCIAMENTO DE SOFTWARE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6677" y="5313717"/>
            <a:ext cx="8787722" cy="544415"/>
            <a:chOff x="0" y="0"/>
            <a:chExt cx="11716963" cy="7258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6962" cy="725887"/>
            </a:xfrm>
            <a:custGeom>
              <a:avLst/>
              <a:gdLst/>
              <a:ahLst/>
              <a:cxnLst/>
              <a:rect r="r" b="b" t="t" l="l"/>
              <a:pathLst>
                <a:path h="725887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725887"/>
                  </a:lnTo>
                  <a:lnTo>
                    <a:pt x="0" y="725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716963" cy="74493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Orentadores: Prof. Ronildo / Prof. Roberto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8366" y="6357907"/>
            <a:ext cx="8787722" cy="696884"/>
            <a:chOff x="0" y="0"/>
            <a:chExt cx="11716963" cy="9291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16962" cy="929179"/>
            </a:xfrm>
            <a:custGeom>
              <a:avLst/>
              <a:gdLst/>
              <a:ahLst/>
              <a:cxnLst/>
              <a:rect r="r" b="b" t="t" l="l"/>
              <a:pathLst>
                <a:path h="92917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929179"/>
                  </a:lnTo>
                  <a:lnTo>
                    <a:pt x="0" y="9291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1716963" cy="9482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JUNDIAÍ-SP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2025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415310" y="246225"/>
            <a:ext cx="4930778" cy="764135"/>
            <a:chOff x="0" y="0"/>
            <a:chExt cx="6574371" cy="10188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74409" cy="1018794"/>
            </a:xfrm>
            <a:custGeom>
              <a:avLst/>
              <a:gdLst/>
              <a:ahLst/>
              <a:cxnLst/>
              <a:rect r="r" b="b" t="t" l="l"/>
              <a:pathLst>
                <a:path h="1018794" w="6574409">
                  <a:moveTo>
                    <a:pt x="0" y="0"/>
                  </a:moveTo>
                  <a:lnTo>
                    <a:pt x="6574409" y="0"/>
                  </a:lnTo>
                  <a:lnTo>
                    <a:pt x="6574409" y="1018794"/>
                  </a:lnTo>
                  <a:lnTo>
                    <a:pt x="0" y="1018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0" r="0" b="-3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2983647" y="58592"/>
            <a:ext cx="1431662" cy="1141145"/>
            <a:chOff x="0" y="0"/>
            <a:chExt cx="1908883" cy="15215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8937" cy="1521587"/>
            </a:xfrm>
            <a:custGeom>
              <a:avLst/>
              <a:gdLst/>
              <a:ahLst/>
              <a:cxnLst/>
              <a:rect r="r" b="b" t="t" l="l"/>
              <a:pathLst>
                <a:path h="1521587" w="1908937">
                  <a:moveTo>
                    <a:pt x="0" y="0"/>
                  </a:moveTo>
                  <a:lnTo>
                    <a:pt x="1908937" y="0"/>
                  </a:lnTo>
                  <a:lnTo>
                    <a:pt x="1908937" y="1521587"/>
                  </a:lnTo>
                  <a:lnTo>
                    <a:pt x="0" y="1521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5" t="0" r="-92" b="3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292261"/>
            <a:ext cx="8787722" cy="1221011"/>
            <a:chOff x="0" y="0"/>
            <a:chExt cx="11716963" cy="16280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628015"/>
            </a:xfrm>
            <a:custGeom>
              <a:avLst/>
              <a:gdLst/>
              <a:ahLst/>
              <a:cxnLst/>
              <a:rect r="r" b="b" t="t" l="l"/>
              <a:pathLst>
                <a:path h="1628015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628015"/>
                  </a:lnTo>
                  <a:lnTo>
                    <a:pt x="0" y="1628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6470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CONSIDERAÇÕES FINAIS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7567" y="1703587"/>
            <a:ext cx="8787722" cy="425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uma retomada ao problema, objetivos e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discutindo quais resultas efetivamente foram 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alcançados. Lembre-se de reforçar a sua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apresentação usando frase provenientes de citações.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292261"/>
            <a:ext cx="8787722" cy="1221011"/>
            <a:chOff x="0" y="0"/>
            <a:chExt cx="11716963" cy="16280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628015"/>
            </a:xfrm>
            <a:custGeom>
              <a:avLst/>
              <a:gdLst/>
              <a:ahLst/>
              <a:cxnLst/>
              <a:rect r="r" b="b" t="t" l="l"/>
              <a:pathLst>
                <a:path h="1628015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628015"/>
                  </a:lnTo>
                  <a:lnTo>
                    <a:pt x="0" y="1628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6470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Referências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7567" y="1694062"/>
            <a:ext cx="8787722" cy="426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5"/>
              </a:lnSpc>
            </a:pPr>
            <a:r>
              <a:rPr lang="en-US" sz="19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Coloque aqui as referências de acordo com as normas</a:t>
            </a:r>
          </a:p>
          <a:p>
            <a:pPr algn="l">
              <a:lnSpc>
                <a:spcPts val="2325"/>
              </a:lnSpc>
            </a:pPr>
            <a:r>
              <a:rPr lang="en-US" sz="19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na hora da apresentas mantenha este slide por alguns</a:t>
            </a:r>
          </a:p>
          <a:p>
            <a:pPr algn="l">
              <a:lnSpc>
                <a:spcPts val="2325"/>
              </a:lnSpc>
            </a:pPr>
            <a:r>
              <a:rPr lang="en-US" sz="19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segundos, colocando o slide inicial e abrindo para perguntas.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366" y="1565587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 A (nome completo)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 B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 C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9109" y="3609673"/>
            <a:ext cx="8787722" cy="767273"/>
            <a:chOff x="0" y="0"/>
            <a:chExt cx="11716963" cy="10230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6962" cy="1023031"/>
            </a:xfrm>
            <a:custGeom>
              <a:avLst/>
              <a:gdLst/>
              <a:ahLst/>
              <a:cxnLst/>
              <a:rect r="r" b="b" t="t" l="l"/>
              <a:pathLst>
                <a:path h="1023031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23031"/>
                  </a:lnTo>
                  <a:lnTo>
                    <a:pt x="0" y="10230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716963" cy="10420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TÍTULO DO TRABALHO</a:t>
              </a:r>
            </a:p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(NO MAXIMO DUAS LINHAS, REDUZIR PARA CABER)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6677" y="4707571"/>
            <a:ext cx="8787722" cy="1150561"/>
            <a:chOff x="0" y="0"/>
            <a:chExt cx="11716963" cy="15340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6962" cy="1534082"/>
            </a:xfrm>
            <a:custGeom>
              <a:avLst/>
              <a:gdLst/>
              <a:ahLst/>
              <a:cxnLst/>
              <a:rect r="r" b="b" t="t" l="l"/>
              <a:pathLst>
                <a:path h="1534082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534082"/>
                  </a:lnTo>
                  <a:lnTo>
                    <a:pt x="0" y="1534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716963" cy="15531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Orentadores: Prof. A / Prof. B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 ultimo slide deve ser igual ao primeiro. Responda as duvidas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Ao terimino, agradeça e encerre sua apresentação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8366" y="6357907"/>
            <a:ext cx="8787722" cy="547554"/>
            <a:chOff x="0" y="0"/>
            <a:chExt cx="11716963" cy="730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16962" cy="730072"/>
            </a:xfrm>
            <a:custGeom>
              <a:avLst/>
              <a:gdLst/>
              <a:ahLst/>
              <a:cxnLst/>
              <a:rect r="r" b="b" t="t" l="l"/>
              <a:pathLst>
                <a:path h="730072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730072"/>
                  </a:lnTo>
                  <a:lnTo>
                    <a:pt x="0" y="730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1716963" cy="74912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CIDADE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ANO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415310" y="246225"/>
            <a:ext cx="4930778" cy="764135"/>
            <a:chOff x="0" y="0"/>
            <a:chExt cx="6574371" cy="10188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74409" cy="1018794"/>
            </a:xfrm>
            <a:custGeom>
              <a:avLst/>
              <a:gdLst/>
              <a:ahLst/>
              <a:cxnLst/>
              <a:rect r="r" b="b" t="t" l="l"/>
              <a:pathLst>
                <a:path h="1018794" w="6574409">
                  <a:moveTo>
                    <a:pt x="0" y="0"/>
                  </a:moveTo>
                  <a:lnTo>
                    <a:pt x="6574409" y="0"/>
                  </a:lnTo>
                  <a:lnTo>
                    <a:pt x="6574409" y="1018794"/>
                  </a:lnTo>
                  <a:lnTo>
                    <a:pt x="0" y="1018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0" r="0" b="-3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2983647" y="58592"/>
            <a:ext cx="1431662" cy="1141145"/>
            <a:chOff x="0" y="0"/>
            <a:chExt cx="1908883" cy="15215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8937" cy="1521587"/>
            </a:xfrm>
            <a:custGeom>
              <a:avLst/>
              <a:gdLst/>
              <a:ahLst/>
              <a:cxnLst/>
              <a:rect r="r" b="b" t="t" l="l"/>
              <a:pathLst>
                <a:path h="1521587" w="1908937">
                  <a:moveTo>
                    <a:pt x="0" y="0"/>
                  </a:moveTo>
                  <a:lnTo>
                    <a:pt x="1908937" y="0"/>
                  </a:lnTo>
                  <a:lnTo>
                    <a:pt x="1908937" y="1521587"/>
                  </a:lnTo>
                  <a:lnTo>
                    <a:pt x="0" y="1521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5" t="0" r="-92" b="3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2939" y="150829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16963" cy="11064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32"/>
                </a:lnSpc>
              </a:pPr>
              <a:r>
                <a:rPr lang="en-US" sz="24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34020" y="3456641"/>
            <a:ext cx="8437264" cy="3858559"/>
          </a:xfrm>
          <a:custGeom>
            <a:avLst/>
            <a:gdLst/>
            <a:ahLst/>
            <a:cxnLst/>
            <a:rect r="r" b="b" t="t" l="l"/>
            <a:pathLst>
              <a:path h="3858559" w="8437264">
                <a:moveTo>
                  <a:pt x="0" y="0"/>
                </a:moveTo>
                <a:lnTo>
                  <a:pt x="8437264" y="0"/>
                </a:lnTo>
                <a:lnTo>
                  <a:pt x="8437264" y="3858559"/>
                </a:lnTo>
                <a:lnTo>
                  <a:pt x="0" y="3858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5" r="0" b="-15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2939" y="1187581"/>
            <a:ext cx="8448357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 licenciamento de software é uma parte muito presente no ordinário de quase todos, mesmo quando não se percebe. Sempre que é instalado um programa ou é aceitado um contrato de “termos de uso”, o usuário está diante de diferentes formas de regular o acesso, a distribuição e a modificação desse software.</a:t>
            </a:r>
          </a:p>
          <a:p>
            <a:pPr algn="just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61150" y="455269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16963" cy="11064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41528" y="0"/>
            <a:ext cx="3612072" cy="3391240"/>
          </a:xfrm>
          <a:custGeom>
            <a:avLst/>
            <a:gdLst/>
            <a:ahLst/>
            <a:cxnLst/>
            <a:rect r="r" b="b" t="t" l="l"/>
            <a:pathLst>
              <a:path h="3391240" w="3612072">
                <a:moveTo>
                  <a:pt x="0" y="0"/>
                </a:moveTo>
                <a:lnTo>
                  <a:pt x="3612072" y="0"/>
                </a:lnTo>
                <a:lnTo>
                  <a:pt x="3612072" y="3391240"/>
                </a:lnTo>
                <a:lnTo>
                  <a:pt x="0" y="3391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396" r="-4019" b="-539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41528" y="3391240"/>
            <a:ext cx="3612072" cy="3982744"/>
          </a:xfrm>
          <a:custGeom>
            <a:avLst/>
            <a:gdLst/>
            <a:ahLst/>
            <a:cxnLst/>
            <a:rect r="r" b="b" t="t" l="l"/>
            <a:pathLst>
              <a:path h="3982744" w="3612072">
                <a:moveTo>
                  <a:pt x="0" y="0"/>
                </a:moveTo>
                <a:lnTo>
                  <a:pt x="3612072" y="0"/>
                </a:lnTo>
                <a:lnTo>
                  <a:pt x="3612072" y="3982744"/>
                </a:lnTo>
                <a:lnTo>
                  <a:pt x="0" y="39827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92" t="0" r="-4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0689" y="1552575"/>
            <a:ext cx="5090287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Isso começou a ser discutido por volta da década de 1980, quando o mercado de tecnologia cresceu de forma acelerada e deixou o hardware mais acessível. Assim, o software passou a ser vendido separadamente, pois até então era comum o software vir junto com o hardware comprado, inclusive com o código-fonte permitindo alterações (MOSSOF, 2014, p. 10). </a:t>
            </a:r>
          </a:p>
          <a:p>
            <a:pPr algn="just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86359" y="389641"/>
            <a:ext cx="4980881" cy="1543361"/>
          </a:xfrm>
          <a:custGeom>
            <a:avLst/>
            <a:gdLst/>
            <a:ahLst/>
            <a:cxnLst/>
            <a:rect r="r" b="b" t="t" l="l"/>
            <a:pathLst>
              <a:path h="1543361" w="4980881">
                <a:moveTo>
                  <a:pt x="0" y="0"/>
                </a:moveTo>
                <a:lnTo>
                  <a:pt x="4980882" y="0"/>
                </a:lnTo>
                <a:lnTo>
                  <a:pt x="4980882" y="1543361"/>
                </a:lnTo>
                <a:lnTo>
                  <a:pt x="0" y="154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201" r="0" b="-3620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2257425"/>
            <a:ext cx="8290560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Atualmente existem as licenças proprietárias, como os contratos de EULA, que limitam o uso e resguardam os interesses das empresas, e licenças livres, como a GNU GPL, que priorizam a colaboração e o compartilhamento. Esse contraste revela uma questão atual e relevante: como equilibrar o direito à propriedade intelectual com a necessidade de democratizar o acesso à tecnologia, tema discutido por autores como Stallman (2002) e Lessig (2004).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789" y="262811"/>
            <a:ext cx="8980452" cy="840770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16963" cy="11064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Objetivo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47972" y="3578676"/>
            <a:ext cx="3475491" cy="3878057"/>
          </a:xfrm>
          <a:custGeom>
            <a:avLst/>
            <a:gdLst/>
            <a:ahLst/>
            <a:cxnLst/>
            <a:rect r="r" b="b" t="t" l="l"/>
            <a:pathLst>
              <a:path h="3878057" w="3475491">
                <a:moveTo>
                  <a:pt x="0" y="0"/>
                </a:moveTo>
                <a:lnTo>
                  <a:pt x="3475491" y="0"/>
                </a:lnTo>
                <a:lnTo>
                  <a:pt x="3475491" y="3878056"/>
                </a:lnTo>
                <a:lnTo>
                  <a:pt x="0" y="3878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88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1879" y="1490178"/>
            <a:ext cx="8120272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Compreender os diferentes tipos de licenciamento de software existentes e analisar suas implicações legais, técnicas e sociais.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Esta pesquisa justifica-se pela importância do software atualmente, tornando indispensável a compreensão das regras de uso e distribuição, do ponto de vista teórico, jurídico e filosófico.</a:t>
            </a:r>
          </a:p>
          <a:p>
            <a:pPr algn="just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1836" y="369367"/>
            <a:ext cx="5169378" cy="47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6"/>
              </a:lnSpc>
            </a:pPr>
            <a:r>
              <a:rPr lang="en-US" sz="3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Propietário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938" y="1124585"/>
            <a:ext cx="9077725" cy="545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 software proprietário caracteriza-se pela restrição do acesso ao código-fonte, limitando a modificação e a redistribuição. Segundo a UNESCO (2017), “o software proprietário é aquele cuja licença impede ou restringe a cópia, modificação e distribuição, sendo o fornecedor o detentor dos direitos exclusivos” (UNESCO, 2017, p. 12).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Entre as vantagens, destacam-se a segurança, a confiabilidade e o suporte técnico fornecido pelo desenvolvedor. Por outro lado, apresentam-se como desvantagens os altos custos, a dependência de fornecedores e a falta de autonomia do usuário (SOARES, 2020).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34545" y="-1064629"/>
            <a:ext cx="23881537" cy="13433365"/>
          </a:xfrm>
          <a:custGeom>
            <a:avLst/>
            <a:gdLst/>
            <a:ahLst/>
            <a:cxnLst/>
            <a:rect r="r" b="b" t="t" l="l"/>
            <a:pathLst>
              <a:path h="13433365" w="23881537">
                <a:moveTo>
                  <a:pt x="0" y="0"/>
                </a:moveTo>
                <a:lnTo>
                  <a:pt x="23881538" y="0"/>
                </a:lnTo>
                <a:lnTo>
                  <a:pt x="23881538" y="13433364"/>
                </a:lnTo>
                <a:lnTo>
                  <a:pt x="0" y="13433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41087" y="977241"/>
            <a:ext cx="6001268" cy="56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38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Propietário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6724" y="2009130"/>
            <a:ext cx="8574962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 software proprietário, segundo (Hexsel, 2005) envolve a utilização de formatos para a codificação da informação manipulada pelos aplicativos, que se torna especialmente sério no caso dos conjuntos de aplicativos para escritório, em razão de rápida disseminação e utilização.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1175" y="5219385"/>
            <a:ext cx="7041689" cy="1728798"/>
          </a:xfrm>
          <a:custGeom>
            <a:avLst/>
            <a:gdLst/>
            <a:ahLst/>
            <a:cxnLst/>
            <a:rect r="r" b="b" t="t" l="l"/>
            <a:pathLst>
              <a:path h="1728798" w="7041689">
                <a:moveTo>
                  <a:pt x="0" y="0"/>
                </a:moveTo>
                <a:lnTo>
                  <a:pt x="7041689" y="0"/>
                </a:lnTo>
                <a:lnTo>
                  <a:pt x="7041689" y="1728798"/>
                </a:lnTo>
                <a:lnTo>
                  <a:pt x="0" y="1728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6724" y="750570"/>
            <a:ext cx="9022080" cy="56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38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LIVRE E OPEN SOURCE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738" y="1858949"/>
            <a:ext cx="8484124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Permitem que o usuário execute, copie, distribua, estude, modifique e melhore o software, conforme definido pela Free Software Foundation (FSF). De acordo com esta instituição, “a liberdade de modificar o programa para adaptá-lo às suas necessidades é um dos pilares da filosofia do software livre” (Free Software Foundation, s.d).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9F0F3">
                <a:alpha val="100000"/>
              </a:srgbClr>
            </a:gs>
            <a:gs pos="100000">
              <a:srgbClr val="A2A5A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940909" y="4496639"/>
            <a:ext cx="2279565" cy="243897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31520" y="1013129"/>
            <a:ext cx="8290560" cy="310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2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 termos práticos, essa modalidade possibilita redução de custos e maior flexibilidade, além de promover inovação colaborativa. Porém, estudos apontam que a falta de suporte profissional estruturado pode gerar dificuldades, sobretudo em ambientes empresariais de grande porte (SOUZA; PEREIRA, 2021).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DAGyhS70AkA</dc:identifier>
  <dcterms:modified xsi:type="dcterms:W3CDTF">2011-08-01T06:04:30Z</dcterms:modified>
  <cp:revision>1</cp:revision>
  <dc:title>Slide-do-Licenciamento</dc:title>
</cp:coreProperties>
</file>