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753600" cy="7315200"/>
  <p:notesSz cx="6858000" cy="9144000"/>
  <p:embeddedFontLst>
    <p:embeddedFont>
      <p:font typeface="Arial" charset="1" panose="020B0604020202020204"/>
      <p:regular r:id="rId18"/>
    </p:embeddedFont>
    <p:embeddedFont>
      <p:font typeface="Arial Bold" charset="1" panose="020B0704020202020204"/>
      <p:regular r:id="rId23"/>
    </p:embeddedFont>
    <p:embeddedFont>
      <p:font typeface="Open Sans" charset="1" panose="020B0606030504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notesMasters/notesMaster1.xml" Type="http://schemas.openxmlformats.org/officeDocument/2006/relationships/notesMaster"/><Relationship Id="rId16" Target="theme/theme2.xml" Type="http://schemas.openxmlformats.org/officeDocument/2006/relationships/theme"/><Relationship Id="rId17" Target="notesSlides/notesSlide1.xml" Type="http://schemas.openxmlformats.org/officeDocument/2006/relationships/notesSlide"/><Relationship Id="rId18" Target="fonts/font18.fntdata" Type="http://schemas.openxmlformats.org/officeDocument/2006/relationships/font"/><Relationship Id="rId19" Target="notesSlides/notesSlide2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3.xml" Type="http://schemas.openxmlformats.org/officeDocument/2006/relationships/notesSlide"/><Relationship Id="rId21" Target="notesSlides/notesSlide4.xml" Type="http://schemas.openxmlformats.org/officeDocument/2006/relationships/notesSlide"/><Relationship Id="rId22" Target="notesSlides/notesSlide5.xml" Type="http://schemas.openxmlformats.org/officeDocument/2006/relationships/notesSlide"/><Relationship Id="rId23" Target="fonts/font23.fntdata" Type="http://schemas.openxmlformats.org/officeDocument/2006/relationships/font"/><Relationship Id="rId24" Target="notesSlides/notesSlide6.xml" Type="http://schemas.openxmlformats.org/officeDocument/2006/relationships/notesSlide"/><Relationship Id="rId25" Target="fonts/font25.fntdata" Type="http://schemas.openxmlformats.org/officeDocument/2006/relationships/font"/><Relationship Id="rId26" Target="notesSlides/notesSlide7.xml" Type="http://schemas.openxmlformats.org/officeDocument/2006/relationships/notesSlide"/><Relationship Id="rId27" Target="notesSlides/notesSlide8.xml" Type="http://schemas.openxmlformats.org/officeDocument/2006/relationships/notesSlide"/><Relationship Id="rId28" Target="notesSlides/notesSlide9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&lt;number&gt;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8366" y="1565587"/>
            <a:ext cx="8787722" cy="1582709"/>
            <a:chOff x="0" y="0"/>
            <a:chExt cx="11716963" cy="21102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16962" cy="2110279"/>
            </a:xfrm>
            <a:custGeom>
              <a:avLst/>
              <a:gdLst/>
              <a:ahLst/>
              <a:cxnLst/>
              <a:rect r="r" b="b" t="t" l="l"/>
              <a:pathLst>
                <a:path h="2110279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2110279"/>
                  </a:lnTo>
                  <a:lnTo>
                    <a:pt x="0" y="21102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716963" cy="212932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Benjamin Felippe Martins Santos</a:t>
              </a:r>
            </a:p>
            <a:p>
              <a:pPr algn="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Luigi Pozzani de Souza</a:t>
              </a:r>
            </a:p>
            <a:p>
              <a:pPr algn="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Murilo Dias</a:t>
              </a:r>
            </a:p>
            <a:p>
              <a:pPr algn="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Nicolas Camargo Costa Ceccato</a:t>
              </a:r>
            </a:p>
            <a:p>
              <a:pPr algn="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Nickolas Lins de Lemos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49109" y="3609673"/>
            <a:ext cx="8787722" cy="968018"/>
            <a:chOff x="0" y="0"/>
            <a:chExt cx="11716963" cy="12906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16962" cy="1290690"/>
            </a:xfrm>
            <a:custGeom>
              <a:avLst/>
              <a:gdLst/>
              <a:ahLst/>
              <a:cxnLst/>
              <a:rect r="r" b="b" t="t" l="l"/>
              <a:pathLst>
                <a:path h="1290690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1290690"/>
                  </a:lnTo>
                  <a:lnTo>
                    <a:pt x="0" y="12906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1716963" cy="130974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255"/>
                </a:lnSpc>
              </a:pPr>
              <a:r>
                <a:rPr lang="en-US" sz="271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LICENCIAMENTO DE SOFTWARE</a:t>
              </a:r>
            </a:p>
            <a:p>
              <a:pPr algn="ctr">
                <a:lnSpc>
                  <a:spcPts val="3255"/>
                </a:lnSpc>
              </a:pPr>
              <a:r>
                <a:rPr lang="en-US" sz="271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(NO MAXIMO DUAS LINHAS, REDUZIR PARA CABER)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36677" y="5313717"/>
            <a:ext cx="8787722" cy="544415"/>
            <a:chOff x="0" y="0"/>
            <a:chExt cx="11716963" cy="7258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16962" cy="725887"/>
            </a:xfrm>
            <a:custGeom>
              <a:avLst/>
              <a:gdLst/>
              <a:ahLst/>
              <a:cxnLst/>
              <a:rect r="r" b="b" t="t" l="l"/>
              <a:pathLst>
                <a:path h="725887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725887"/>
                  </a:lnTo>
                  <a:lnTo>
                    <a:pt x="0" y="7258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1716963" cy="74493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Orentadores: Prof. Ronildo / Prof. Roberto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58366" y="6357907"/>
            <a:ext cx="8787722" cy="696884"/>
            <a:chOff x="0" y="0"/>
            <a:chExt cx="11716963" cy="9291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716962" cy="929179"/>
            </a:xfrm>
            <a:custGeom>
              <a:avLst/>
              <a:gdLst/>
              <a:ahLst/>
              <a:cxnLst/>
              <a:rect r="r" b="b" t="t" l="l"/>
              <a:pathLst>
                <a:path h="929179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929179"/>
                  </a:lnTo>
                  <a:lnTo>
                    <a:pt x="0" y="9291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1716963" cy="94822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JUNDIAÍ</a:t>
              </a:r>
            </a:p>
            <a:p>
              <a:pPr algn="ct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2025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4415310" y="246225"/>
            <a:ext cx="4930778" cy="764135"/>
            <a:chOff x="0" y="0"/>
            <a:chExt cx="6574371" cy="101884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574409" cy="1018794"/>
            </a:xfrm>
            <a:custGeom>
              <a:avLst/>
              <a:gdLst/>
              <a:ahLst/>
              <a:cxnLst/>
              <a:rect r="r" b="b" t="t" l="l"/>
              <a:pathLst>
                <a:path h="1018794" w="6574409">
                  <a:moveTo>
                    <a:pt x="0" y="0"/>
                  </a:moveTo>
                  <a:lnTo>
                    <a:pt x="6574409" y="0"/>
                  </a:lnTo>
                  <a:lnTo>
                    <a:pt x="6574409" y="1018794"/>
                  </a:lnTo>
                  <a:lnTo>
                    <a:pt x="0" y="1018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0" r="0" b="-35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2983647" y="58592"/>
            <a:ext cx="1431662" cy="1141145"/>
            <a:chOff x="0" y="0"/>
            <a:chExt cx="1908883" cy="152152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08937" cy="1521587"/>
            </a:xfrm>
            <a:custGeom>
              <a:avLst/>
              <a:gdLst/>
              <a:ahLst/>
              <a:cxnLst/>
              <a:rect r="r" b="b" t="t" l="l"/>
              <a:pathLst>
                <a:path h="1521587" w="1908937">
                  <a:moveTo>
                    <a:pt x="0" y="0"/>
                  </a:moveTo>
                  <a:lnTo>
                    <a:pt x="1908937" y="0"/>
                  </a:lnTo>
                  <a:lnTo>
                    <a:pt x="1908937" y="1521587"/>
                  </a:lnTo>
                  <a:lnTo>
                    <a:pt x="0" y="15215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95" t="0" r="-92" b="3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01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7567" y="3990406"/>
            <a:ext cx="5461184" cy="2880819"/>
          </a:xfrm>
          <a:custGeom>
            <a:avLst/>
            <a:gdLst/>
            <a:ahLst/>
            <a:cxnLst/>
            <a:rect r="r" b="b" t="t" l="l"/>
            <a:pathLst>
              <a:path h="2880819" w="5461184">
                <a:moveTo>
                  <a:pt x="0" y="0"/>
                </a:moveTo>
                <a:lnTo>
                  <a:pt x="5461184" y="0"/>
                </a:lnTo>
                <a:lnTo>
                  <a:pt x="5461184" y="2880819"/>
                </a:lnTo>
                <a:lnTo>
                  <a:pt x="0" y="28808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7567" y="292261"/>
            <a:ext cx="8787722" cy="822726"/>
            <a:chOff x="0" y="0"/>
            <a:chExt cx="11716963" cy="10969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716962" cy="1096969"/>
            </a:xfrm>
            <a:custGeom>
              <a:avLst/>
              <a:gdLst/>
              <a:ahLst/>
              <a:cxnLst/>
              <a:rect r="r" b="b" t="t" l="l"/>
              <a:pathLst>
                <a:path h="1096969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1096969"/>
                  </a:lnTo>
                  <a:lnTo>
                    <a:pt x="0" y="10969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1716963" cy="111601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2"/>
                </a:lnSpc>
              </a:pPr>
              <a:r>
                <a:rPr lang="en-US" sz="174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INTRODUÇÃO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87567" y="292261"/>
            <a:ext cx="8787722" cy="822726"/>
            <a:chOff x="0" y="0"/>
            <a:chExt cx="11716963" cy="10969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716962" cy="1096969"/>
            </a:xfrm>
            <a:custGeom>
              <a:avLst/>
              <a:gdLst/>
              <a:ahLst/>
              <a:cxnLst/>
              <a:rect r="r" b="b" t="t" l="l"/>
              <a:pathLst>
                <a:path h="1096969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1096969"/>
                  </a:lnTo>
                  <a:lnTo>
                    <a:pt x="0" y="10969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11716963" cy="111601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2"/>
                </a:lnSpc>
              </a:pPr>
              <a:r>
                <a:rPr lang="en-US" sz="174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INTRODUÇÃO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292261"/>
            <a:ext cx="9753600" cy="913154"/>
            <a:chOff x="0" y="0"/>
            <a:chExt cx="11716963" cy="109696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716962" cy="1096969"/>
            </a:xfrm>
            <a:custGeom>
              <a:avLst/>
              <a:gdLst/>
              <a:ahLst/>
              <a:cxnLst/>
              <a:rect r="r" b="b" t="t" l="l"/>
              <a:pathLst>
                <a:path h="1096969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1096969"/>
                  </a:lnTo>
                  <a:lnTo>
                    <a:pt x="0" y="10969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11716963" cy="111601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2"/>
                </a:lnSpc>
              </a:pPr>
              <a:r>
                <a:rPr lang="en-US" sz="1743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INTRODUÇÃO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87567" y="1703587"/>
            <a:ext cx="8787722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0"/>
              </a:lnSpc>
            </a:pPr>
            <a:r>
              <a:rPr lang="en-US" sz="232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 licenciamento de software é uma parte muito presente no ordinário de quase todos, mesmo quando não se percebe. Sempre que é instalado um programa ou é aceitado um contrato de “termos de uso”, o usuário está diante de diferentes formas de regular o acesso, a distribuição e a modificação desse software.</a:t>
            </a:r>
          </a:p>
          <a:p>
            <a:pPr algn="just">
              <a:lnSpc>
                <a:spcPts val="279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567" y="292261"/>
            <a:ext cx="8787722" cy="822726"/>
            <a:chOff x="0" y="0"/>
            <a:chExt cx="11716963" cy="1096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16962" cy="1096969"/>
            </a:xfrm>
            <a:custGeom>
              <a:avLst/>
              <a:gdLst/>
              <a:ahLst/>
              <a:cxnLst/>
              <a:rect r="r" b="b" t="t" l="l"/>
              <a:pathLst>
                <a:path h="1096969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1096969"/>
                  </a:lnTo>
                  <a:lnTo>
                    <a:pt x="0" y="10969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716963" cy="111601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2"/>
                </a:lnSpc>
              </a:pPr>
              <a:r>
                <a:rPr lang="en-US" sz="174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INTRODUÇÃO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567" y="292261"/>
            <a:ext cx="8787722" cy="822726"/>
            <a:chOff x="0" y="0"/>
            <a:chExt cx="11716963" cy="10969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16962" cy="1096969"/>
            </a:xfrm>
            <a:custGeom>
              <a:avLst/>
              <a:gdLst/>
              <a:ahLst/>
              <a:cxnLst/>
              <a:rect r="r" b="b" t="t" l="l"/>
              <a:pathLst>
                <a:path h="1096969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1096969"/>
                  </a:lnTo>
                  <a:lnTo>
                    <a:pt x="0" y="10969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1716963" cy="111601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2"/>
                </a:lnSpc>
              </a:pPr>
              <a:r>
                <a:rPr lang="en-US" sz="174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INTRODUÇÃO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7567" y="292261"/>
            <a:ext cx="8787722" cy="822726"/>
            <a:chOff x="0" y="0"/>
            <a:chExt cx="11716963" cy="10969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16962" cy="1096969"/>
            </a:xfrm>
            <a:custGeom>
              <a:avLst/>
              <a:gdLst/>
              <a:ahLst/>
              <a:cxnLst/>
              <a:rect r="r" b="b" t="t" l="l"/>
              <a:pathLst>
                <a:path h="1096969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1096969"/>
                  </a:lnTo>
                  <a:lnTo>
                    <a:pt x="0" y="10969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1716963" cy="111601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2"/>
                </a:lnSpc>
              </a:pPr>
              <a:r>
                <a:rPr lang="en-US" sz="174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INTRODUÇÃO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31520" y="3657600"/>
            <a:ext cx="3129133" cy="3129133"/>
          </a:xfrm>
          <a:custGeom>
            <a:avLst/>
            <a:gdLst/>
            <a:ahLst/>
            <a:cxnLst/>
            <a:rect r="r" b="b" t="t" l="l"/>
            <a:pathLst>
              <a:path h="3129133" w="3129133">
                <a:moveTo>
                  <a:pt x="0" y="0"/>
                </a:moveTo>
                <a:lnTo>
                  <a:pt x="3129133" y="0"/>
                </a:lnTo>
                <a:lnTo>
                  <a:pt x="3129133" y="3129133"/>
                </a:lnTo>
                <a:lnTo>
                  <a:pt x="0" y="31291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141528" y="3657600"/>
            <a:ext cx="3129133" cy="3129133"/>
          </a:xfrm>
          <a:custGeom>
            <a:avLst/>
            <a:gdLst/>
            <a:ahLst/>
            <a:cxnLst/>
            <a:rect r="r" b="b" t="t" l="l"/>
            <a:pathLst>
              <a:path h="3129133" w="3129133">
                <a:moveTo>
                  <a:pt x="0" y="0"/>
                </a:moveTo>
                <a:lnTo>
                  <a:pt x="3129133" y="0"/>
                </a:lnTo>
                <a:lnTo>
                  <a:pt x="3129133" y="3129133"/>
                </a:lnTo>
                <a:lnTo>
                  <a:pt x="0" y="31291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82939" y="1309685"/>
            <a:ext cx="8787722" cy="247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0"/>
              </a:lnSpc>
            </a:pPr>
            <a:r>
              <a:rPr lang="en-US" sz="2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Isso começou a ser discutido por volta da década de 1980, quando o mercado de tecnologia cresceu de forma acelerada e deixou o hardware mais acessível. Assim, o software passou a ser vendido separadamente, pois até então era comum o software vir junto com o hardware comprado, inclusive com o código-fonte permitindo alterações (MOSSOF, 2014, p. 10). </a:t>
            </a:r>
          </a:p>
          <a:p>
            <a:pPr algn="just">
              <a:lnSpc>
                <a:spcPts val="279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567" y="292261"/>
            <a:ext cx="8787722" cy="822726"/>
            <a:chOff x="0" y="0"/>
            <a:chExt cx="11716963" cy="1096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16962" cy="1096969"/>
            </a:xfrm>
            <a:custGeom>
              <a:avLst/>
              <a:gdLst/>
              <a:ahLst/>
              <a:cxnLst/>
              <a:rect r="r" b="b" t="t" l="l"/>
              <a:pathLst>
                <a:path h="1096969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1096969"/>
                  </a:lnTo>
                  <a:lnTo>
                    <a:pt x="0" y="10969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716963" cy="111601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2"/>
                </a:lnSpc>
              </a:pPr>
              <a:r>
                <a:rPr lang="en-US" sz="174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INTRODUÇÃO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7567" y="292261"/>
            <a:ext cx="8787722" cy="822726"/>
            <a:chOff x="0" y="0"/>
            <a:chExt cx="11716963" cy="10969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16962" cy="1096969"/>
            </a:xfrm>
            <a:custGeom>
              <a:avLst/>
              <a:gdLst/>
              <a:ahLst/>
              <a:cxnLst/>
              <a:rect r="r" b="b" t="t" l="l"/>
              <a:pathLst>
                <a:path h="1096969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1096969"/>
                  </a:lnTo>
                  <a:lnTo>
                    <a:pt x="0" y="10969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1716963" cy="111601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2"/>
                </a:lnSpc>
              </a:pPr>
              <a:r>
                <a:rPr lang="en-US" sz="174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INTRODUÇÃO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7567" y="292261"/>
            <a:ext cx="8787722" cy="822726"/>
            <a:chOff x="0" y="0"/>
            <a:chExt cx="11716963" cy="10969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16962" cy="1096969"/>
            </a:xfrm>
            <a:custGeom>
              <a:avLst/>
              <a:gdLst/>
              <a:ahLst/>
              <a:cxnLst/>
              <a:rect r="r" b="b" t="t" l="l"/>
              <a:pathLst>
                <a:path h="1096969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1096969"/>
                  </a:lnTo>
                  <a:lnTo>
                    <a:pt x="0" y="10969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1716963" cy="111601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2"/>
                </a:lnSpc>
              </a:pPr>
              <a:r>
                <a:rPr lang="en-US" sz="174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INTRODUÇÃO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757409" y="4948291"/>
            <a:ext cx="6517880" cy="2019611"/>
          </a:xfrm>
          <a:custGeom>
            <a:avLst/>
            <a:gdLst/>
            <a:ahLst/>
            <a:cxnLst/>
            <a:rect r="r" b="b" t="t" l="l"/>
            <a:pathLst>
              <a:path h="2019611" w="6517880">
                <a:moveTo>
                  <a:pt x="0" y="0"/>
                </a:moveTo>
                <a:lnTo>
                  <a:pt x="6517880" y="0"/>
                </a:lnTo>
                <a:lnTo>
                  <a:pt x="6517880" y="2019611"/>
                </a:lnTo>
                <a:lnTo>
                  <a:pt x="0" y="20196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6201" r="0" b="-36201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87567" y="1105463"/>
            <a:ext cx="8787722" cy="2828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0"/>
              </a:lnSpc>
            </a:pPr>
            <a:r>
              <a:rPr lang="en-US" sz="2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Atualmente existem as licenças proprietárias, como os contratos de EULA, que limitam o uso e resguardam os interesses das empresas, e licenças livres, como a GNU GPL, que priorizam a colaboração e o compartilhamento. Esse contraste revela uma questão atual e relevante: como equilibrar o direito à propriedade intelectual com a necessidade de democratizar o acesso à tecnologia, tema discutido por autores como Stallman (2002) e Lessig (2004).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567" y="320157"/>
            <a:ext cx="8787722" cy="822726"/>
            <a:chOff x="0" y="0"/>
            <a:chExt cx="11716963" cy="1096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16962" cy="1096969"/>
            </a:xfrm>
            <a:custGeom>
              <a:avLst/>
              <a:gdLst/>
              <a:ahLst/>
              <a:cxnLst/>
              <a:rect r="r" b="b" t="t" l="l"/>
              <a:pathLst>
                <a:path h="1096969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1096969"/>
                  </a:lnTo>
                  <a:lnTo>
                    <a:pt x="0" y="10969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16963" cy="110649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932"/>
                </a:lnSpc>
              </a:pPr>
              <a:r>
                <a:rPr lang="en-US" sz="2443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Objetivo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87567" y="1807396"/>
            <a:ext cx="8787722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0"/>
              </a:lnSpc>
            </a:pPr>
            <a:r>
              <a:rPr lang="en-US" sz="2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Compreender os diferentes tipos de licenciamento de software existentes e analisar suas implicações legais, técnicas e sociais.</a:t>
            </a:r>
          </a:p>
          <a:p>
            <a:pPr algn="just">
              <a:lnSpc>
                <a:spcPts val="2790"/>
              </a:lnSpc>
            </a:pPr>
            <a:r>
              <a:rPr lang="en-US" sz="2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 pesquisa justifica-se pela importância do software atualmente, tornando indispensável a compreensão das regras de uso e distribuição, do ponto de vista teórico, jurídico e filosófico</a:t>
            </a:r>
          </a:p>
          <a:p>
            <a:pPr algn="just">
              <a:lnSpc>
                <a:spcPts val="279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39267" y="460395"/>
            <a:ext cx="6001268" cy="56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3"/>
              </a:lnSpc>
            </a:pPr>
            <a:r>
              <a:rPr lang="en-US" sz="385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Softwere Propietário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7452" y="1694815"/>
            <a:ext cx="9077725" cy="4668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software proprietário caracteriza-se pela restrição do acesso ao código-fonte, limitando a modificação e a redistribuição. Segundo a UNESCO (2017), “o software proprietário é aquele cuja licença impede ou restringe a cópia, modificação e distribuição, sendo o fornecedor o detentor dos direitos exclusivos” (UNESCO, 2017, p. 12).</a:t>
            </a: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Entre as vantagens, destacam-se a segurança, a confiabilidade e o suporte técnico fornecido pelo desenvolvedor. Por outro lado, apresentam-se como desvantagens os altos custos, a dependência de fornecedores e a falta de autonomia do usuário (SOARES, 2020).</a:t>
            </a:r>
          </a:p>
          <a:p>
            <a:pPr algn="ctr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567" y="292261"/>
            <a:ext cx="8787722" cy="1221011"/>
            <a:chOff x="0" y="0"/>
            <a:chExt cx="11716963" cy="16280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16962" cy="1628015"/>
            </a:xfrm>
            <a:custGeom>
              <a:avLst/>
              <a:gdLst/>
              <a:ahLst/>
              <a:cxnLst/>
              <a:rect r="r" b="b" t="t" l="l"/>
              <a:pathLst>
                <a:path h="1628015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1628015"/>
                  </a:lnTo>
                  <a:lnTo>
                    <a:pt x="0" y="16280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716963" cy="164706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2"/>
                </a:lnSpc>
              </a:pPr>
              <a:r>
                <a:rPr lang="en-US" sz="174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CONSIDERAÇÕES FINAIS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87567" y="1703587"/>
            <a:ext cx="8787722" cy="4256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90"/>
              </a:lnSpc>
            </a:pPr>
            <a:r>
              <a:rPr lang="en-US" sz="2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Faça uma retomada ao problema, objetivos e</a:t>
            </a:r>
          </a:p>
          <a:p>
            <a:pPr algn="just">
              <a:lnSpc>
                <a:spcPts val="2790"/>
              </a:lnSpc>
            </a:pPr>
            <a:r>
              <a:rPr lang="en-US" sz="2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discutindo quais resultas efetivamente foram </a:t>
            </a:r>
          </a:p>
          <a:p>
            <a:pPr algn="just">
              <a:lnSpc>
                <a:spcPts val="2790"/>
              </a:lnSpc>
            </a:pPr>
            <a:r>
              <a:rPr lang="en-US" sz="2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alcançados. Lembre-se de reforçar a sua</a:t>
            </a:r>
          </a:p>
          <a:p>
            <a:pPr algn="just">
              <a:lnSpc>
                <a:spcPts val="2790"/>
              </a:lnSpc>
            </a:pPr>
            <a:r>
              <a:rPr lang="en-US" sz="232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apresentação usando frase provenientes de citações.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567" y="292261"/>
            <a:ext cx="8787722" cy="1221011"/>
            <a:chOff x="0" y="0"/>
            <a:chExt cx="11716963" cy="16280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16962" cy="1628015"/>
            </a:xfrm>
            <a:custGeom>
              <a:avLst/>
              <a:gdLst/>
              <a:ahLst/>
              <a:cxnLst/>
              <a:rect r="r" b="b" t="t" l="l"/>
              <a:pathLst>
                <a:path h="1628015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1628015"/>
                  </a:lnTo>
                  <a:lnTo>
                    <a:pt x="0" y="16280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716963" cy="164706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2"/>
                </a:lnSpc>
              </a:pPr>
              <a:r>
                <a:rPr lang="en-US" sz="1743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Referências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87567" y="1694062"/>
            <a:ext cx="8787722" cy="4265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5"/>
              </a:lnSpc>
            </a:pPr>
            <a:r>
              <a:rPr lang="en-US" sz="193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Coloque aqui as referências de acordo com as normas</a:t>
            </a:r>
          </a:p>
          <a:p>
            <a:pPr algn="l">
              <a:lnSpc>
                <a:spcPts val="2325"/>
              </a:lnSpc>
            </a:pPr>
            <a:r>
              <a:rPr lang="en-US" sz="193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na hora da apresentas mantenha este slide por alguns</a:t>
            </a:r>
          </a:p>
          <a:p>
            <a:pPr algn="l">
              <a:lnSpc>
                <a:spcPts val="2325"/>
              </a:lnSpc>
            </a:pPr>
            <a:r>
              <a:rPr lang="en-US" sz="193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segundos, colocando o slide inicial e abrindo para perguntas.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8366" y="1565587"/>
            <a:ext cx="8787722" cy="822726"/>
            <a:chOff x="0" y="0"/>
            <a:chExt cx="11716963" cy="10969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16962" cy="1096969"/>
            </a:xfrm>
            <a:custGeom>
              <a:avLst/>
              <a:gdLst/>
              <a:ahLst/>
              <a:cxnLst/>
              <a:rect r="r" b="b" t="t" l="l"/>
              <a:pathLst>
                <a:path h="1096969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1096969"/>
                  </a:lnTo>
                  <a:lnTo>
                    <a:pt x="0" y="10969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1716963" cy="111601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Aluno A (nome completo)</a:t>
              </a:r>
            </a:p>
            <a:p>
              <a:pPr algn="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Aluno B</a:t>
              </a:r>
            </a:p>
            <a:p>
              <a:pPr algn="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Aluno C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49109" y="3609673"/>
            <a:ext cx="8787722" cy="767273"/>
            <a:chOff x="0" y="0"/>
            <a:chExt cx="11716963" cy="10230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716962" cy="1023031"/>
            </a:xfrm>
            <a:custGeom>
              <a:avLst/>
              <a:gdLst/>
              <a:ahLst/>
              <a:cxnLst/>
              <a:rect r="r" b="b" t="t" l="l"/>
              <a:pathLst>
                <a:path h="1023031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1023031"/>
                  </a:lnTo>
                  <a:lnTo>
                    <a:pt x="0" y="10230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1716963" cy="104208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255"/>
                </a:lnSpc>
              </a:pPr>
              <a:r>
                <a:rPr lang="en-US" sz="271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TÍTULO DO TRABALHO</a:t>
              </a:r>
            </a:p>
            <a:p>
              <a:pPr algn="ctr">
                <a:lnSpc>
                  <a:spcPts val="3255"/>
                </a:lnSpc>
              </a:pPr>
              <a:r>
                <a:rPr lang="en-US" sz="2712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(NO MAXIMO DUAS LINHAS, REDUZIR PARA CABER)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36677" y="4707571"/>
            <a:ext cx="8787722" cy="1150561"/>
            <a:chOff x="0" y="0"/>
            <a:chExt cx="11716963" cy="153408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716962" cy="1534082"/>
            </a:xfrm>
            <a:custGeom>
              <a:avLst/>
              <a:gdLst/>
              <a:ahLst/>
              <a:cxnLst/>
              <a:rect r="r" b="b" t="t" l="l"/>
              <a:pathLst>
                <a:path h="1534082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1534082"/>
                  </a:lnTo>
                  <a:lnTo>
                    <a:pt x="0" y="15340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1716963" cy="155313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Orentadores: Prof. A / Prof. B</a:t>
              </a:r>
            </a:p>
            <a:p>
              <a:pPr algn="ct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 ultimo slide deve ser igual ao primeiro. Responda as duvidas</a:t>
              </a:r>
            </a:p>
            <a:p>
              <a:pPr algn="ct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Ao terimino, agradeça e encerre sua apresentação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58366" y="6357907"/>
            <a:ext cx="8787722" cy="547554"/>
            <a:chOff x="0" y="0"/>
            <a:chExt cx="11716963" cy="7300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716962" cy="730072"/>
            </a:xfrm>
            <a:custGeom>
              <a:avLst/>
              <a:gdLst/>
              <a:ahLst/>
              <a:cxnLst/>
              <a:rect r="r" b="b" t="t" l="l"/>
              <a:pathLst>
                <a:path h="730072" w="11716962">
                  <a:moveTo>
                    <a:pt x="0" y="0"/>
                  </a:moveTo>
                  <a:lnTo>
                    <a:pt x="11716962" y="0"/>
                  </a:lnTo>
                  <a:lnTo>
                    <a:pt x="11716962" y="730072"/>
                  </a:lnTo>
                  <a:lnTo>
                    <a:pt x="0" y="7300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11716963" cy="74912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CIDADE</a:t>
              </a:r>
            </a:p>
            <a:p>
              <a:pPr algn="ctr">
                <a:lnSpc>
                  <a:spcPts val="2325"/>
                </a:lnSpc>
              </a:pPr>
              <a:r>
                <a:rPr lang="en-US" sz="1937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ANO</a:t>
              </a:r>
            </a:p>
          </p:txBody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4415310" y="246225"/>
            <a:ext cx="4930778" cy="764135"/>
            <a:chOff x="0" y="0"/>
            <a:chExt cx="6574371" cy="101884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574409" cy="1018794"/>
            </a:xfrm>
            <a:custGeom>
              <a:avLst/>
              <a:gdLst/>
              <a:ahLst/>
              <a:cxnLst/>
              <a:rect r="r" b="b" t="t" l="l"/>
              <a:pathLst>
                <a:path h="1018794" w="6574409">
                  <a:moveTo>
                    <a:pt x="0" y="0"/>
                  </a:moveTo>
                  <a:lnTo>
                    <a:pt x="6574409" y="0"/>
                  </a:lnTo>
                  <a:lnTo>
                    <a:pt x="6574409" y="1018794"/>
                  </a:lnTo>
                  <a:lnTo>
                    <a:pt x="0" y="1018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0" r="0" b="-35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2983647" y="58592"/>
            <a:ext cx="1431662" cy="1141145"/>
            <a:chOff x="0" y="0"/>
            <a:chExt cx="1908883" cy="152152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08937" cy="1521587"/>
            </a:xfrm>
            <a:custGeom>
              <a:avLst/>
              <a:gdLst/>
              <a:ahLst/>
              <a:cxnLst/>
              <a:rect r="r" b="b" t="t" l="l"/>
              <a:pathLst>
                <a:path h="1521587" w="1908937">
                  <a:moveTo>
                    <a:pt x="0" y="0"/>
                  </a:moveTo>
                  <a:lnTo>
                    <a:pt x="1908937" y="0"/>
                  </a:lnTo>
                  <a:lnTo>
                    <a:pt x="1908937" y="1521587"/>
                  </a:lnTo>
                  <a:lnTo>
                    <a:pt x="0" y="15215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95" t="0" r="-92" b="3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DAGyhS70AkA</dc:identifier>
  <dcterms:modified xsi:type="dcterms:W3CDTF">2011-08-01T06:04:30Z</dcterms:modified>
  <cp:revision>1</cp:revision>
  <dc:title>ModeloSlideApresentacao.ppt</dc:title>
</cp:coreProperties>
</file>