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395912"/>
            <a:ext cx="12196767" cy="145199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9"/>
          <p:cNvSpPr txBox="1"/>
          <p:nvPr/>
        </p:nvSpPr>
        <p:spPr>
          <a:xfrm>
            <a:off x="140615" y="6413698"/>
            <a:ext cx="483359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Gotham Medium Regular"/>
                <a:ea typeface="Gotham Medium Regular"/>
                <a:cs typeface="Gotham Medium Regular"/>
                <a:sym typeface="Gotham Medium Regular"/>
              </a:defRPr>
            </a:lvl1pPr>
          </a:lstStyle>
          <a:p>
            <a:pPr/>
            <a:r>
              <a:t>BIOTS 2018</a:t>
            </a:r>
          </a:p>
        </p:txBody>
      </p:sp>
      <p:sp>
        <p:nvSpPr>
          <p:cNvPr id="4" name="TextBox 10"/>
          <p:cNvSpPr txBox="1"/>
          <p:nvPr/>
        </p:nvSpPr>
        <p:spPr>
          <a:xfrm>
            <a:off x="9863187" y="6413698"/>
            <a:ext cx="218819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Gotham Medium Regular"/>
                <a:ea typeface="Gotham Medium Regular"/>
                <a:cs typeface="Gotham Medium Regular"/>
                <a:sym typeface="Gotham Medium Regular"/>
              </a:defRPr>
            </a:lvl1pPr>
          </a:lstStyle>
          <a:p>
            <a:pPr/>
            <a:r>
              <a:t>ETH Zürich</a:t>
            </a:r>
          </a:p>
        </p:txBody>
      </p:sp>
      <p:pic>
        <p:nvPicPr>
          <p:cNvPr id="5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9000" y="56562"/>
            <a:ext cx="707011" cy="7070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838200" y="5395912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Gotham Medium Regular"/>
          <a:ea typeface="Gotham Medium Regular"/>
          <a:cs typeface="Gotham Medium Regular"/>
          <a:sym typeface="Gotham Medium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Gotham Medium Regular"/>
          <a:ea typeface="Gotham Medium Regular"/>
          <a:cs typeface="Gotham Medium Regular"/>
          <a:sym typeface="Gotham Medium Regula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Gotham Medium Regular"/>
          <a:ea typeface="Gotham Medium Regular"/>
          <a:cs typeface="Gotham Medium Regular"/>
          <a:sym typeface="Gotham Medium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Gotham Medium Regular"/>
          <a:ea typeface="Gotham Medium Regular"/>
          <a:cs typeface="Gotham Medium Regular"/>
          <a:sym typeface="Gotham Medium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Gotham Medium Regular"/>
          <a:ea typeface="Gotham Medium Regular"/>
          <a:cs typeface="Gotham Medium Regular"/>
          <a:sym typeface="Gotham Medium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Gotham Medium Regular"/>
          <a:ea typeface="Gotham Medium Regular"/>
          <a:cs typeface="Gotham Medium Regular"/>
          <a:sym typeface="Gotham Medium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Gotham Medium Regular"/>
          <a:ea typeface="Gotham Medium Regular"/>
          <a:cs typeface="Gotham Medium Regular"/>
          <a:sym typeface="Gotham Medium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Gotham Medium Regular"/>
          <a:ea typeface="Gotham Medium Regular"/>
          <a:cs typeface="Gotham Medium Regular"/>
          <a:sym typeface="Gotham Medium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Gotham Medium Regular"/>
          <a:ea typeface="Gotham Medium Regular"/>
          <a:cs typeface="Gotham Medium Regular"/>
          <a:sym typeface="Gotham Medium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1219" t="0" r="0" b="0"/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3"/>
          <p:cNvSpPr txBox="1"/>
          <p:nvPr/>
        </p:nvSpPr>
        <p:spPr>
          <a:xfrm>
            <a:off x="1795669" y="1638700"/>
            <a:ext cx="8600662" cy="5711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ct val="90000"/>
              </a:lnSpc>
              <a:defRPr sz="8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/>
              <a:t>weShare </a:t>
            </a:r>
            <a:endParaRPr b="1"/>
          </a:p>
          <a:p>
            <a:pPr algn="ctr">
              <a:lnSpc>
                <a:spcPct val="90000"/>
              </a:lnSpc>
              <a:defRPr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2000"/>
              <a:t>a project by</a:t>
            </a:r>
            <a:endParaRPr sz="2000"/>
          </a:p>
          <a:p>
            <a:pPr algn="ctr">
              <a:lnSpc>
                <a:spcPct val="90000"/>
              </a:lnSpc>
              <a:defRPr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br>
              <a:rPr sz="2000"/>
            </a:br>
            <a:r>
              <a:rPr sz="3500"/>
              <a:t>Philip Jost, Roman Gruber, Noé Heim, Tobias Buner, Jonas Wyss, Irfan Bunjaku</a:t>
            </a:r>
            <a:endParaRPr sz="3500"/>
          </a:p>
          <a:p>
            <a:pPr algn="ctr">
              <a:lnSpc>
                <a:spcPct val="90000"/>
              </a:lnSpc>
              <a:defRPr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b="1"/>
          </a:p>
          <a:p>
            <a:pPr algn="ctr">
              <a:lnSpc>
                <a:spcPct val="90000"/>
              </a:lnSpc>
              <a:defRPr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Note 15 Feb 2018 at 18_35_41.pdf" descr="Note 15 Feb 2018 at 18_35_4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6292" y="-2135932"/>
            <a:ext cx="8875059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Note 15 Feb 2018 at 18_35_41.pdf" descr="Note 15 Feb 2018 at 18_35_4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5489" y="-318245"/>
            <a:ext cx="887506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Note 15 Feb 2018 at 18_35_41.pdf" descr="Note 15 Feb 2018 at 18_35_4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8470" y="0"/>
            <a:ext cx="887506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Note 15 Feb 2018 at 18_35_41.pdf" descr="Note 15 Feb 2018 at 18_35_4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470" y="127000"/>
            <a:ext cx="887506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83662.jpg" descr="83662.jpg"/>
          <p:cNvPicPr>
            <a:picLocks noChangeAspect="1"/>
          </p:cNvPicPr>
          <p:nvPr/>
        </p:nvPicPr>
        <p:blipFill>
          <a:blip r:embed="rId3">
            <a:extLst/>
          </a:blip>
          <a:srcRect l="1639" t="0" r="2952" b="8007"/>
          <a:stretch>
            <a:fillRect/>
          </a:stretch>
        </p:blipFill>
        <p:spPr>
          <a:xfrm>
            <a:off x="1514871" y="24209"/>
            <a:ext cx="9416318" cy="6809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ith ‘smart’ car sharing we aim to reduce:…"/>
          <p:cNvSpPr txBox="1"/>
          <p:nvPr/>
        </p:nvSpPr>
        <p:spPr>
          <a:xfrm>
            <a:off x="350235" y="1643379"/>
            <a:ext cx="5715025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with ‘smart’ car sharing we aim to reduce:</a:t>
            </a:r>
          </a:p>
          <a:p>
            <a:pPr marL="382179" indent="-382179">
              <a:spcBef>
                <a:spcPts val="1000"/>
              </a:spcBef>
              <a:buSzPct val="100000"/>
              <a:buChar char="•"/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amount of </a:t>
            </a:r>
            <a:r>
              <a:rPr b="1"/>
              <a:t>traffic</a:t>
            </a:r>
          </a:p>
          <a:p>
            <a:pPr marL="382179" indent="-382179">
              <a:spcBef>
                <a:spcPts val="1000"/>
              </a:spcBef>
              <a:buSzPct val="100000"/>
              <a:buChar char="•"/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amount of </a:t>
            </a:r>
            <a:r>
              <a:rPr b="1"/>
              <a:t>greenhouse gas</a:t>
            </a:r>
            <a:r>
              <a:t> emissions</a:t>
            </a:r>
          </a:p>
          <a:p>
            <a:pPr marL="382179" indent="-382179">
              <a:spcBef>
                <a:spcPts val="1000"/>
              </a:spcBef>
              <a:buSzPct val="100000"/>
              <a:buChar char="•"/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spcBef>
                <a:spcPts val="1000"/>
              </a:spcBef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using smart contracts </a:t>
            </a:r>
            <a:r>
              <a:rPr b="1"/>
              <a:t>P2P</a:t>
            </a:r>
            <a:r>
              <a:t> for </a:t>
            </a:r>
            <a:r>
              <a:rPr b="1"/>
              <a:t>increased trust </a:t>
            </a:r>
            <a:r>
              <a:t>(no third party)</a:t>
            </a:r>
            <a:r>
              <a:rPr b="1"/>
              <a:t> </a:t>
            </a:r>
            <a:endParaRPr b="1"/>
          </a:p>
          <a:p>
            <a:pPr>
              <a:spcBef>
                <a:spcPts val="1000"/>
              </a:spcBef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/>
              <a:t>-&gt; completely decentralised</a:t>
            </a:r>
          </a:p>
        </p:txBody>
      </p:sp>
      <p:sp>
        <p:nvSpPr>
          <p:cNvPr id="126" name="Rechteck 4"/>
          <p:cNvSpPr txBox="1"/>
          <p:nvPr/>
        </p:nvSpPr>
        <p:spPr>
          <a:xfrm>
            <a:off x="1113182" y="639334"/>
            <a:ext cx="996563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The Potential</a:t>
            </a:r>
          </a:p>
        </p:txBody>
      </p:sp>
      <p:sp>
        <p:nvSpPr>
          <p:cNvPr id="127" name="own payment system (tokens) with an intrinsic value…"/>
          <p:cNvSpPr txBox="1"/>
          <p:nvPr/>
        </p:nvSpPr>
        <p:spPr>
          <a:xfrm>
            <a:off x="6455607" y="1643379"/>
            <a:ext cx="5715025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own payment system (</a:t>
            </a:r>
            <a:r>
              <a:rPr b="1"/>
              <a:t>tokens</a:t>
            </a:r>
            <a:r>
              <a:t>) with an intrinsic value</a:t>
            </a:r>
          </a:p>
          <a:p>
            <a:pPr>
              <a:spcBef>
                <a:spcPts val="1000"/>
              </a:spcBef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can be extended:</a:t>
            </a:r>
          </a:p>
          <a:p>
            <a:pPr marL="382179" indent="-382179">
              <a:spcBef>
                <a:spcPts val="1000"/>
              </a:spcBef>
              <a:buSzPct val="100000"/>
              <a:buChar char="•"/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different tokens (</a:t>
            </a:r>
            <a:r>
              <a:rPr b="1"/>
              <a:t>reputation</a:t>
            </a:r>
            <a:r>
              <a:t>)</a:t>
            </a:r>
          </a:p>
          <a:p>
            <a:pPr marL="240631" indent="-240631">
              <a:spcBef>
                <a:spcPts val="1000"/>
              </a:spcBef>
              <a:buSzPct val="100000"/>
              <a:buChar char="•"/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token </a:t>
            </a:r>
            <a:r>
              <a:rPr b="1"/>
              <a:t>exchange</a:t>
            </a:r>
          </a:p>
          <a:p>
            <a:pPr>
              <a:spcBef>
                <a:spcPts val="1000"/>
              </a:spcBef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spcBef>
                <a:spcPts val="1000"/>
              </a:spcBef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add new types of users who share their car to the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el 1"/>
          <p:cNvSpPr txBox="1"/>
          <p:nvPr>
            <p:ph type="title"/>
          </p:nvPr>
        </p:nvSpPr>
        <p:spPr>
          <a:xfrm>
            <a:off x="838200" y="5395912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Rechteck 4"/>
          <p:cNvSpPr txBox="1"/>
          <p:nvPr/>
        </p:nvSpPr>
        <p:spPr>
          <a:xfrm>
            <a:off x="1222627" y="617357"/>
            <a:ext cx="996563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The Difficulties</a:t>
            </a:r>
          </a:p>
        </p:txBody>
      </p:sp>
      <p:sp>
        <p:nvSpPr>
          <p:cNvPr id="131" name="very reliant on a big and active user base…"/>
          <p:cNvSpPr txBox="1"/>
          <p:nvPr/>
        </p:nvSpPr>
        <p:spPr>
          <a:xfrm>
            <a:off x="2456080" y="2240280"/>
            <a:ext cx="7730964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spcBef>
                <a:spcPts val="1000"/>
              </a:spcBef>
              <a:buSzPct val="100000"/>
              <a:buChar char="•"/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very reliant on a </a:t>
            </a:r>
            <a:r>
              <a:rPr b="1"/>
              <a:t>big</a:t>
            </a:r>
            <a:r>
              <a:t> and </a:t>
            </a:r>
            <a:r>
              <a:rPr b="1"/>
              <a:t>active</a:t>
            </a:r>
            <a:r>
              <a:t> user base</a:t>
            </a:r>
          </a:p>
          <a:p>
            <a:pPr marL="240631" indent="-240631">
              <a:spcBef>
                <a:spcPts val="1000"/>
              </a:spcBef>
              <a:buSzPct val="100000"/>
              <a:buChar char="•"/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users must </a:t>
            </a:r>
            <a:r>
              <a:rPr b="1"/>
              <a:t>trust other users</a:t>
            </a:r>
            <a:r>
              <a:t> and  the system </a:t>
            </a:r>
          </a:p>
          <a:p>
            <a:pPr marL="240631" indent="-240631">
              <a:spcBef>
                <a:spcPts val="1000"/>
              </a:spcBef>
              <a:buSzPct val="100000"/>
              <a:buChar char="•"/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/>
              <a:t>starting</a:t>
            </a:r>
            <a:r>
              <a:t> a circular system/token currency (market)</a:t>
            </a:r>
          </a:p>
          <a:p>
            <a:pPr marL="240631" indent="-240631">
              <a:spcBef>
                <a:spcPts val="1000"/>
              </a:spcBef>
              <a:buSzPct val="100000"/>
              <a:buChar char="•"/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complete </a:t>
            </a:r>
            <a:r>
              <a:rPr b="1"/>
              <a:t>P2P</a:t>
            </a:r>
            <a:r>
              <a:t> system (not yet ready - android client)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short software demo"/>
          <p:cNvSpPr txBox="1"/>
          <p:nvPr/>
        </p:nvSpPr>
        <p:spPr>
          <a:xfrm>
            <a:off x="2586633" y="2220299"/>
            <a:ext cx="7018733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/>
            </a:lvl1pPr>
          </a:lstStyle>
          <a:p>
            <a:pPr/>
            <a:r>
              <a:t>a short software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