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4" r:id="rId3"/>
    <p:sldId id="297" r:id="rId4"/>
    <p:sldId id="265" r:id="rId5"/>
    <p:sldId id="28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9872663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AEA2B-2335-41D3-AEC1-AE3CCD51BED4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B654-423D-4E29-AFB6-52DDECEB10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0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4DD27-20C5-414F-A4CF-E824AB1BC361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EF69-E286-49DC-A1B5-74CBDDDCA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0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25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51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30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74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3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1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12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78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287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7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35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82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137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727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57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656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48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99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26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2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8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7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4EF69-E286-49DC-A1B5-74CBDDDCA5E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34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2147483646 h 1753"/>
                <a:gd name="T2" fmla="*/ 2147483646 w 670"/>
                <a:gd name="T3" fmla="*/ 2147483646 h 1753"/>
                <a:gd name="T4" fmla="*/ 2147483646 w 670"/>
                <a:gd name="T5" fmla="*/ 0 h 1753"/>
                <a:gd name="T6" fmla="*/ 2147483646 w 670"/>
                <a:gd name="T7" fmla="*/ 0 h 1753"/>
                <a:gd name="T8" fmla="*/ 0 w 670"/>
                <a:gd name="T9" fmla="*/ 2147483646 h 1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E7E9-090A-496B-AF0F-ABB3B9632CBC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4E9D-B81B-4356-A042-A7C7FF82D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899F-FF5D-464C-ACD7-443C52C92930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53A87-45AA-4AC4-BC9D-5A3029252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28F6-2E80-4F96-A749-75EE629AF065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1056-8FDC-4062-BDCB-31F36C9A8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3D738-3AE7-4AAA-8D8D-D8ECBEF7E9EC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F3B1-5392-4742-9510-1F75CD976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79FF3-81A7-4CDF-A1BE-D6D6E744B46A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44DA-81E6-41F8-85A0-A378F8D0A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7904B-5364-4741-930E-9A84D28F4BB1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0EFB7-6E2C-43A7-9976-C37722297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95E-BACF-4B5C-969C-8630834AA6E0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352E-D93B-4F00-B462-DBA91A60A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4AB76-C023-4F87-84B7-CFDD85853B07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4C94C-43AE-41ED-8734-6DEB9670E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DB17-5458-4A75-A3CC-DE694F581CD1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52BB8-A050-4814-8DFB-C61884B71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EA99F-2297-4F98-8C2E-B87BC40CE7C7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E0908-7F5F-4217-8012-539DEE937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5B82-01C9-4601-B60F-333B22369995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0B8A-5C3A-422F-B8BF-032409EC8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F70A-C306-44C7-A667-A3C50180B10F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16F37-3819-4D1A-84F0-ADA4438C5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4E0E-73D8-4A33-BB4E-483EBB6E6427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D6228-7AB7-4BEC-965E-AF88BF77F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AAFB6-D03C-41D9-8343-2409A0FCFE75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F28E1-39C3-4C77-9B8A-F8A14CA3E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1E784-B8EB-419D-A48D-53CC3FDB13E3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EDABD-217C-4FDB-B7C5-557727066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0B9BA-BFE6-43C1-890F-BBBED5F26510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C3EC3-F2C5-4A21-B6AF-E5802E486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F4A7-8F82-422A-B5A5-6BAA62D4EE47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473B-989E-4F9A-9D3F-85F6443FC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2147483646 h 3357"/>
                <a:gd name="T2" fmla="*/ 2147483646 w 707"/>
                <a:gd name="T3" fmla="*/ 2147483646 h 3357"/>
                <a:gd name="T4" fmla="*/ 2147483646 w 707"/>
                <a:gd name="T5" fmla="*/ 0 h 3357"/>
                <a:gd name="T6" fmla="*/ 2147483646 w 707"/>
                <a:gd name="T7" fmla="*/ 0 h 3357"/>
                <a:gd name="T8" fmla="*/ 0 w 707"/>
                <a:gd name="T9" fmla="*/ 2147483646 h 3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0FB9F4C-2620-448F-AA0E-63FEE4D84405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A440B63-E49A-4338-8AA8-B03BBD606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50" r:id="rId12"/>
    <p:sldLayoutId id="2147484044" r:id="rId13"/>
    <p:sldLayoutId id="2147484051" r:id="rId14"/>
    <p:sldLayoutId id="2147484045" r:id="rId15"/>
    <p:sldLayoutId id="2147484046" r:id="rId16"/>
    <p:sldLayoutId id="2147484047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SC/Ethereum-Smart-Contract-Worksho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4.2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SC/Ethereum-Smart-Contract-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044950" y="1800225"/>
            <a:ext cx="7299325" cy="26162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en-US" b="1" dirty="0" smtClean="0">
                <a:ln>
                  <a:noFill/>
                </a:ln>
              </a:rPr>
              <a:t>Coding your First </a:t>
            </a:r>
            <a:r>
              <a:rPr lang="en-US" altLang="en-US" b="1" dirty="0">
                <a:ln>
                  <a:noFill/>
                </a:ln>
              </a:rPr>
              <a:t>S</a:t>
            </a:r>
            <a:r>
              <a:rPr lang="en-US" altLang="en-US" b="1" dirty="0" smtClean="0">
                <a:ln>
                  <a:noFill/>
                </a:ln>
              </a:rPr>
              <a:t>mart </a:t>
            </a:r>
            <a:r>
              <a:rPr lang="en-US" altLang="en-US" b="1" dirty="0">
                <a:ln>
                  <a:noFill/>
                </a:ln>
              </a:rPr>
              <a:t>C</a:t>
            </a:r>
            <a:r>
              <a:rPr lang="en-US" altLang="en-US" b="1" dirty="0" smtClean="0">
                <a:ln>
                  <a:noFill/>
                </a:ln>
              </a:rPr>
              <a:t>ontract on the Ethereum </a:t>
            </a:r>
            <a:r>
              <a:rPr lang="en-US" altLang="en-US" b="1" dirty="0" err="1">
                <a:ln>
                  <a:noFill/>
                </a:ln>
              </a:rPr>
              <a:t>B</a:t>
            </a:r>
            <a:r>
              <a:rPr lang="en-US" altLang="en-US" b="1" dirty="0" err="1" smtClean="0">
                <a:ln>
                  <a:noFill/>
                </a:ln>
              </a:rPr>
              <a:t>lockchain</a:t>
            </a:r>
            <a:endParaRPr lang="en-US" altLang="en-US" b="1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Smart Contract: Account controlled by code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Smart Contract properties: 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b</a:t>
            </a:r>
            <a:r>
              <a:rPr lang="en-US" dirty="0" smtClean="0"/>
              <a:t>alance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data storage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contract byte code</a:t>
            </a:r>
            <a:endParaRPr lang="en-US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Each deployment creates a new instance of your smart contract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The Solidity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Written in .sol files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Strongly typed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Syntax looks similar to JavaScript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Smart Contract compilation generates:  Byte code + ABI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88" y="1882775"/>
            <a:ext cx="2801937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Structure of a very basic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Specification of the Solidity version </a:t>
            </a:r>
            <a:br>
              <a:rPr lang="en-US" sz="2200" dirty="0" smtClean="0"/>
            </a:br>
            <a:r>
              <a:rPr lang="en-US" sz="2200" dirty="0" smtClean="0"/>
              <a:t>of our code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Contract definition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Instance variables and their types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Contract functions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10" y="2141185"/>
            <a:ext cx="4394186" cy="308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Hello World - our first smart-contract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Writing, compiling, deploying, testing, debugging… our smart-contract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on </a:t>
            </a:r>
            <a:r>
              <a:rPr lang="en-US" sz="2200" dirty="0"/>
              <a:t>Remix in 10 minutes: http://remix.ethereum.org 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Selecting the environment: In-memory </a:t>
            </a:r>
            <a:r>
              <a:rPr lang="en-US" sz="2200" dirty="0" smtClean="0"/>
              <a:t>JavaScript </a:t>
            </a:r>
            <a:r>
              <a:rPr lang="en-US" sz="2200" dirty="0"/>
              <a:t>VM or injected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Web3 </a:t>
            </a:r>
            <a:r>
              <a:rPr lang="en-US" sz="2200" dirty="0"/>
              <a:t>(from </a:t>
            </a:r>
            <a:r>
              <a:rPr lang="en-US" sz="2200" dirty="0" err="1"/>
              <a:t>MetaMask</a:t>
            </a:r>
            <a:r>
              <a:rPr lang="en-US" sz="2200" dirty="0" smtClean="0"/>
              <a:t>)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Selecting a test account and providing other required </a:t>
            </a:r>
            <a:r>
              <a:rPr lang="en-US" sz="2200" dirty="0" smtClean="0"/>
              <a:t>parameters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Deploying our contract or loading an already deployed contract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/>
              <a:t>a specific </a:t>
            </a:r>
            <a:r>
              <a:rPr lang="en-US" sz="2200" dirty="0" smtClean="0"/>
              <a:t>address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Testing and playing around with our </a:t>
            </a:r>
            <a:r>
              <a:rPr lang="en-US" sz="2200" dirty="0" smtClean="0"/>
              <a:t>smart-contract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Debugging on </a:t>
            </a:r>
            <a:r>
              <a:rPr lang="en-US" sz="2200" dirty="0" smtClean="0"/>
              <a:t>Remix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Setting up our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Installing </a:t>
            </a:r>
            <a:r>
              <a:rPr lang="en-US" sz="2200" dirty="0"/>
              <a:t>Node.js: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nodejs.org/en/download</a:t>
            </a:r>
            <a:r>
              <a:rPr lang="en-US" sz="2200" dirty="0" smtClean="0"/>
              <a:t>     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Install Windows build tools (for Windows only) - open </a:t>
            </a:r>
            <a:r>
              <a:rPr lang="en-US" sz="2200" dirty="0" err="1"/>
              <a:t>cmd</a:t>
            </a:r>
            <a:r>
              <a:rPr lang="en-US" sz="2200" dirty="0"/>
              <a:t> window as admin: 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2200" dirty="0" smtClean="0"/>
              <a:t>	npm </a:t>
            </a:r>
            <a:r>
              <a:rPr lang="en-US" sz="2200" dirty="0"/>
              <a:t>install --global --production windows-build-tools</a:t>
            </a:r>
            <a:endParaRPr lang="en-US" sz="2200" dirty="0" smtClean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Installing </a:t>
            </a:r>
            <a:r>
              <a:rPr lang="en-US" sz="2200" dirty="0" err="1" smtClean="0"/>
              <a:t>Git</a:t>
            </a:r>
            <a:r>
              <a:rPr lang="en-US" sz="2200" dirty="0"/>
              <a:t>: </a:t>
            </a:r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git-scm.com/downloads</a:t>
            </a:r>
            <a:r>
              <a:rPr lang="en-US" sz="2200" dirty="0" smtClean="0"/>
              <a:t>      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Installing an editor - Atom: </a:t>
            </a:r>
            <a:r>
              <a:rPr lang="en-US" sz="2200" dirty="0">
                <a:hlinkClick r:id="rId5"/>
              </a:rPr>
              <a:t>https://</a:t>
            </a:r>
            <a:r>
              <a:rPr lang="en-US" sz="2200" dirty="0" smtClean="0">
                <a:hlinkClick r:id="rId5"/>
              </a:rPr>
              <a:t>atom.io</a:t>
            </a:r>
            <a:r>
              <a:rPr lang="en-US" sz="2200" dirty="0" smtClean="0"/>
              <a:t>  </a:t>
            </a:r>
            <a:r>
              <a:rPr lang="en-US" sz="2200" dirty="0"/>
              <a:t>+ </a:t>
            </a:r>
            <a:r>
              <a:rPr lang="en-US" sz="2200" dirty="0" smtClean="0"/>
              <a:t>language-ethereum  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Installing and configuring the </a:t>
            </a:r>
            <a:r>
              <a:rPr lang="en-US" sz="2200" dirty="0" err="1"/>
              <a:t>MetaMask</a:t>
            </a:r>
            <a:r>
              <a:rPr lang="en-US" sz="2200" dirty="0"/>
              <a:t> Chrome/Firefox plugin  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Selecting a public or private network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Creating/Importing an account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Account info on </a:t>
            </a:r>
            <a:r>
              <a:rPr lang="en-US" sz="2200" dirty="0" err="1"/>
              <a:t>Etherscan</a:t>
            </a:r>
            <a:endParaRPr lang="en-US" sz="2200" dirty="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Getting free test Ether on </a:t>
            </a:r>
            <a:r>
              <a:rPr lang="en-US" sz="2200" dirty="0" err="1"/>
              <a:t>Rinkeby</a:t>
            </a:r>
            <a:r>
              <a:rPr lang="en-US" sz="2200" dirty="0"/>
              <a:t> </a:t>
            </a:r>
            <a:r>
              <a:rPr lang="en-US" sz="2200" dirty="0" smtClean="0"/>
              <a:t>Faucet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Creating our first smart-contract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Setting up our project: npm </a:t>
            </a:r>
            <a:r>
              <a:rPr lang="en-US" sz="2200" dirty="0" err="1"/>
              <a:t>init</a:t>
            </a:r>
            <a:r>
              <a:rPr lang="en-US" sz="2200" dirty="0"/>
              <a:t> - creates a </a:t>
            </a:r>
            <a:r>
              <a:rPr lang="en-US" sz="2200" dirty="0" err="1"/>
              <a:t>package.json</a:t>
            </a:r>
            <a:r>
              <a:rPr lang="en-US" sz="2200" dirty="0"/>
              <a:t> file    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Project structure: ethereum/contracts folder, test folder   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Installing a few basic npm modules:  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npm </a:t>
            </a:r>
            <a:r>
              <a:rPr lang="en-US" sz="2200" dirty="0"/>
              <a:t>install --save </a:t>
            </a:r>
            <a:r>
              <a:rPr lang="en-US" sz="2200" dirty="0" err="1"/>
              <a:t>solc</a:t>
            </a:r>
            <a:r>
              <a:rPr lang="en-US" sz="2200" dirty="0"/>
              <a:t> mocha ganache-cli truffle-hdwallet-provider@0.0.3 web3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Or, download the project from </a:t>
            </a:r>
            <a:r>
              <a:rPr lang="en-US" sz="2200" dirty="0" err="1"/>
              <a:t>G</a:t>
            </a:r>
            <a:r>
              <a:rPr lang="en-US" sz="2200" dirty="0" err="1" smtClean="0"/>
              <a:t>ithub</a:t>
            </a:r>
            <a:r>
              <a:rPr lang="en-US" sz="2200" dirty="0" smtClean="0"/>
              <a:t> </a:t>
            </a:r>
            <a:r>
              <a:rPr lang="en-US" sz="2200" dirty="0"/>
              <a:t>and execute npm install in the project </a:t>
            </a:r>
            <a:r>
              <a:rPr lang="en-US" sz="2200" dirty="0" smtClean="0"/>
              <a:t>directory: </a:t>
            </a:r>
            <a:r>
              <a:rPr lang="en-US" sz="2200" dirty="0">
                <a:hlinkClick r:id="rId3"/>
              </a:rPr>
              <a:t>https://github.com/ETHSC/Ethereum-Smart-Contract-Workshop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More on 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Docs: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solidity.readthedocs.io/en/v0.4.24</a:t>
            </a:r>
            <a:r>
              <a:rPr lang="en-US" sz="2200" dirty="0" smtClean="0"/>
              <a:t>  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Value types: </a:t>
            </a:r>
            <a:r>
              <a:rPr lang="en-US" sz="2200" dirty="0" err="1"/>
              <a:t>bool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, uint8, int256, fixed</a:t>
            </a:r>
            <a:r>
              <a:rPr lang="en-US" sz="2200" dirty="0" smtClean="0"/>
              <a:t>…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Address: holds 20 byte value - members: balance, </a:t>
            </a:r>
            <a:r>
              <a:rPr lang="en-US" sz="2200" dirty="0" smtClean="0"/>
              <a:t>transfer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Reference types: Arrays, </a:t>
            </a:r>
            <a:r>
              <a:rPr lang="en-US" sz="2200" dirty="0" err="1"/>
              <a:t>struct</a:t>
            </a:r>
            <a:r>
              <a:rPr lang="en-US" sz="2200" dirty="0"/>
              <a:t>, </a:t>
            </a:r>
            <a:r>
              <a:rPr lang="en-US" sz="2200" dirty="0" smtClean="0"/>
              <a:t>mapping</a:t>
            </a:r>
            <a:br>
              <a:rPr lang="en-US" sz="2200" dirty="0" smtClean="0"/>
            </a:br>
            <a:r>
              <a:rPr lang="en-US" sz="2200" dirty="0" smtClean="0"/>
              <a:t>	</a:t>
            </a:r>
            <a:r>
              <a:rPr lang="en-US" sz="2200" dirty="0" err="1" smtClean="0"/>
              <a:t>uint</a:t>
            </a:r>
            <a:r>
              <a:rPr lang="en-US" sz="2200" dirty="0"/>
              <a:t>[] memory a = new </a:t>
            </a:r>
            <a:r>
              <a:rPr lang="en-US" sz="2200" dirty="0" err="1"/>
              <a:t>uint</a:t>
            </a:r>
            <a:r>
              <a:rPr lang="en-US" sz="2200" dirty="0"/>
              <a:t>[](5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	mapping(address </a:t>
            </a:r>
            <a:r>
              <a:rPr lang="en-US" sz="2200" dirty="0"/>
              <a:t>=&gt; </a:t>
            </a:r>
            <a:r>
              <a:rPr lang="en-US" sz="2200" dirty="0" err="1" smtClean="0"/>
              <a:t>bool</a:t>
            </a:r>
            <a:r>
              <a:rPr lang="en-US" sz="2200" dirty="0" smtClean="0"/>
              <a:t>) </a:t>
            </a:r>
            <a:r>
              <a:rPr lang="en-US" sz="2200" dirty="0"/>
              <a:t>public balances;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More on Solidity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Modifiers - check a specific condition prior to executing a </a:t>
            </a:r>
            <a:r>
              <a:rPr lang="en-US" sz="2200" dirty="0" smtClean="0"/>
              <a:t>function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The </a:t>
            </a:r>
            <a:r>
              <a:rPr lang="en-US" sz="2200" dirty="0" err="1"/>
              <a:t>msg</a:t>
            </a:r>
            <a:r>
              <a:rPr lang="en-US" sz="2200" dirty="0"/>
              <a:t> object: sender, value, gas</a:t>
            </a:r>
            <a:r>
              <a:rPr lang="en-US" sz="2200" dirty="0" smtClean="0"/>
              <a:t>…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Transferring ether: </a:t>
            </a:r>
            <a:r>
              <a:rPr lang="en-US" sz="2200" dirty="0" err="1"/>
              <a:t>address.transfer</a:t>
            </a:r>
            <a:r>
              <a:rPr lang="en-US" sz="2200" dirty="0"/>
              <a:t>(amount</a:t>
            </a:r>
            <a:r>
              <a:rPr lang="en-US" sz="2200" dirty="0" smtClean="0"/>
              <a:t>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Function keywords: public, payable, view, </a:t>
            </a:r>
            <a:r>
              <a:rPr lang="en-US" sz="2200" dirty="0" smtClean="0"/>
              <a:t>returns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State changes and gas cost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A more advanced smart-contract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lottery on the </a:t>
            </a:r>
            <a:r>
              <a:rPr lang="en-US" sz="2200" dirty="0" err="1" smtClean="0"/>
              <a:t>blockchain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Contract manager and </a:t>
            </a:r>
            <a:r>
              <a:rPr lang="en-US" sz="2200" dirty="0" smtClean="0"/>
              <a:t>players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Entering the lottery with a specific </a:t>
            </a:r>
            <a:r>
              <a:rPr lang="en-US" sz="2200" dirty="0" smtClean="0"/>
              <a:t>amount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Everyone can consult the current number of </a:t>
            </a:r>
            <a:r>
              <a:rPr lang="en-US" sz="2200" dirty="0" smtClean="0"/>
              <a:t>players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Picking a winner - can only be executed by the contract manager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Compiling and deploying a smart-contract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 simple compilation script: node </a:t>
            </a:r>
            <a:r>
              <a:rPr lang="en-US" sz="2200" dirty="0" smtClean="0"/>
              <a:t>compile.js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err="1"/>
              <a:t>Bytecode</a:t>
            </a:r>
            <a:r>
              <a:rPr lang="en-US" sz="2200" dirty="0"/>
              <a:t> and ABI (Application Binary Interface</a:t>
            </a:r>
            <a:r>
              <a:rPr lang="en-US" sz="2200" dirty="0" smtClean="0"/>
              <a:t>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 simple deployment script: node </a:t>
            </a:r>
            <a:r>
              <a:rPr lang="en-US" sz="2200" dirty="0" smtClean="0"/>
              <a:t>deploy.js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Connecting to your wallet (</a:t>
            </a:r>
            <a:r>
              <a:rPr lang="en-US" sz="2200" dirty="0" err="1"/>
              <a:t>MetaMask</a:t>
            </a:r>
            <a:r>
              <a:rPr lang="en-US" sz="2200" dirty="0"/>
              <a:t>, Ganache…) using web3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and </a:t>
            </a:r>
            <a:r>
              <a:rPr lang="en-US" sz="2200" dirty="0"/>
              <a:t>the truffle-</a:t>
            </a:r>
            <a:r>
              <a:rPr lang="en-US" sz="2200" dirty="0" err="1"/>
              <a:t>hdwallet</a:t>
            </a:r>
            <a:r>
              <a:rPr lang="en-US" sz="2200" dirty="0"/>
              <a:t>-provider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A quick overview of the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The basics: </a:t>
            </a:r>
            <a:r>
              <a:rPr lang="en-US" sz="2200" dirty="0" err="1"/>
              <a:t>Blockchain</a:t>
            </a:r>
            <a:r>
              <a:rPr lang="en-US" sz="2200" dirty="0"/>
              <a:t>, smart-contracts, Ethereum accounts, Ethereum networks, Solidity</a:t>
            </a:r>
            <a:r>
              <a:rPr lang="en-US" sz="2200" dirty="0" smtClean="0"/>
              <a:t>…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Our first smart-contract on </a:t>
            </a:r>
            <a:r>
              <a:rPr lang="en-US" sz="2200" dirty="0" smtClean="0"/>
              <a:t>Remix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Setting up the development </a:t>
            </a:r>
            <a:r>
              <a:rPr lang="en-US" sz="2200" dirty="0" smtClean="0"/>
              <a:t>environment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Setup and configuration of our first smart-contract </a:t>
            </a:r>
            <a:r>
              <a:rPr lang="en-US" sz="2200" dirty="0" smtClean="0"/>
              <a:t>project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The basics of Solidity 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 more advanced smart-contract - lottery on the </a:t>
            </a:r>
            <a:r>
              <a:rPr lang="en-US" sz="2200" dirty="0" err="1"/>
              <a:t>blockchain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Testing your smart-contract with Mocha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Mocha: </a:t>
            </a:r>
            <a:r>
              <a:rPr lang="en-US" sz="2200" dirty="0">
                <a:hlinkClick r:id="rId3"/>
              </a:rPr>
              <a:t>https://mochajs.org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 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Deploying our smart-contract locally with </a:t>
            </a:r>
            <a:r>
              <a:rPr lang="en-US" sz="2200" dirty="0" smtClean="0"/>
              <a:t>ganache-cli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Executing a code block before each test: </a:t>
            </a:r>
            <a:r>
              <a:rPr lang="en-US" sz="2200" dirty="0" err="1"/>
              <a:t>beforeEach</a:t>
            </a:r>
            <a:r>
              <a:rPr lang="en-US" sz="2200" dirty="0" smtClean="0"/>
              <a:t>()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Defining a group of test cases: describe</a:t>
            </a:r>
            <a:r>
              <a:rPr lang="en-US" sz="2200" dirty="0" smtClean="0"/>
              <a:t>()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Defining a single test case: it</a:t>
            </a:r>
            <a:r>
              <a:rPr lang="en-US" sz="2200" dirty="0" smtClean="0"/>
              <a:t>()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The assert library: </a:t>
            </a:r>
            <a:r>
              <a:rPr lang="en-US" sz="2200" dirty="0" err="1"/>
              <a:t>assert.equal</a:t>
            </a:r>
            <a:r>
              <a:rPr lang="en-US" sz="2200" dirty="0"/>
              <a:t>(1, </a:t>
            </a:r>
            <a:r>
              <a:rPr lang="en-US" sz="2200" dirty="0" err="1"/>
              <a:t>players.length</a:t>
            </a:r>
            <a:r>
              <a:rPr lang="en-US" sz="2200" dirty="0"/>
              <a:t>); </a:t>
            </a:r>
            <a:r>
              <a:rPr lang="en-US" sz="2200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DAPP's - Creating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Creating boiler-plate React apps: npm install -g </a:t>
            </a:r>
            <a:r>
              <a:rPr lang="en-US" sz="2200" dirty="0" smtClean="0"/>
              <a:t>create-react-app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Creating a new project: create-react-app </a:t>
            </a:r>
            <a:r>
              <a:rPr lang="en-US" sz="2200" dirty="0" smtClean="0"/>
              <a:t>lottery-web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Installing some packages: npm install --save </a:t>
            </a:r>
            <a:r>
              <a:rPr lang="en-US" sz="2200" dirty="0" smtClean="0"/>
              <a:t>web3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Or: Download the app from </a:t>
            </a:r>
            <a:r>
              <a:rPr lang="en-US" sz="2200" dirty="0" err="1"/>
              <a:t>github</a:t>
            </a:r>
            <a:r>
              <a:rPr lang="en-US" sz="2200" dirty="0"/>
              <a:t>, open a </a:t>
            </a:r>
            <a:r>
              <a:rPr lang="en-US" sz="2200" dirty="0" err="1"/>
              <a:t>cmd</a:t>
            </a:r>
            <a:r>
              <a:rPr lang="en-US" sz="2200" dirty="0"/>
              <a:t> window, navigate to the project directory and execute: npm install (this installs all required npm modules</a:t>
            </a:r>
            <a:r>
              <a:rPr lang="en-US" sz="2200" dirty="0" smtClean="0"/>
              <a:t>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Running the app: npm run </a:t>
            </a:r>
            <a:r>
              <a:rPr lang="en-US" sz="2200" dirty="0" smtClean="0"/>
              <a:t>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Interacting with your smart-contract from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Connecting the web3 provider that was injected by </a:t>
            </a:r>
            <a:r>
              <a:rPr lang="en-US" sz="2200" dirty="0" err="1"/>
              <a:t>MetaMask</a:t>
            </a:r>
            <a:r>
              <a:rPr lang="en-US" sz="2200" dirty="0"/>
              <a:t> with our own web3 component: </a:t>
            </a:r>
            <a:r>
              <a:rPr lang="en-US" sz="2200" dirty="0" err="1"/>
              <a:t>const</a:t>
            </a:r>
            <a:r>
              <a:rPr lang="en-US" sz="2200" dirty="0"/>
              <a:t> web3 = new Web3(window.web3.currentProvider</a:t>
            </a:r>
            <a:r>
              <a:rPr lang="en-US" sz="2200" dirty="0" smtClean="0"/>
              <a:t>);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Copy/paste contract address and ABI after smart-contract </a:t>
            </a:r>
            <a:r>
              <a:rPr lang="en-US" sz="2200" dirty="0" smtClean="0"/>
              <a:t>compilation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Calling a smart-contract method: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</a:t>
            </a: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/>
              <a:t>manager = await </a:t>
            </a:r>
            <a:r>
              <a:rPr lang="en-US" sz="2200" dirty="0" err="1"/>
              <a:t>lottery.methods.manager</a:t>
            </a:r>
            <a:r>
              <a:rPr lang="en-US" sz="2200" dirty="0"/>
              <a:t>().call</a:t>
            </a:r>
            <a:r>
              <a:rPr lang="en-US" sz="2200" dirty="0" smtClean="0"/>
              <a:t>();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Getting the contract address: 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contrAddr</a:t>
            </a:r>
            <a:r>
              <a:rPr lang="en-US" sz="2200" dirty="0"/>
              <a:t> = await </a:t>
            </a:r>
            <a:r>
              <a:rPr lang="en-US" sz="2200" dirty="0" err="1"/>
              <a:t>lottery.options.address</a:t>
            </a:r>
            <a:r>
              <a:rPr lang="en-US" sz="2200" dirty="0"/>
              <a:t>;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Interacting with your smart-contract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Getting the list of accounts: </a:t>
            </a:r>
            <a:r>
              <a:rPr lang="en-US" sz="2200" dirty="0" err="1"/>
              <a:t>const</a:t>
            </a:r>
            <a:r>
              <a:rPr lang="en-US" sz="2200" dirty="0"/>
              <a:t> accounts = await web3.eth.getAccounts</a:t>
            </a:r>
            <a:r>
              <a:rPr lang="en-US" sz="2200" dirty="0" smtClean="0"/>
              <a:t>();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Getting the contract balance: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</a:t>
            </a: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/>
              <a:t>balance = await web3.eth.getBalance(</a:t>
            </a:r>
            <a:r>
              <a:rPr lang="en-US" sz="2200" dirty="0" err="1"/>
              <a:t>lottery.options.address</a:t>
            </a:r>
            <a:r>
              <a:rPr lang="en-US" sz="2200" dirty="0" smtClean="0"/>
              <a:t>);</a:t>
            </a:r>
            <a:endParaRPr lang="en-US" sz="2200" dirty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Sending ether in a </a:t>
            </a:r>
            <a:r>
              <a:rPr lang="en-US" sz="2200" dirty="0" smtClean="0"/>
              <a:t>transaction:</a:t>
            </a:r>
            <a:br>
              <a:rPr lang="en-US" sz="2200" dirty="0" smtClean="0"/>
            </a:br>
            <a:r>
              <a:rPr lang="en-US" sz="2200" dirty="0" smtClean="0"/>
              <a:t>	await </a:t>
            </a:r>
            <a:r>
              <a:rPr lang="en-US" sz="2200" dirty="0" err="1"/>
              <a:t>lottery.methods.enter</a:t>
            </a:r>
            <a:r>
              <a:rPr lang="en-US" sz="2200" dirty="0"/>
              <a:t>().send({from: accounts[0],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	value</a:t>
            </a:r>
            <a:r>
              <a:rPr lang="en-US" sz="2200" dirty="0"/>
              <a:t>: web3.utils.toWei(</a:t>
            </a:r>
            <a:r>
              <a:rPr lang="en-US" sz="2200" dirty="0" err="1"/>
              <a:t>this.state.value</a:t>
            </a:r>
            <a:r>
              <a:rPr lang="en-US" sz="2200" dirty="0"/>
              <a:t>, 'ether') </a:t>
            </a:r>
            <a:r>
              <a:rPr lang="en-US" sz="2200" dirty="0" smtClean="0"/>
              <a:t>})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Converting from </a:t>
            </a:r>
            <a:r>
              <a:rPr lang="en-US" sz="2200" dirty="0" err="1"/>
              <a:t>wei</a:t>
            </a:r>
            <a:r>
              <a:rPr lang="en-US" sz="2200" dirty="0"/>
              <a:t> to ether: web3.utils.fromWei(</a:t>
            </a:r>
            <a:r>
              <a:rPr lang="en-US" sz="2200" dirty="0" err="1"/>
              <a:t>this.state.balance</a:t>
            </a:r>
            <a:r>
              <a:rPr lang="en-US" sz="2200" dirty="0"/>
              <a:t>, 'ether')</a:t>
            </a:r>
            <a:endParaRPr lang="en-US" sz="2200" dirty="0" smtClean="0"/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Playing around with your smart-contract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Make some modifications to your smart-contract </a:t>
            </a:r>
            <a:r>
              <a:rPr lang="en-US" sz="2200" dirty="0" smtClean="0"/>
              <a:t>code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Re-compile, deploy, run and test your modified </a:t>
            </a:r>
            <a:r>
              <a:rPr lang="en-US" sz="2200" dirty="0" smtClean="0"/>
              <a:t>contract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Add a new function to your </a:t>
            </a:r>
            <a:r>
              <a:rPr lang="en-US" sz="2200" dirty="0" smtClean="0"/>
              <a:t>smart-contract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Debug your smart contract in </a:t>
            </a:r>
            <a:r>
              <a:rPr lang="en-US" sz="2200" dirty="0" smtClean="0"/>
              <a:t>Remix…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Step-by-step docs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Step-By-Step Environment </a:t>
            </a:r>
            <a:r>
              <a:rPr lang="en-US" sz="2200" dirty="0" smtClean="0"/>
              <a:t>Setup.docx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Step-By-Step Project </a:t>
            </a:r>
            <a:r>
              <a:rPr lang="en-US" sz="2200" dirty="0" smtClean="0"/>
              <a:t>Setup.docx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Step-By-Step Compiling Deploying Running a </a:t>
            </a:r>
            <a:r>
              <a:rPr lang="en-US" sz="2200" dirty="0" smtClean="0"/>
              <a:t>Project.docx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Useful </a:t>
            </a:r>
            <a:r>
              <a:rPr lang="en-US" sz="2200" dirty="0" smtClean="0"/>
              <a:t>References.docx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A quick overview of the workshop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Smart-contract </a:t>
            </a:r>
            <a:r>
              <a:rPr lang="en-US" sz="2200" dirty="0" smtClean="0"/>
              <a:t>compilation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Smart-contract deployment using </a:t>
            </a:r>
            <a:r>
              <a:rPr lang="en-US" sz="2200" dirty="0" err="1" smtClean="0"/>
              <a:t>Infura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Testing our smart-contract with </a:t>
            </a:r>
            <a:r>
              <a:rPr lang="en-US" sz="2200" dirty="0" smtClean="0"/>
              <a:t>Mocha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A very simple DAPP - interacting with our smart-contract from a web fronted using </a:t>
            </a:r>
            <a:r>
              <a:rPr lang="en-US" sz="2200" dirty="0" smtClean="0"/>
              <a:t>web3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Resources: </a:t>
            </a: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github.com/ETHSC/Ethereum-Smart-Contract-Workshop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Let's get started with the basics…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The Ethereum network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Interacting with </a:t>
            </a:r>
            <a:r>
              <a:rPr lang="en-US" sz="2200" dirty="0" smtClean="0"/>
              <a:t>an Ethereum Network  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Different types of </a:t>
            </a:r>
            <a:r>
              <a:rPr lang="en-US" sz="2200" dirty="0" smtClean="0"/>
              <a:t>Ethereum </a:t>
            </a:r>
            <a:r>
              <a:rPr lang="en-US" sz="2200" dirty="0"/>
              <a:t>accounts    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Transactions, Either, Wei and Gas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Smart-contracts </a:t>
            </a:r>
            <a:endParaRPr lang="en-US" sz="2200" dirty="0"/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/>
              <a:t>The Solidity programming </a:t>
            </a:r>
            <a:r>
              <a:rPr lang="en-US" sz="2200" dirty="0" smtClean="0"/>
              <a:t>language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An Ethereum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Transfer money (ether) and store data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There are different types of Ethereum networks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Network consists of one or more nodes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A node is a machine running an </a:t>
            </a:r>
            <a:r>
              <a:rPr lang="en-US" sz="2200" dirty="0"/>
              <a:t>E</a:t>
            </a:r>
            <a:r>
              <a:rPr lang="en-US" sz="2200" dirty="0" smtClean="0"/>
              <a:t>thereum client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A node can contain a copy of the entire </a:t>
            </a:r>
            <a:r>
              <a:rPr lang="en-US" sz="2200" dirty="0" err="1" smtClean="0"/>
              <a:t>blockchain</a:t>
            </a:r>
            <a:endParaRPr lang="en-US" sz="2200" dirty="0" smtClean="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err="1" smtClean="0"/>
              <a:t>Blockchain</a:t>
            </a:r>
            <a:r>
              <a:rPr lang="en-US" sz="2200" dirty="0" smtClean="0"/>
              <a:t> = database that stores a record of </a:t>
            </a:r>
            <a:br>
              <a:rPr lang="en-US" sz="2200" dirty="0" smtClean="0"/>
            </a:br>
            <a:r>
              <a:rPr lang="en-US" sz="2200" dirty="0" smtClean="0"/>
              <a:t>every transaction that has ever taken place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51075"/>
            <a:ext cx="4040187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Interacting with an Ethereum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092200"/>
            <a:ext cx="10018712" cy="54387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Developers use web3.js to call smart contract functions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Consumers can use </a:t>
            </a:r>
            <a:r>
              <a:rPr lang="en-US" sz="2200" dirty="0" err="1" smtClean="0"/>
              <a:t>Metamask</a:t>
            </a:r>
            <a:r>
              <a:rPr lang="en-US" sz="2200" dirty="0" smtClean="0"/>
              <a:t> or any other DAPP </a:t>
            </a:r>
            <a:br>
              <a:rPr lang="en-US" sz="2200" dirty="0" smtClean="0"/>
            </a:br>
            <a:r>
              <a:rPr lang="en-US" sz="2200" dirty="0" smtClean="0"/>
              <a:t>to make transactions…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Ethereum accounts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408238"/>
            <a:ext cx="87391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Types of Ethereum Accounts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619250"/>
            <a:ext cx="8251825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719263" y="273050"/>
            <a:ext cx="10152062" cy="649288"/>
          </a:xfrm>
        </p:spPr>
        <p:txBody>
          <a:bodyPr/>
          <a:lstStyle/>
          <a:p>
            <a:pPr eaLnBrk="1" hangingPunct="1"/>
            <a:r>
              <a:rPr lang="en-US" altLang="en-US" smtClean="0">
                <a:ln>
                  <a:noFill/>
                </a:ln>
              </a:rPr>
              <a:t>Transactions, Ether, Wei and 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263" y="922338"/>
            <a:ext cx="10018712" cy="51958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smtClean="0"/>
              <a:t>Transactions: To, value, </a:t>
            </a:r>
            <a:r>
              <a:rPr lang="en-US" sz="2200" dirty="0" err="1" smtClean="0"/>
              <a:t>gasPrice</a:t>
            </a:r>
            <a:r>
              <a:rPr lang="en-US" sz="2200" dirty="0" smtClean="0"/>
              <a:t>, </a:t>
            </a:r>
            <a:r>
              <a:rPr lang="en-US" sz="2200" dirty="0" err="1" smtClean="0"/>
              <a:t>gasLimit</a:t>
            </a:r>
            <a:r>
              <a:rPr lang="en-US" sz="2200" dirty="0" smtClean="0"/>
              <a:t>, v, r, 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err="1" smtClean="0"/>
              <a:t>gasPrice</a:t>
            </a:r>
            <a:r>
              <a:rPr lang="en-US" sz="2200" dirty="0" smtClean="0"/>
              <a:t>: Price in Wei (1 ETH == 10^18 Wei) per unit of gas the </a:t>
            </a:r>
            <a:br>
              <a:rPr lang="en-US" sz="2200" dirty="0" smtClean="0"/>
            </a:br>
            <a:r>
              <a:rPr lang="en-US" sz="2200" dirty="0" smtClean="0"/>
              <a:t>sender is willing to pay to get a transaction processed</a:t>
            </a:r>
          </a:p>
          <a:p>
            <a:pPr eaLnBrk="1" fontAlgn="auto" hangingPunct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200" dirty="0" err="1" smtClean="0"/>
              <a:t>gasLimit</a:t>
            </a:r>
            <a:r>
              <a:rPr lang="en-US" sz="2200" dirty="0" smtClean="0"/>
              <a:t>: Maximum amount of gas this transaction is allowed to consume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2857</TotalTime>
  <Words>818</Words>
  <Application>Microsoft Office PowerPoint</Application>
  <PresentationFormat>Widescreen</PresentationFormat>
  <Paragraphs>157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Coding your First Smart Contract on the Ethereum Blockchain</vt:lpstr>
      <vt:lpstr>A quick overview of the workshop</vt:lpstr>
      <vt:lpstr>A quick overview of the workshop 2/2</vt:lpstr>
      <vt:lpstr>Let's get started with the basics…</vt:lpstr>
      <vt:lpstr>An Ethereum network </vt:lpstr>
      <vt:lpstr>Interacting with an Ethereum Networks</vt:lpstr>
      <vt:lpstr>Ethereum accounts</vt:lpstr>
      <vt:lpstr>Types of Ethereum Accounts</vt:lpstr>
      <vt:lpstr>Transactions, Ether, Wei and Gas</vt:lpstr>
      <vt:lpstr>Smart Contracts</vt:lpstr>
      <vt:lpstr>The Solidity Programming Language</vt:lpstr>
      <vt:lpstr>Structure of a very basic Smart Contract</vt:lpstr>
      <vt:lpstr>Hello World - our first smart-contract</vt:lpstr>
      <vt:lpstr>Setting up our development environment</vt:lpstr>
      <vt:lpstr>Creating our first smart-contract project</vt:lpstr>
      <vt:lpstr>More on Solidity</vt:lpstr>
      <vt:lpstr>More on Solidity 2/2</vt:lpstr>
      <vt:lpstr>A more advanced smart-contract</vt:lpstr>
      <vt:lpstr>Compiling and deploying a smart-contract </vt:lpstr>
      <vt:lpstr>Testing your smart-contract with Mocha</vt:lpstr>
      <vt:lpstr>DAPP's - Creating the project</vt:lpstr>
      <vt:lpstr>Interacting with your smart-contract from JS</vt:lpstr>
      <vt:lpstr>Interacting with your smart-contract 2/2</vt:lpstr>
      <vt:lpstr>Playing around with your smart-contract</vt:lpstr>
      <vt:lpstr>Step-by-step docs and References</vt:lpstr>
    </vt:vector>
  </TitlesOfParts>
  <Company>American Electric Power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>Scott W Clouse</dc:creator>
  <cp:lastModifiedBy>Robert</cp:lastModifiedBy>
  <cp:revision>169</cp:revision>
  <cp:lastPrinted>2018-09-21T13:49:19Z</cp:lastPrinted>
  <dcterms:created xsi:type="dcterms:W3CDTF">2017-06-05T20:58:52Z</dcterms:created>
  <dcterms:modified xsi:type="dcterms:W3CDTF">2018-09-21T13:52:30Z</dcterms:modified>
</cp:coreProperties>
</file>