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FE451-0F62-4207-8269-284CF6250E7C}" type="datetimeFigureOut">
              <a:rPr lang="en-US" smtClean="0"/>
              <a:pPr/>
              <a:t>4/15/2020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0439-7FC0-4302-B6B4-5CD54B61FE1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xml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XML Naming Rules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Element names are case-sensitive</a:t>
            </a:r>
          </a:p>
          <a:p>
            <a:r>
              <a:rPr lang="en-IN" dirty="0"/>
              <a:t>Element names must start with a letter or underscore</a:t>
            </a:r>
          </a:p>
          <a:p>
            <a:r>
              <a:rPr lang="en-IN" dirty="0"/>
              <a:t>Element names cannot start with the letters xml (or XML, or Xml, etc)</a:t>
            </a:r>
          </a:p>
          <a:p>
            <a:r>
              <a:rPr lang="en-IN" dirty="0"/>
              <a:t>Element names can contain letters, digits, hyphens, underscores, and periods</a:t>
            </a:r>
          </a:p>
          <a:p>
            <a:r>
              <a:rPr lang="en-IN" dirty="0"/>
              <a:t>Element names cannot contain spaces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XML Namespaces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XML Namespaces provide a method to avoid element name conflicts</a:t>
            </a:r>
            <a:r>
              <a:rPr lang="en-IN" dirty="0" smtClean="0"/>
              <a:t>.</a:t>
            </a:r>
          </a:p>
          <a:p>
            <a:r>
              <a:rPr lang="en-IN" dirty="0"/>
              <a:t>Solving the Name Conflict Using a Prefix</a:t>
            </a:r>
          </a:p>
          <a:p>
            <a:r>
              <a:rPr lang="en-IN" dirty="0"/>
              <a:t>XML Namespaces - The </a:t>
            </a:r>
            <a:r>
              <a:rPr lang="en-IN" dirty="0" err="1"/>
              <a:t>xmlns</a:t>
            </a:r>
            <a:r>
              <a:rPr lang="en-IN" dirty="0"/>
              <a:t> Attribute</a:t>
            </a:r>
          </a:p>
          <a:p>
            <a:pPr lvl="1"/>
            <a:r>
              <a:rPr lang="en-IN" dirty="0"/>
              <a:t>When using prefixes in XML, a </a:t>
            </a:r>
            <a:r>
              <a:rPr lang="en-IN" b="1" dirty="0"/>
              <a:t>namespace</a:t>
            </a:r>
            <a:r>
              <a:rPr lang="en-IN" dirty="0"/>
              <a:t> for the prefix must be defined.</a:t>
            </a:r>
          </a:p>
          <a:p>
            <a:pPr lvl="1"/>
            <a:r>
              <a:rPr lang="en-IN" dirty="0"/>
              <a:t>The namespace can be defined by an </a:t>
            </a:r>
            <a:r>
              <a:rPr lang="en-IN" b="1" dirty="0" err="1"/>
              <a:t>xmlns</a:t>
            </a:r>
            <a:r>
              <a:rPr lang="en-IN" dirty="0"/>
              <a:t> attribute in the start tag of an element.</a:t>
            </a:r>
          </a:p>
          <a:p>
            <a:pPr lvl="1"/>
            <a:r>
              <a:rPr lang="en-IN" dirty="0"/>
              <a:t>The namespace declaration has the following syntax. </a:t>
            </a:r>
            <a:r>
              <a:rPr lang="en-IN" dirty="0" err="1"/>
              <a:t>xmlns:</a:t>
            </a:r>
            <a:r>
              <a:rPr lang="en-IN" i="1" dirty="0" err="1"/>
              <a:t>prefix</a:t>
            </a:r>
            <a:r>
              <a:rPr lang="en-IN" dirty="0"/>
              <a:t>="</a:t>
            </a:r>
            <a:r>
              <a:rPr lang="en-IN" i="1" dirty="0"/>
              <a:t>URI</a:t>
            </a:r>
            <a:r>
              <a:rPr lang="en-IN" dirty="0"/>
              <a:t>".</a:t>
            </a:r>
          </a:p>
          <a:p>
            <a:pPr lvl="1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Uniform Resource Identifier (URI)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7224" y="2214554"/>
            <a:ext cx="8501122" cy="4033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</a:t>
            </a:r>
            <a:r>
              <a:rPr lang="en-IN" dirty="0" smtClean="0"/>
              <a:t>root&gt;</a:t>
            </a:r>
          </a:p>
          <a:p>
            <a:r>
              <a:rPr lang="en-IN" dirty="0" smtClean="0"/>
              <a:t>&lt;h:table</a:t>
            </a:r>
            <a:r>
              <a:rPr lang="en-IN" dirty="0"/>
              <a:t> </a:t>
            </a:r>
            <a:r>
              <a:rPr lang="en-IN" dirty="0" err="1"/>
              <a:t>xmlns:h</a:t>
            </a:r>
            <a:r>
              <a:rPr lang="en-IN" dirty="0"/>
              <a:t>="http://www.w3.org/TR/html4/"&gt;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&lt;h:tr&gt;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&lt;h:td&gt;Apples&lt;/h:td&gt;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&lt;h:td&gt;Bananas&lt;/h:td&gt;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&lt;/h:tr&gt;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&lt;/h:table&gt;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&lt;f:table </a:t>
            </a:r>
            <a:r>
              <a:rPr lang="en-IN" dirty="0" err="1"/>
              <a:t>xmlns:f</a:t>
            </a:r>
            <a:r>
              <a:rPr lang="en-IN" dirty="0"/>
              <a:t>="https://www.w3schools.com/furniture"&gt;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&lt;f:name&gt;African Coffee Table&lt;/f:name&gt;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&lt;f:width&gt;80&lt;/f:width&gt;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&lt;f:length&gt;120&lt;/f:length&gt;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&lt;/f:table&gt;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&lt;/</a:t>
            </a:r>
            <a:r>
              <a:rPr lang="en-IN" dirty="0"/>
              <a:t>root&gt;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XML DTD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 XML document with correct syntax is called "Well Formed".</a:t>
            </a:r>
          </a:p>
          <a:p>
            <a:r>
              <a:rPr lang="en-IN" dirty="0"/>
              <a:t>An XML document validated against a DTD is both "Well Formed" and "Valid".</a:t>
            </a:r>
          </a:p>
          <a:p>
            <a:r>
              <a:rPr lang="en-IN" dirty="0"/>
              <a:t>DTD stands for Document Type Definition.</a:t>
            </a:r>
          </a:p>
          <a:p>
            <a:r>
              <a:rPr lang="en-IN" dirty="0"/>
              <a:t>A DTD defines the structure and the legal elements and attributes of an XML document</a:t>
            </a:r>
            <a:r>
              <a:rPr lang="en-IN" dirty="0" smtClean="0"/>
              <a:t>.</a:t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Valid XML Documents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42910" y="17144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&lt;?xml version="1.0" encoding="UTF-8"?&gt;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&lt;!DOCTYPE note SYSTEM "Note.dtd"&gt;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&lt;note&gt;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&lt;to&gt;</a:t>
            </a:r>
            <a:r>
              <a:rPr lang="en-IN" dirty="0" err="1"/>
              <a:t>Tove</a:t>
            </a:r>
            <a:r>
              <a:rPr lang="en-IN" dirty="0"/>
              <a:t>&lt;/to&gt;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&lt;from&gt;</a:t>
            </a:r>
            <a:r>
              <a:rPr lang="en-IN" dirty="0" err="1"/>
              <a:t>Jani</a:t>
            </a:r>
            <a:r>
              <a:rPr lang="en-IN" dirty="0"/>
              <a:t>&lt;/from&gt;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&lt;heading&gt;Reminder&lt;/heading&gt;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&lt;body&gt;Don't forget me this weekend!&lt;/body&gt;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&lt;/note&gt;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1428736"/>
            <a:ext cx="7643866" cy="707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DTD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!DOCTYPE note -  Defines that the root element of the document is note</a:t>
            </a:r>
          </a:p>
          <a:p>
            <a:r>
              <a:rPr lang="en-IN" dirty="0"/>
              <a:t>!ELEMENT note - Defines that the note element must contain the elements: "to, from, heading, body"</a:t>
            </a:r>
          </a:p>
          <a:p>
            <a:r>
              <a:rPr lang="en-IN" dirty="0"/>
              <a:t>!ELEMENT to - Defines the to element to be of type "#PCDATA"</a:t>
            </a:r>
          </a:p>
          <a:p>
            <a:r>
              <a:rPr lang="en-IN" dirty="0"/>
              <a:t>!ELEMENT from - Defines the from element to be of type "#PCDATA"</a:t>
            </a:r>
          </a:p>
          <a:p>
            <a:r>
              <a:rPr lang="en-IN" dirty="0"/>
              <a:t>!ELEMENT heading  - Defines the heading element to be of type "#PCDATA"</a:t>
            </a:r>
          </a:p>
          <a:p>
            <a:r>
              <a:rPr lang="en-IN" dirty="0"/>
              <a:t>!ELEMENT body - Defines the body element to be of type "#PCDATA"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Use </a:t>
            </a:r>
            <a:r>
              <a:rPr lang="en-IN" dirty="0"/>
              <a:t>a </a:t>
            </a:r>
            <a:r>
              <a:rPr lang="en-IN" dirty="0" smtClean="0"/>
              <a:t>DTD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With a DTD, independent groups of people can agree to use a standard DTD for interchanging data.</a:t>
            </a:r>
          </a:p>
          <a:p>
            <a:r>
              <a:rPr lang="en-IN" dirty="0"/>
              <a:t>With a DTD, you can verify that the data you receive from the outside world is valid.</a:t>
            </a:r>
          </a:p>
          <a:p>
            <a:r>
              <a:rPr lang="en-IN" dirty="0"/>
              <a:t>You can also use a DTD to verify your own data.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dirty="0"/>
              <a:t>NOT to Use a DTD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you are experimenting with XML, or when you are working with small XML files, creating DTDs may be a waste of time.</a:t>
            </a:r>
          </a:p>
          <a:p>
            <a:r>
              <a:rPr lang="en-IN" dirty="0"/>
              <a:t>If you develop applications, wait until the specification is stable before you add a DTD. Otherwise, your software might stop working because of validation errors.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Note.dtd:</a:t>
            </a:r>
          </a:p>
          <a:p>
            <a:r>
              <a:rPr lang="en-IN" dirty="0"/>
              <a:t>&lt;!DOCTYPE note</a:t>
            </a:r>
            <a:br>
              <a:rPr lang="en-IN" dirty="0"/>
            </a:br>
            <a:r>
              <a:rPr lang="en-IN" dirty="0"/>
              <a:t>[</a:t>
            </a:r>
            <a:br>
              <a:rPr lang="en-IN" dirty="0"/>
            </a:br>
            <a:r>
              <a:rPr lang="en-IN" dirty="0"/>
              <a:t>&lt;!ELEMENT note (</a:t>
            </a:r>
            <a:r>
              <a:rPr lang="en-IN" dirty="0" err="1"/>
              <a:t>to,from,heading,body</a:t>
            </a:r>
            <a:r>
              <a:rPr lang="en-IN" dirty="0"/>
              <a:t>)&gt;</a:t>
            </a:r>
            <a:br>
              <a:rPr lang="en-IN" dirty="0"/>
            </a:br>
            <a:r>
              <a:rPr lang="en-IN" dirty="0"/>
              <a:t>&lt;!ELEMENT to (#PCDATA)&gt;</a:t>
            </a:r>
            <a:br>
              <a:rPr lang="en-IN" dirty="0"/>
            </a:br>
            <a:r>
              <a:rPr lang="en-IN" dirty="0"/>
              <a:t>&lt;!ELEMENT from (#PCDATA)&gt;</a:t>
            </a:r>
            <a:br>
              <a:rPr lang="en-IN" dirty="0"/>
            </a:br>
            <a:r>
              <a:rPr lang="en-IN" dirty="0"/>
              <a:t>&lt;!ELEMENT heading (#PCDATA)&gt;</a:t>
            </a:r>
            <a:br>
              <a:rPr lang="en-IN" dirty="0"/>
            </a:br>
            <a:r>
              <a:rPr lang="en-IN" dirty="0"/>
              <a:t>&lt;!ELEMENT body (#PCDATA)&gt;</a:t>
            </a:r>
            <a:br>
              <a:rPr lang="en-IN" dirty="0"/>
            </a:br>
            <a:r>
              <a:rPr lang="en-IN" dirty="0"/>
              <a:t>]&gt;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6430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&lt;?xml version="1.0" encoding="UTF-8"?&gt;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&lt;!DOCTYPE note SYSTEM "Note.dtd"&gt;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&lt;note&gt;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&lt;to&gt;</a:t>
            </a:r>
            <a:r>
              <a:rPr lang="en-IN" dirty="0" err="1"/>
              <a:t>Tove</a:t>
            </a:r>
            <a:r>
              <a:rPr lang="en-IN" dirty="0"/>
              <a:t>&lt;/to&gt;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&lt;from&gt;</a:t>
            </a:r>
            <a:r>
              <a:rPr lang="en-IN" dirty="0" err="1"/>
              <a:t>Jani</a:t>
            </a:r>
            <a:r>
              <a:rPr lang="en-IN" dirty="0"/>
              <a:t>&lt;/from&gt;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&lt;heading&gt;Reminder&lt;/heading&gt;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&lt;body&gt;Don't forget me this weekend!&lt;/body&gt;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&lt;/note&gt;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XML </a:t>
            </a:r>
            <a:r>
              <a:rPr lang="en-IN" dirty="0"/>
              <a:t>stands for </a:t>
            </a:r>
            <a:r>
              <a:rPr lang="en-IN" dirty="0" err="1"/>
              <a:t>eXtensible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</a:t>
            </a:r>
          </a:p>
          <a:p>
            <a:r>
              <a:rPr lang="en-IN" dirty="0"/>
              <a:t>XML is a </a:t>
            </a:r>
            <a:r>
              <a:rPr lang="en-IN" dirty="0" err="1"/>
              <a:t>markup</a:t>
            </a:r>
            <a:r>
              <a:rPr lang="en-IN" dirty="0"/>
              <a:t> language much like HTML</a:t>
            </a:r>
          </a:p>
          <a:p>
            <a:r>
              <a:rPr lang="en-IN" dirty="0"/>
              <a:t>XML was designed to store and transport data</a:t>
            </a:r>
          </a:p>
          <a:p>
            <a:r>
              <a:rPr lang="en-IN" dirty="0"/>
              <a:t>XML was designed to be self-descriptive</a:t>
            </a:r>
          </a:p>
          <a:p>
            <a:r>
              <a:rPr lang="en-IN" dirty="0"/>
              <a:t>XML is a W3C Recommendation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0034" y="1500174"/>
          <a:ext cx="8229600" cy="212402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Title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Author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Everyday Italian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Giada De Laurentiis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Harry Potter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J K. Rowling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XQuery Kick Start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James McGovern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Learning XML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Erik T. Ray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28596" y="1214422"/>
            <a:ext cx="792961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&lt;?xml version="1.0" encoding="UTF-8"?&gt;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&lt;bookstore&gt;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&lt;book category="cooking"&gt;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&lt;title </a:t>
            </a:r>
            <a:r>
              <a:rPr lang="en-IN" dirty="0" err="1"/>
              <a:t>lang</a:t>
            </a:r>
            <a:r>
              <a:rPr lang="en-IN" dirty="0"/>
              <a:t>="en"&gt;Everyday Italian&lt;/title&gt;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&lt;author&gt;</a:t>
            </a:r>
            <a:r>
              <a:rPr lang="en-IN" dirty="0" err="1"/>
              <a:t>Giada</a:t>
            </a:r>
            <a:r>
              <a:rPr lang="en-IN" dirty="0"/>
              <a:t> De </a:t>
            </a:r>
            <a:r>
              <a:rPr lang="en-IN" dirty="0" err="1"/>
              <a:t>Laurentiis</a:t>
            </a:r>
            <a:r>
              <a:rPr lang="en-IN" dirty="0"/>
              <a:t>&lt;/author&gt;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&lt;year&gt;2005&lt;/year&gt;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&lt;price&gt;30.00&lt;/price&gt;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&lt;/book&gt;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&lt;book category="children"&gt;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&lt;title </a:t>
            </a:r>
            <a:r>
              <a:rPr lang="en-IN" dirty="0" err="1"/>
              <a:t>lang</a:t>
            </a:r>
            <a:r>
              <a:rPr lang="en-IN" dirty="0"/>
              <a:t>="en"&gt;Harry Potter&lt;/title&gt;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&lt;author&gt;J K. Rowling&lt;/author&gt;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&lt;year&gt;2005&lt;/year&gt;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&lt;price&gt;29.99&lt;/price&gt;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&lt;/book&gt;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57224" y="785794"/>
            <a:ext cx="60007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  &lt;book category="web"&gt;</a:t>
            </a:r>
            <a:br>
              <a:rPr lang="en-IN" dirty="0" smtClean="0"/>
            </a:br>
            <a:r>
              <a:rPr lang="en-IN" dirty="0" smtClean="0"/>
              <a:t>    &lt;title </a:t>
            </a:r>
            <a:r>
              <a:rPr lang="en-IN" dirty="0" err="1" smtClean="0"/>
              <a:t>lang</a:t>
            </a:r>
            <a:r>
              <a:rPr lang="en-IN" dirty="0" smtClean="0"/>
              <a:t>="en"&gt;</a:t>
            </a:r>
            <a:r>
              <a:rPr lang="en-IN" dirty="0" err="1" smtClean="0"/>
              <a:t>XQuery</a:t>
            </a:r>
            <a:r>
              <a:rPr lang="en-IN" dirty="0" smtClean="0"/>
              <a:t> Kick Start&lt;/title&gt;</a:t>
            </a:r>
            <a:br>
              <a:rPr lang="en-IN" dirty="0" smtClean="0"/>
            </a:br>
            <a:r>
              <a:rPr lang="en-IN" dirty="0" smtClean="0"/>
              <a:t>    &lt;author&gt;James McGovern&lt;/author&gt;</a:t>
            </a:r>
            <a:br>
              <a:rPr lang="en-IN" dirty="0" smtClean="0"/>
            </a:br>
            <a:r>
              <a:rPr lang="en-IN" dirty="0" smtClean="0"/>
              <a:t>    &lt;author&gt;Per </a:t>
            </a:r>
            <a:r>
              <a:rPr lang="en-IN" dirty="0" err="1" smtClean="0"/>
              <a:t>Bothner</a:t>
            </a:r>
            <a:r>
              <a:rPr lang="en-IN" dirty="0" smtClean="0"/>
              <a:t>&lt;/author&gt;</a:t>
            </a:r>
            <a:br>
              <a:rPr lang="en-IN" dirty="0" smtClean="0"/>
            </a:br>
            <a:r>
              <a:rPr lang="en-IN" dirty="0" smtClean="0"/>
              <a:t>    &lt;author&gt;Kurt Cagle&lt;/author&gt;</a:t>
            </a:r>
            <a:br>
              <a:rPr lang="en-IN" dirty="0" smtClean="0"/>
            </a:br>
            <a:r>
              <a:rPr lang="en-IN" dirty="0" smtClean="0"/>
              <a:t>    &lt;author&gt;James Linn&lt;/author&gt;</a:t>
            </a:r>
            <a:br>
              <a:rPr lang="en-IN" dirty="0" smtClean="0"/>
            </a:br>
            <a:r>
              <a:rPr lang="en-IN" dirty="0" smtClean="0"/>
              <a:t>    &lt;author&gt;</a:t>
            </a:r>
            <a:r>
              <a:rPr lang="en-IN" dirty="0" err="1" smtClean="0"/>
              <a:t>Vaidyanathan</a:t>
            </a:r>
            <a:r>
              <a:rPr lang="en-IN" dirty="0" smtClean="0"/>
              <a:t> </a:t>
            </a:r>
            <a:r>
              <a:rPr lang="en-IN" dirty="0" err="1" smtClean="0"/>
              <a:t>Nagarajan</a:t>
            </a:r>
            <a:r>
              <a:rPr lang="en-IN" dirty="0" smtClean="0"/>
              <a:t>&lt;/author&gt;</a:t>
            </a:r>
            <a:br>
              <a:rPr lang="en-IN" dirty="0" smtClean="0"/>
            </a:br>
            <a:r>
              <a:rPr lang="en-IN" dirty="0" smtClean="0"/>
              <a:t>    &lt;year&gt;2003&lt;/year&gt;</a:t>
            </a:r>
            <a:br>
              <a:rPr lang="en-IN" dirty="0" smtClean="0"/>
            </a:br>
            <a:r>
              <a:rPr lang="en-IN" dirty="0" smtClean="0"/>
              <a:t>    &lt;price&gt;49.99&lt;/price&gt;</a:t>
            </a:r>
            <a:br>
              <a:rPr lang="en-IN" dirty="0" smtClean="0"/>
            </a:br>
            <a:r>
              <a:rPr lang="en-IN" dirty="0" smtClean="0"/>
              <a:t>  &lt;/book&gt;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  &lt;book category="web" cover="paperback"&gt;</a:t>
            </a:r>
            <a:br>
              <a:rPr lang="en-IN" dirty="0" smtClean="0"/>
            </a:br>
            <a:r>
              <a:rPr lang="en-IN" dirty="0" smtClean="0"/>
              <a:t>    &lt;title </a:t>
            </a:r>
            <a:r>
              <a:rPr lang="en-IN" dirty="0" err="1" smtClean="0"/>
              <a:t>lang</a:t>
            </a:r>
            <a:r>
              <a:rPr lang="en-IN" dirty="0" smtClean="0"/>
              <a:t>="en"&gt;Learning XML&lt;/title&gt;</a:t>
            </a:r>
            <a:br>
              <a:rPr lang="en-IN" dirty="0" smtClean="0"/>
            </a:br>
            <a:r>
              <a:rPr lang="en-IN" dirty="0" smtClean="0"/>
              <a:t>    &lt;author&gt;Erik T. Ray&lt;/author&gt;</a:t>
            </a:r>
            <a:br>
              <a:rPr lang="en-IN" dirty="0" smtClean="0"/>
            </a:br>
            <a:r>
              <a:rPr lang="en-IN" dirty="0" smtClean="0"/>
              <a:t>    &lt;year&gt;2003&lt;/year&gt;</a:t>
            </a:r>
            <a:br>
              <a:rPr lang="en-IN" dirty="0" smtClean="0"/>
            </a:br>
            <a:r>
              <a:rPr lang="en-IN" dirty="0" smtClean="0"/>
              <a:t>    &lt;price&gt;39.95&lt;/price&gt;</a:t>
            </a:r>
            <a:br>
              <a:rPr lang="en-IN" dirty="0" smtClean="0"/>
            </a:br>
            <a:r>
              <a:rPr lang="en-IN" dirty="0" smtClean="0"/>
              <a:t>  &lt;/book&gt;</a:t>
            </a:r>
          </a:p>
          <a:p>
            <a:r>
              <a:rPr lang="en-IN" dirty="0" smtClean="0"/>
              <a:t>&lt;/bookstore&gt;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Segoe UI" pitchFamily="34" charset="0"/>
                <a:cs typeface="Segoe UI" pitchFamily="34" charset="0"/>
              </a:rPr>
              <a:t>XML Tree Structure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 </a:t>
            </a:r>
            <a:endParaRPr kumimoji="0" lang="en-US" sz="165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pitchFamily="34" charset="0"/>
            </a:endParaRPr>
          </a:p>
        </p:txBody>
      </p:sp>
      <p:pic>
        <p:nvPicPr>
          <p:cNvPr id="7170" name="Picture 2" descr="DOM node 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71678"/>
            <a:ext cx="6286544" cy="36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XML Syntax Rules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The </a:t>
            </a:r>
            <a:r>
              <a:rPr lang="en-IN" dirty="0"/>
              <a:t>XML </a:t>
            </a:r>
            <a:r>
              <a:rPr lang="en-IN" dirty="0" err="1" smtClean="0"/>
              <a:t>Prolog</a:t>
            </a:r>
            <a:endParaRPr lang="en-IN" dirty="0" smtClean="0"/>
          </a:p>
          <a:p>
            <a:r>
              <a:rPr lang="en-IN" dirty="0" smtClean="0"/>
              <a:t>XML Documents Must Have a Root Element</a:t>
            </a:r>
          </a:p>
          <a:p>
            <a:r>
              <a:rPr lang="en-IN" dirty="0" smtClean="0"/>
              <a:t>All </a:t>
            </a:r>
            <a:r>
              <a:rPr lang="en-IN" dirty="0"/>
              <a:t>XML Elements Must Have a Closing </a:t>
            </a:r>
            <a:r>
              <a:rPr lang="en-IN" dirty="0" smtClean="0"/>
              <a:t>Tag</a:t>
            </a:r>
          </a:p>
          <a:p>
            <a:r>
              <a:rPr lang="en-IN" dirty="0"/>
              <a:t>XML Tags are Case </a:t>
            </a:r>
            <a:r>
              <a:rPr lang="en-IN" dirty="0" smtClean="0"/>
              <a:t>Sensitive</a:t>
            </a:r>
          </a:p>
          <a:p>
            <a:r>
              <a:rPr lang="en-IN" dirty="0"/>
              <a:t>XML Elements Must be Properly Nested</a:t>
            </a:r>
          </a:p>
          <a:p>
            <a:r>
              <a:rPr lang="en-IN" dirty="0"/>
              <a:t>XML Attribute Values Must Always be Quoted</a:t>
            </a:r>
          </a:p>
          <a:p>
            <a:r>
              <a:rPr lang="en-IN" dirty="0"/>
              <a:t>Entity References</a:t>
            </a:r>
          </a:p>
          <a:p>
            <a:r>
              <a:rPr lang="en-IN" dirty="0"/>
              <a:t>Comments in XML</a:t>
            </a:r>
          </a:p>
          <a:p>
            <a:r>
              <a:rPr lang="en-IN" dirty="0"/>
              <a:t>White-space is Preserved in </a:t>
            </a:r>
            <a:r>
              <a:rPr lang="en-IN" dirty="0" smtClean="0"/>
              <a:t>XML</a:t>
            </a:r>
          </a:p>
          <a:p>
            <a:r>
              <a:rPr lang="en-IN" dirty="0"/>
              <a:t>Well Formed XML</a:t>
            </a:r>
          </a:p>
          <a:p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2 &lt;root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&lt;child&gt;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  &lt;</a:t>
            </a:r>
            <a:r>
              <a:rPr lang="en-IN" dirty="0" err="1"/>
              <a:t>subchild</a:t>
            </a:r>
            <a:r>
              <a:rPr lang="en-IN" dirty="0"/>
              <a:t>&gt;.....&lt;/</a:t>
            </a:r>
            <a:r>
              <a:rPr lang="en-IN" dirty="0" err="1"/>
              <a:t>subchild</a:t>
            </a:r>
            <a:r>
              <a:rPr lang="en-IN" dirty="0"/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&lt;/child&gt;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&lt;/root&gt;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643306" y="164305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&lt;?xml version="1.0" encoding="UTF-8</a:t>
            </a:r>
            <a:r>
              <a:rPr lang="en-IN" b="1" dirty="0"/>
              <a:t>"</a:t>
            </a:r>
            <a:r>
              <a:rPr lang="en-IN" dirty="0"/>
              <a:t>?&gt;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&lt;note&gt;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&lt;to&gt;</a:t>
            </a:r>
            <a:r>
              <a:rPr lang="en-IN" dirty="0" err="1"/>
              <a:t>Tove</a:t>
            </a:r>
            <a:r>
              <a:rPr lang="en-IN" dirty="0"/>
              <a:t>&lt;/to&gt;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&lt;from&gt;</a:t>
            </a:r>
            <a:r>
              <a:rPr lang="en-IN" dirty="0" err="1"/>
              <a:t>Jani</a:t>
            </a:r>
            <a:r>
              <a:rPr lang="en-IN" dirty="0"/>
              <a:t>&lt;/from&gt;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&lt;heading&gt;Reminder&lt;/heading&gt;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&lt;body&gt;Don't forget me this weekend!&lt;/body&gt;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&lt;/note&gt;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642910" y="714356"/>
            <a:ext cx="4344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1   &lt;?</a:t>
            </a:r>
            <a:r>
              <a:rPr lang="en-IN" dirty="0"/>
              <a:t>xml version="1.0" encoding="UTF-8</a:t>
            </a:r>
            <a:r>
              <a:rPr lang="en-IN" b="1" dirty="0"/>
              <a:t>"</a:t>
            </a:r>
            <a:r>
              <a:rPr lang="en-IN" dirty="0"/>
              <a:t>?&gt;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472" y="385762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3   &lt;p&gt;This </a:t>
            </a:r>
            <a:r>
              <a:rPr lang="en-IN" dirty="0"/>
              <a:t>is a paragraph.&lt;/p&gt;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</a:t>
            </a:r>
            <a:r>
              <a:rPr lang="en-IN" dirty="0" err="1"/>
              <a:t>br</a:t>
            </a:r>
            <a:r>
              <a:rPr lang="en-IN" dirty="0"/>
              <a:t> /&gt;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4643446"/>
            <a:ext cx="4357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4  &lt;message&gt;This </a:t>
            </a:r>
            <a:r>
              <a:rPr lang="en-IN" dirty="0"/>
              <a:t>is correct&lt;/message&gt;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00034" y="5214950"/>
            <a:ext cx="4273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5   &lt;b</a:t>
            </a:r>
            <a:r>
              <a:rPr lang="en-IN" dirty="0"/>
              <a:t>&gt;&lt;</a:t>
            </a:r>
            <a:r>
              <a:rPr lang="en-IN" dirty="0" err="1"/>
              <a:t>i</a:t>
            </a:r>
            <a:r>
              <a:rPr lang="en-IN" dirty="0"/>
              <a:t>&gt;This text is bold and italic&lt;/</a:t>
            </a:r>
            <a:r>
              <a:rPr lang="en-IN" dirty="0" err="1"/>
              <a:t>i</a:t>
            </a:r>
            <a:r>
              <a:rPr lang="en-IN" dirty="0"/>
              <a:t>&gt;&lt;/b&gt;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23036" y="4929198"/>
            <a:ext cx="422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5  &lt;b</a:t>
            </a:r>
            <a:r>
              <a:rPr lang="en-IN" dirty="0"/>
              <a:t>&gt;&lt;</a:t>
            </a:r>
            <a:r>
              <a:rPr lang="en-IN" dirty="0" err="1"/>
              <a:t>i</a:t>
            </a:r>
            <a:r>
              <a:rPr lang="en-IN" dirty="0"/>
              <a:t>&gt;This text is bold and italic&lt;/b&gt;&lt;/</a:t>
            </a:r>
            <a:r>
              <a:rPr lang="en-IN" dirty="0" err="1"/>
              <a:t>i</a:t>
            </a:r>
            <a:r>
              <a:rPr lang="en-IN" dirty="0"/>
              <a:t>&gt;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596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6   &lt;note</a:t>
            </a:r>
            <a:r>
              <a:rPr lang="en-IN" dirty="0"/>
              <a:t> date="12/11/2007"&gt;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&lt;to&gt;</a:t>
            </a:r>
            <a:r>
              <a:rPr lang="en-IN" dirty="0" err="1"/>
              <a:t>Tove</a:t>
            </a:r>
            <a:r>
              <a:rPr lang="en-IN" dirty="0"/>
              <a:t>&lt;/to&gt;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  &lt;from&gt;</a:t>
            </a:r>
            <a:r>
              <a:rPr lang="en-IN" dirty="0" err="1"/>
              <a:t>Jani</a:t>
            </a:r>
            <a:r>
              <a:rPr lang="en-IN" dirty="0"/>
              <a:t>&lt;/from&gt;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&lt;/note&gt;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5 </a:t>
            </a:r>
            <a:r>
              <a:rPr lang="en-IN" dirty="0"/>
              <a:t>pre-defined entity references in XML: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1472" y="1785926"/>
          <a:ext cx="4162425" cy="2407920"/>
        </p:xfrm>
        <a:graphic>
          <a:graphicData uri="http://schemas.openxmlformats.org/drawingml/2006/table">
            <a:tbl>
              <a:tblPr/>
              <a:tblGrid>
                <a:gridCol w="1387475"/>
                <a:gridCol w="1387475"/>
                <a:gridCol w="1387475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&amp;lt;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&amp;gt;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57224" y="4572008"/>
            <a:ext cx="2841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8   &lt;!-- </a:t>
            </a:r>
            <a:r>
              <a:rPr lang="en-IN" dirty="0"/>
              <a:t>This is a comment --&gt;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4643438" y="4429132"/>
            <a:ext cx="438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Wrong    &lt;!-- </a:t>
            </a:r>
            <a:r>
              <a:rPr lang="en-IN" dirty="0"/>
              <a:t>This is an invalid -- comment --&gt;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1214422"/>
            <a:ext cx="4214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7   &lt;message&gt;salary</a:t>
            </a:r>
            <a:r>
              <a:rPr lang="en-IN" dirty="0"/>
              <a:t> &amp;</a:t>
            </a:r>
            <a:r>
              <a:rPr lang="en-IN" dirty="0" err="1"/>
              <a:t>lt</a:t>
            </a:r>
            <a:r>
              <a:rPr lang="en-IN" dirty="0"/>
              <a:t>; 1000&lt;/message&gt;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508</Words>
  <Application>Microsoft Office PowerPoint</Application>
  <PresentationFormat>On-screen Show (4:3)</PresentationFormat>
  <Paragraphs>103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xml</vt:lpstr>
      <vt:lpstr>Slide 2</vt:lpstr>
      <vt:lpstr>Example table</vt:lpstr>
      <vt:lpstr>Slide 4</vt:lpstr>
      <vt:lpstr>Slide 5</vt:lpstr>
      <vt:lpstr>Slide 6</vt:lpstr>
      <vt:lpstr>XML Syntax Rules </vt:lpstr>
      <vt:lpstr>Slide 8</vt:lpstr>
      <vt:lpstr>5 pre-defined entity references in XML:</vt:lpstr>
      <vt:lpstr>XML Naming Rules </vt:lpstr>
      <vt:lpstr>XML Namespaces </vt:lpstr>
      <vt:lpstr>Slide 12</vt:lpstr>
      <vt:lpstr>XML DTD </vt:lpstr>
      <vt:lpstr>Valid XML Documents </vt:lpstr>
      <vt:lpstr>DTD</vt:lpstr>
      <vt:lpstr>Use a DTD </vt:lpstr>
      <vt:lpstr> NOT to Use a DTD 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</dc:title>
  <dc:creator>Dell</dc:creator>
  <cp:lastModifiedBy>Dell</cp:lastModifiedBy>
  <cp:revision>17</cp:revision>
  <dcterms:created xsi:type="dcterms:W3CDTF">2020-04-15T01:22:03Z</dcterms:created>
  <dcterms:modified xsi:type="dcterms:W3CDTF">2020-04-15T04:58:23Z</dcterms:modified>
</cp:coreProperties>
</file>