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761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231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95" y="0"/>
                </a:moveTo>
                <a:lnTo>
                  <a:pt x="0" y="0"/>
                </a:lnTo>
                <a:lnTo>
                  <a:pt x="12" y="6858000"/>
                </a:lnTo>
                <a:lnTo>
                  <a:pt x="11595" y="6858000"/>
                </a:lnTo>
                <a:lnTo>
                  <a:pt x="11595" y="0"/>
                </a:lnTo>
                <a:close/>
              </a:path>
              <a:path w="58419" h="6858000">
                <a:moveTo>
                  <a:pt x="57924" y="0"/>
                </a:moveTo>
                <a:lnTo>
                  <a:pt x="23177" y="0"/>
                </a:lnTo>
                <a:lnTo>
                  <a:pt x="23177" y="6858000"/>
                </a:lnTo>
                <a:lnTo>
                  <a:pt x="57924" y="6858000"/>
                </a:lnTo>
                <a:lnTo>
                  <a:pt x="57924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4" y="86574"/>
            <a:ext cx="807339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48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835023"/>
            <a:ext cx="8075930" cy="4326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3865" cy="6858000"/>
          </a:xfrm>
          <a:custGeom>
            <a:avLst/>
            <a:gdLst/>
            <a:ahLst/>
            <a:cxnLst/>
            <a:rect l="l" t="t" r="r" b="b"/>
            <a:pathLst>
              <a:path w="443865" h="6858000">
                <a:moveTo>
                  <a:pt x="0" y="6858000"/>
                </a:moveTo>
                <a:lnTo>
                  <a:pt x="443484" y="6858000"/>
                </a:lnTo>
                <a:lnTo>
                  <a:pt x="44348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396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7" y="6858000"/>
                </a:lnTo>
                <a:lnTo>
                  <a:pt x="30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35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243" y="6858000"/>
                </a:lnTo>
                <a:lnTo>
                  <a:pt x="4724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843" y="0"/>
            <a:ext cx="105410" cy="6858000"/>
          </a:xfrm>
          <a:custGeom>
            <a:avLst/>
            <a:gdLst/>
            <a:ahLst/>
            <a:cxnLst/>
            <a:rect l="l" t="t" r="r" b="b"/>
            <a:pathLst>
              <a:path w="105410" h="6858000">
                <a:moveTo>
                  <a:pt x="105156" y="0"/>
                </a:moveTo>
                <a:lnTo>
                  <a:pt x="0" y="0"/>
                </a:lnTo>
                <a:lnTo>
                  <a:pt x="0" y="6858000"/>
                </a:lnTo>
                <a:lnTo>
                  <a:pt x="105156" y="6858000"/>
                </a:lnTo>
                <a:lnTo>
                  <a:pt x="105156" y="0"/>
                </a:lnTo>
                <a:close/>
              </a:path>
            </a:pathLst>
          </a:custGeom>
          <a:solidFill>
            <a:srgbClr val="D0D7E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1610" cy="6858000"/>
            </a:xfrm>
            <a:custGeom>
              <a:avLst/>
              <a:gdLst/>
              <a:ahLst/>
              <a:cxnLst/>
              <a:rect l="l" t="t" r="r" b="b"/>
              <a:pathLst>
                <a:path w="181609" h="6858000">
                  <a:moveTo>
                    <a:pt x="1813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356" y="6858000"/>
                  </a:lnTo>
                  <a:lnTo>
                    <a:pt x="181356" y="0"/>
                  </a:lnTo>
                  <a:close/>
                </a:path>
              </a:pathLst>
            </a:custGeom>
            <a:solidFill>
              <a:srgbClr val="D0D7E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1476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12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124" y="6858000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E9ECF4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67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4483" y="0"/>
            <a:ext cx="119380" cy="6858000"/>
            <a:chOff x="824483" y="0"/>
            <a:chExt cx="119380" cy="6858000"/>
          </a:xfrm>
        </p:grpSpPr>
        <p:sp>
          <p:nvSpPr>
            <p:cNvPr id="11" name="object 11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E9EC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43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912">
              <a:solidFill>
                <a:srgbClr val="B1C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7454" y="761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956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4564" y="0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8000"/>
                </a:lnTo>
                <a:lnTo>
                  <a:pt x="11557" y="6858000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8000"/>
                </a:lnTo>
                <a:lnTo>
                  <a:pt x="57912" y="6858000"/>
                </a:lnTo>
                <a:lnTo>
                  <a:pt x="57912" y="0"/>
                </a:lnTo>
                <a:close/>
              </a:path>
            </a:pathLst>
          </a:custGeom>
          <a:solidFill>
            <a:srgbClr val="B1C1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8229600" cy="6858000"/>
            <a:chOff x="609600" y="0"/>
            <a:chExt cx="822960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C1DB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7934"/>
                  </a:moveTo>
                  <a:lnTo>
                    <a:pt x="1337640" y="1710537"/>
                  </a:lnTo>
                  <a:lnTo>
                    <a:pt x="1327531" y="1665287"/>
                  </a:lnTo>
                  <a:lnTo>
                    <a:pt x="1311300" y="1622704"/>
                  </a:lnTo>
                  <a:lnTo>
                    <a:pt x="1289431" y="1583258"/>
                  </a:lnTo>
                  <a:lnTo>
                    <a:pt x="1262418" y="1547469"/>
                  </a:lnTo>
                  <a:lnTo>
                    <a:pt x="1230782" y="1515833"/>
                  </a:lnTo>
                  <a:lnTo>
                    <a:pt x="1194993" y="1488821"/>
                  </a:lnTo>
                  <a:lnTo>
                    <a:pt x="1155547" y="1466951"/>
                  </a:lnTo>
                  <a:lnTo>
                    <a:pt x="1112964" y="1450721"/>
                  </a:lnTo>
                  <a:lnTo>
                    <a:pt x="1067714" y="1440611"/>
                  </a:lnTo>
                  <a:lnTo>
                    <a:pt x="1020318" y="1437132"/>
                  </a:lnTo>
                  <a:lnTo>
                    <a:pt x="972908" y="1440611"/>
                  </a:lnTo>
                  <a:lnTo>
                    <a:pt x="927658" y="1450721"/>
                  </a:lnTo>
                  <a:lnTo>
                    <a:pt x="885075" y="1466951"/>
                  </a:lnTo>
                  <a:lnTo>
                    <a:pt x="845629" y="1488821"/>
                  </a:lnTo>
                  <a:lnTo>
                    <a:pt x="809840" y="1515833"/>
                  </a:lnTo>
                  <a:lnTo>
                    <a:pt x="778205" y="1547469"/>
                  </a:lnTo>
                  <a:lnTo>
                    <a:pt x="751192" y="1583258"/>
                  </a:lnTo>
                  <a:lnTo>
                    <a:pt x="729322" y="1622704"/>
                  </a:lnTo>
                  <a:lnTo>
                    <a:pt x="713092" y="1665287"/>
                  </a:lnTo>
                  <a:lnTo>
                    <a:pt x="702983" y="1710537"/>
                  </a:lnTo>
                  <a:lnTo>
                    <a:pt x="699516" y="1757934"/>
                  </a:lnTo>
                  <a:lnTo>
                    <a:pt x="702983" y="1805343"/>
                  </a:lnTo>
                  <a:lnTo>
                    <a:pt x="713092" y="1850593"/>
                  </a:lnTo>
                  <a:lnTo>
                    <a:pt x="729322" y="1893176"/>
                  </a:lnTo>
                  <a:lnTo>
                    <a:pt x="751192" y="1932622"/>
                  </a:lnTo>
                  <a:lnTo>
                    <a:pt x="778205" y="1968411"/>
                  </a:lnTo>
                  <a:lnTo>
                    <a:pt x="809840" y="2000046"/>
                  </a:lnTo>
                  <a:lnTo>
                    <a:pt x="845629" y="2027059"/>
                  </a:lnTo>
                  <a:lnTo>
                    <a:pt x="885075" y="2048929"/>
                  </a:lnTo>
                  <a:lnTo>
                    <a:pt x="927658" y="2065159"/>
                  </a:lnTo>
                  <a:lnTo>
                    <a:pt x="972908" y="2075268"/>
                  </a:lnTo>
                  <a:lnTo>
                    <a:pt x="1020318" y="2078736"/>
                  </a:lnTo>
                  <a:lnTo>
                    <a:pt x="1067714" y="2075268"/>
                  </a:lnTo>
                  <a:lnTo>
                    <a:pt x="1112964" y="2065159"/>
                  </a:lnTo>
                  <a:lnTo>
                    <a:pt x="1155547" y="2048929"/>
                  </a:lnTo>
                  <a:lnTo>
                    <a:pt x="1194993" y="2027059"/>
                  </a:lnTo>
                  <a:lnTo>
                    <a:pt x="1230782" y="2000046"/>
                  </a:lnTo>
                  <a:lnTo>
                    <a:pt x="1262418" y="1968411"/>
                  </a:lnTo>
                  <a:lnTo>
                    <a:pt x="1289431" y="1932622"/>
                  </a:lnTo>
                  <a:lnTo>
                    <a:pt x="1311300" y="1893176"/>
                  </a:lnTo>
                  <a:lnTo>
                    <a:pt x="1327531" y="1850593"/>
                  </a:lnTo>
                  <a:lnTo>
                    <a:pt x="1337640" y="1805343"/>
                  </a:lnTo>
                  <a:lnTo>
                    <a:pt x="1341120" y="175793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0115"/>
              <a:ext cx="137159" cy="1371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533400"/>
              <a:ext cx="6781800" cy="35052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538222" y="912621"/>
            <a:ext cx="596265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675" marR="234950" indent="-1800225">
              <a:lnSpc>
                <a:spcPct val="100000"/>
              </a:lnSpc>
              <a:spcBef>
                <a:spcPts val="105"/>
              </a:spcBef>
            </a:pPr>
            <a:r>
              <a:rPr sz="4400" spc="-10" dirty="0" smtClean="0"/>
              <a:t>S</a:t>
            </a:r>
            <a:r>
              <a:rPr sz="3500" spc="-10" dirty="0" smtClean="0"/>
              <a:t>ERVLET</a:t>
            </a:r>
            <a:endParaRPr sz="3500" dirty="0"/>
          </a:p>
          <a:p>
            <a:pPr marL="12700" marR="5080" indent="81915">
              <a:lnSpc>
                <a:spcPct val="100000"/>
              </a:lnSpc>
            </a:pPr>
            <a:r>
              <a:rPr sz="4400" spc="-130" dirty="0" smtClean="0"/>
              <a:t>D</a:t>
            </a:r>
            <a:r>
              <a:rPr sz="3500" spc="-130" dirty="0" smtClean="0"/>
              <a:t>ATA</a:t>
            </a:r>
            <a:r>
              <a:rPr sz="3500" dirty="0" smtClean="0"/>
              <a:t> </a:t>
            </a:r>
            <a:r>
              <a:rPr sz="4400" spc="5" dirty="0"/>
              <a:t>B</a:t>
            </a:r>
            <a:r>
              <a:rPr sz="3500" spc="5" dirty="0"/>
              <a:t>ASE</a:t>
            </a:r>
            <a:r>
              <a:rPr sz="3500" spc="200" dirty="0"/>
              <a:t> </a:t>
            </a:r>
            <a:r>
              <a:rPr sz="4400" spc="10" dirty="0"/>
              <a:t>C</a:t>
            </a:r>
            <a:r>
              <a:rPr sz="3500" spc="10" dirty="0"/>
              <a:t>ONNECTION</a:t>
            </a:r>
            <a:endParaRPr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5904"/>
            <a:ext cx="7312025" cy="31819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955" algn="just">
              <a:lnSpc>
                <a:spcPct val="100000"/>
              </a:lnSpc>
              <a:spcBef>
                <a:spcPts val="7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b="1" dirty="0">
                <a:latin typeface="Times New Roman"/>
                <a:cs typeface="Times New Roman"/>
              </a:rPr>
              <a:t>Session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simply means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287020" marR="635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b="1" dirty="0">
                <a:latin typeface="Times New Roman"/>
                <a:cs typeface="Times New Roman"/>
              </a:rPr>
              <a:t>Session </a:t>
            </a:r>
            <a:r>
              <a:rPr sz="2400" b="1" spc="-25" dirty="0">
                <a:latin typeface="Times New Roman"/>
                <a:cs typeface="Times New Roman"/>
              </a:rPr>
              <a:t>Tracking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maintain state (data)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session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management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Http </a:t>
            </a:r>
            <a:r>
              <a:rPr sz="2400" spc="-5" dirty="0">
                <a:latin typeface="Times New Roman"/>
                <a:cs typeface="Times New Roman"/>
              </a:rPr>
              <a:t>protocol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stateless so we </a:t>
            </a:r>
            <a:r>
              <a:rPr sz="2400" dirty="0">
                <a:latin typeface="Times New Roman"/>
                <a:cs typeface="Times New Roman"/>
              </a:rPr>
              <a:t>need to </a:t>
            </a:r>
            <a:r>
              <a:rPr sz="2400" spc="-5" dirty="0">
                <a:latin typeface="Times New Roman"/>
                <a:cs typeface="Times New Roman"/>
              </a:rPr>
              <a:t>maintain state </a:t>
            </a:r>
            <a:r>
              <a:rPr sz="2400" dirty="0">
                <a:latin typeface="Times New Roman"/>
                <a:cs typeface="Times New Roman"/>
              </a:rPr>
              <a:t> 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session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tracking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techniques.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server, </a:t>
            </a:r>
            <a:r>
              <a:rPr sz="2400" spc="-5" dirty="0">
                <a:latin typeface="Times New Roman"/>
                <a:cs typeface="Times New Roman"/>
              </a:rPr>
              <a:t>server treats the request 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new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request. So we </a:t>
            </a:r>
            <a:r>
              <a:rPr sz="2400" dirty="0">
                <a:latin typeface="Times New Roman"/>
                <a:cs typeface="Times New Roman"/>
              </a:rPr>
              <a:t>need to </a:t>
            </a:r>
            <a:r>
              <a:rPr sz="2400" spc="-5" dirty="0">
                <a:latin typeface="Times New Roman"/>
                <a:cs typeface="Times New Roman"/>
              </a:rPr>
              <a:t>maintain the state </a:t>
            </a:r>
            <a:r>
              <a:rPr sz="2400" dirty="0">
                <a:latin typeface="Times New Roman"/>
                <a:cs typeface="Times New Roman"/>
              </a:rPr>
              <a:t>of an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recognize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4565"/>
            <a:ext cx="5364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S</a:t>
            </a:r>
            <a:r>
              <a:rPr spc="-5" dirty="0">
                <a:latin typeface="Arial"/>
                <a:cs typeface="Arial"/>
              </a:rPr>
              <a:t>ESSION</a:t>
            </a:r>
            <a:r>
              <a:rPr spc="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</a:t>
            </a:r>
            <a:r>
              <a:rPr spc="-5" dirty="0">
                <a:latin typeface="Arial"/>
                <a:cs typeface="Arial"/>
              </a:rPr>
              <a:t>RACKING</a:t>
            </a:r>
            <a:r>
              <a:rPr spc="19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1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</a:t>
            </a:r>
            <a:r>
              <a:rPr spc="-10" dirty="0">
                <a:latin typeface="Arial"/>
                <a:cs typeface="Arial"/>
              </a:rPr>
              <a:t>ERVLETS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4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6245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Session</a:t>
            </a:r>
            <a:r>
              <a:rPr sz="4000" spc="-85" dirty="0">
                <a:solidFill>
                  <a:srgbClr val="006FC0"/>
                </a:solidFill>
              </a:rPr>
              <a:t> </a:t>
            </a:r>
            <a:r>
              <a:rPr sz="4000" spc="-40" dirty="0">
                <a:solidFill>
                  <a:srgbClr val="006FC0"/>
                </a:solidFill>
              </a:rPr>
              <a:t>Tracking</a:t>
            </a:r>
            <a:r>
              <a:rPr sz="4000" spc="-95" dirty="0">
                <a:solidFill>
                  <a:srgbClr val="006FC0"/>
                </a:solidFill>
              </a:rPr>
              <a:t> </a:t>
            </a:r>
            <a:r>
              <a:rPr sz="4000" spc="-40" dirty="0">
                <a:solidFill>
                  <a:srgbClr val="006FC0"/>
                </a:solidFill>
              </a:rPr>
              <a:t>Techniques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943101"/>
            <a:ext cx="6991350" cy="2229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There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four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techniques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Session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tracking:</a:t>
            </a:r>
            <a:endParaRPr sz="2400">
              <a:latin typeface="Microsoft Sans Serif"/>
              <a:cs typeface="Microsoft Sans Serif"/>
            </a:endParaRPr>
          </a:p>
          <a:p>
            <a:pPr marL="1292860" indent="-27495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dirty="0">
                <a:latin typeface="Times New Roman"/>
                <a:cs typeface="Times New Roman"/>
              </a:rPr>
              <a:t>Cookies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URL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Rewriting</a:t>
            </a:r>
            <a:endParaRPr sz="2400">
              <a:latin typeface="Times New Roman"/>
              <a:cs typeface="Times New Roman"/>
            </a:endParaRPr>
          </a:p>
          <a:p>
            <a:pPr marL="12928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29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376450"/>
            <a:ext cx="6056474" cy="23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39484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Cookies</a:t>
            </a:r>
            <a:r>
              <a:rPr sz="4000" spc="-1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</a:t>
            </a:r>
            <a:r>
              <a:rPr sz="4000" spc="-2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Servlet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6253"/>
            <a:ext cx="799719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A </a:t>
            </a:r>
            <a:r>
              <a:rPr sz="2400" b="1" spc="-5" dirty="0">
                <a:latin typeface="Arial"/>
                <a:cs typeface="Arial"/>
              </a:rPr>
              <a:t>cookie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a </a:t>
            </a:r>
            <a:r>
              <a:rPr sz="2400" spc="-10" dirty="0">
                <a:latin typeface="Microsoft Sans Serif"/>
                <a:cs typeface="Microsoft Sans Serif"/>
              </a:rPr>
              <a:t>small </a:t>
            </a:r>
            <a:r>
              <a:rPr sz="2400" spc="-5" dirty="0">
                <a:latin typeface="Microsoft Sans Serif"/>
                <a:cs typeface="Microsoft Sans Serif"/>
              </a:rPr>
              <a:t>piece of information </a:t>
            </a:r>
            <a:r>
              <a:rPr sz="2400" dirty="0">
                <a:latin typeface="Microsoft Sans Serif"/>
                <a:cs typeface="Microsoft Sans Serif"/>
              </a:rPr>
              <a:t>that </a:t>
            </a:r>
            <a:r>
              <a:rPr sz="2400" spc="-10" dirty="0">
                <a:latin typeface="Microsoft Sans Serif"/>
                <a:cs typeface="Microsoft Sans Serif"/>
              </a:rPr>
              <a:t>is </a:t>
            </a:r>
            <a:r>
              <a:rPr sz="2400" spc="-5" dirty="0">
                <a:latin typeface="Microsoft Sans Serif"/>
                <a:cs typeface="Microsoft Sans Serif"/>
              </a:rPr>
              <a:t>persisted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between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multiple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client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requests.</a:t>
            </a:r>
            <a:endParaRPr sz="2400">
              <a:latin typeface="Microsoft Sans Serif"/>
              <a:cs typeface="Microsoft Sans Serif"/>
            </a:endParaRPr>
          </a:p>
          <a:p>
            <a:pPr marL="12700" marR="635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Microsoft Sans Serif"/>
                <a:cs typeface="Microsoft Sans Serif"/>
              </a:rPr>
              <a:t>A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cookie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has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name,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single</a:t>
            </a:r>
            <a:r>
              <a:rPr sz="2400" spc="-5" dirty="0">
                <a:latin typeface="Microsoft Sans Serif"/>
                <a:cs typeface="Microsoft Sans Serif"/>
              </a:rPr>
              <a:t> value,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optional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attributes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such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comment,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path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19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domain</a:t>
            </a:r>
            <a:r>
              <a:rPr sz="2400" spc="18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qualifiers,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maximum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age,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version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number.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671" y="3596509"/>
            <a:ext cx="5609785" cy="21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47673"/>
            <a:ext cx="429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Advantage</a:t>
            </a:r>
            <a:r>
              <a:rPr sz="3600" spc="-60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of</a:t>
            </a:r>
            <a:r>
              <a:rPr sz="3600" spc="-4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Cookies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0184"/>
            <a:ext cx="8074659" cy="3593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750060" indent="-274955">
              <a:lnSpc>
                <a:spcPct val="100000"/>
              </a:lnSpc>
              <a:spcBef>
                <a:spcPts val="7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Simplest</a:t>
            </a:r>
            <a:r>
              <a:rPr sz="2400" dirty="0">
                <a:latin typeface="Times New Roman"/>
                <a:cs typeface="Times New Roman"/>
              </a:rPr>
              <a:t> technique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Cookies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Disadvantage</a:t>
            </a:r>
            <a:r>
              <a:rPr sz="36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3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6FC0"/>
                </a:solidFill>
                <a:latin typeface="Times New Roman"/>
                <a:cs typeface="Times New Roman"/>
              </a:rPr>
              <a:t>Cookies</a:t>
            </a:r>
            <a:endParaRPr sz="3600">
              <a:latin typeface="Times New Roman"/>
              <a:cs typeface="Times New Roman"/>
            </a:endParaRPr>
          </a:p>
          <a:p>
            <a:pPr marL="1750060" marR="6350" indent="-274320">
              <a:lnSpc>
                <a:spcPct val="100000"/>
              </a:lnSpc>
              <a:spcBef>
                <a:spcPts val="64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  <a:tab pos="2099310" algn="l"/>
                <a:tab pos="2733040" algn="l"/>
                <a:tab pos="3283585" algn="l"/>
                <a:tab pos="4071620" algn="l"/>
                <a:tab pos="4418965" algn="l"/>
                <a:tab pos="5393055" algn="l"/>
                <a:tab pos="5758815" algn="l"/>
                <a:tab pos="6935470" algn="l"/>
                <a:tab pos="7687309" algn="l"/>
              </a:tabLst>
            </a:pPr>
            <a:r>
              <a:rPr sz="2400" dirty="0">
                <a:latin typeface="Times New Roman"/>
                <a:cs typeface="Times New Roman"/>
              </a:rPr>
              <a:t>It	</a:t>
            </a:r>
            <a:r>
              <a:rPr sz="2400" spc="-5" dirty="0">
                <a:latin typeface="Times New Roman"/>
                <a:cs typeface="Times New Roman"/>
              </a:rPr>
              <a:t>w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ll	not	work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	cookie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isabled	from	the  </a:t>
            </a:r>
            <a:r>
              <a:rPr sz="2400" spc="-20" dirty="0">
                <a:latin typeface="Times New Roman"/>
                <a:cs typeface="Times New Roman"/>
              </a:rPr>
              <a:t>browser.</a:t>
            </a:r>
            <a:endParaRPr sz="2400">
              <a:latin typeface="Times New Roman"/>
              <a:cs typeface="Times New Roman"/>
            </a:endParaRPr>
          </a:p>
          <a:p>
            <a:pPr marL="1750060" marR="508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  <a:tab pos="2541270" algn="l"/>
                <a:tab pos="3551554" algn="l"/>
                <a:tab pos="5168900" algn="l"/>
                <a:tab pos="5774055" algn="l"/>
                <a:tab pos="6243955" algn="l"/>
                <a:tab pos="6762115" algn="l"/>
                <a:tab pos="7181215" algn="l"/>
              </a:tabLst>
            </a:pPr>
            <a:r>
              <a:rPr sz="2400" dirty="0">
                <a:latin typeface="Times New Roman"/>
                <a:cs typeface="Times New Roman"/>
              </a:rPr>
              <a:t>Only	textu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infor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ati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	can	be	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et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Cookie  object.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29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25"/>
              </a:spcBef>
            </a:pPr>
            <a:r>
              <a:rPr sz="4400" dirty="0">
                <a:solidFill>
                  <a:srgbClr val="006FC0"/>
                </a:solidFill>
              </a:rPr>
              <a:t>Hidden</a:t>
            </a:r>
            <a:r>
              <a:rPr sz="4400" spc="-25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Form</a:t>
            </a:r>
            <a:r>
              <a:rPr sz="4400" spc="-30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Field</a:t>
            </a:r>
            <a:endParaRPr sz="4400"/>
          </a:p>
          <a:p>
            <a:pPr marL="13335" marR="5080">
              <a:lnSpc>
                <a:spcPct val="100000"/>
              </a:lnSpc>
              <a:spcBef>
                <a:spcPts val="67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b="0" spc="3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Hidden</a:t>
            </a:r>
            <a:r>
              <a:rPr b="0" spc="3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Form</a:t>
            </a:r>
            <a:r>
              <a:rPr b="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Field</a:t>
            </a:r>
            <a:r>
              <a:rPr b="0" spc="3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3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hidden</a:t>
            </a:r>
            <a:r>
              <a:rPr spc="3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(invisible)</a:t>
            </a:r>
            <a:r>
              <a:rPr spc="36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textfield</a:t>
            </a:r>
            <a:r>
              <a:rPr spc="37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for maintaining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state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user.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518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FF0000"/>
                </a:solidFill>
              </a:rPr>
              <a:t>&lt;input</a:t>
            </a:r>
            <a:r>
              <a:rPr sz="2400" spc="-15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type="hidden"</a:t>
            </a:r>
            <a:r>
              <a:rPr sz="2400" spc="-30" dirty="0">
                <a:solidFill>
                  <a:srgbClr val="FF0000"/>
                </a:solidFill>
              </a:rPr>
              <a:t> </a:t>
            </a:r>
            <a:r>
              <a:rPr sz="2400" spc="-5" dirty="0">
                <a:solidFill>
                  <a:srgbClr val="FF0000"/>
                </a:solidFill>
              </a:rPr>
              <a:t>name="uname"</a:t>
            </a:r>
            <a:r>
              <a:rPr sz="2400" dirty="0">
                <a:solidFill>
                  <a:srgbClr val="FF0000"/>
                </a:solidFill>
              </a:rPr>
              <a:t> </a:t>
            </a:r>
            <a:r>
              <a:rPr sz="2400" spc="-15" dirty="0">
                <a:solidFill>
                  <a:srgbClr val="FF0000"/>
                </a:solidFill>
              </a:rPr>
              <a:t>value="Vimal </a:t>
            </a:r>
            <a:r>
              <a:rPr sz="2400" dirty="0">
                <a:solidFill>
                  <a:srgbClr val="FF0000"/>
                </a:solidFill>
              </a:rPr>
              <a:t>Jaiswal"&gt;</a:t>
            </a:r>
            <a:endParaRPr sz="2400"/>
          </a:p>
          <a:p>
            <a:pPr marL="14604">
              <a:lnSpc>
                <a:spcPct val="100000"/>
              </a:lnSpc>
              <a:spcBef>
                <a:spcPts val="580"/>
              </a:spcBef>
            </a:pP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Advantage</a:t>
            </a:r>
            <a:r>
              <a:rPr sz="32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3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Hidden</a:t>
            </a:r>
            <a:r>
              <a:rPr sz="32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Form</a:t>
            </a:r>
            <a:r>
              <a:rPr sz="32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Field</a:t>
            </a:r>
            <a:endParaRPr sz="3200">
              <a:latin typeface="Times New Roman"/>
              <a:cs typeface="Times New Roman"/>
            </a:endParaRPr>
          </a:p>
          <a:p>
            <a:pPr marL="1751964" marR="5080" indent="-27432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840230" algn="l"/>
                <a:tab pos="1840864" algn="l"/>
                <a:tab pos="2291715" algn="l"/>
                <a:tab pos="3077845" algn="l"/>
                <a:tab pos="4298950" algn="l"/>
                <a:tab pos="5265420" algn="l"/>
                <a:tab pos="6643370" algn="l"/>
                <a:tab pos="7824470" algn="l"/>
              </a:tabLst>
            </a:pPr>
            <a:r>
              <a:rPr dirty="0"/>
              <a:t>	</a:t>
            </a:r>
            <a:r>
              <a:rPr spc="-5" dirty="0"/>
              <a:t>It	will	a</a:t>
            </a:r>
            <a:r>
              <a:rPr dirty="0"/>
              <a:t>l</a:t>
            </a:r>
            <a:r>
              <a:rPr spc="-5" dirty="0"/>
              <a:t>ways</a:t>
            </a:r>
            <a:r>
              <a:rPr dirty="0"/>
              <a:t>	</a:t>
            </a:r>
            <a:r>
              <a:rPr spc="-5" dirty="0"/>
              <a:t>w</a:t>
            </a:r>
            <a:r>
              <a:rPr spc="5" dirty="0"/>
              <a:t>o</a:t>
            </a:r>
            <a:r>
              <a:rPr spc="-5" dirty="0"/>
              <a:t>rk</a:t>
            </a:r>
            <a:r>
              <a:rPr dirty="0"/>
              <a:t>	</a:t>
            </a:r>
            <a:r>
              <a:rPr spc="-5" dirty="0"/>
              <a:t>whet</a:t>
            </a:r>
            <a:r>
              <a:rPr spc="5" dirty="0"/>
              <a:t>h</a:t>
            </a:r>
            <a:r>
              <a:rPr spc="-5" dirty="0"/>
              <a:t>er</a:t>
            </a:r>
            <a:r>
              <a:rPr dirty="0"/>
              <a:t>	</a:t>
            </a:r>
            <a:r>
              <a:rPr spc="-5" dirty="0"/>
              <a:t>coo</a:t>
            </a:r>
            <a:r>
              <a:rPr dirty="0"/>
              <a:t>k</a:t>
            </a:r>
            <a:r>
              <a:rPr spc="-5" dirty="0"/>
              <a:t>ie</a:t>
            </a:r>
            <a:r>
              <a:rPr dirty="0"/>
              <a:t>	</a:t>
            </a:r>
            <a:r>
              <a:rPr spc="-5" dirty="0"/>
              <a:t>is  disabled</a:t>
            </a:r>
            <a:r>
              <a:rPr spc="-2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dirty="0"/>
              <a:t>not.</a:t>
            </a:r>
          </a:p>
          <a:p>
            <a:pPr marL="288925" indent="-27495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70312"/>
              <a:buFont typeface="Wingdings"/>
              <a:buChar char=""/>
              <a:tabLst>
                <a:tab pos="289560" algn="l"/>
              </a:tabLst>
            </a:pP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Disadvantage</a:t>
            </a:r>
            <a:r>
              <a:rPr sz="32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32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Hidden</a:t>
            </a:r>
            <a:r>
              <a:rPr sz="32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AFEF"/>
                </a:solidFill>
                <a:latin typeface="Times New Roman"/>
                <a:cs typeface="Times New Roman"/>
              </a:rPr>
              <a:t>Form</a:t>
            </a:r>
            <a:r>
              <a:rPr sz="32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Field:</a:t>
            </a:r>
            <a:endParaRPr sz="32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62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maintained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Extra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submission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pages.</a:t>
            </a:r>
            <a:endParaRPr sz="2400">
              <a:latin typeface="Times New Roman"/>
              <a:cs typeface="Times New Roman"/>
            </a:endParaRPr>
          </a:p>
          <a:p>
            <a:pPr marL="1751964" lvl="1" indent="-274955">
              <a:lnSpc>
                <a:spcPct val="100000"/>
              </a:lnSpc>
              <a:spcBef>
                <a:spcPts val="59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2600" algn="l"/>
              </a:tabLst>
            </a:pP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320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475701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727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Example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of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using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Hidden</a:t>
            </a:r>
            <a:r>
              <a:rPr sz="3600" dirty="0">
                <a:solidFill>
                  <a:srgbClr val="006FC0"/>
                </a:solidFill>
              </a:rPr>
              <a:t> Form</a:t>
            </a:r>
            <a:r>
              <a:rPr sz="3600" spc="5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Field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848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3035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U</a:t>
            </a:r>
            <a:r>
              <a:rPr sz="3600" spc="5" dirty="0">
                <a:solidFill>
                  <a:srgbClr val="006FC0"/>
                </a:solidFill>
              </a:rPr>
              <a:t>R</a:t>
            </a:r>
            <a:r>
              <a:rPr sz="3600" dirty="0">
                <a:solidFill>
                  <a:srgbClr val="006FC0"/>
                </a:solidFill>
              </a:rPr>
              <a:t>L</a:t>
            </a:r>
            <a:r>
              <a:rPr sz="3600" spc="-204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Re</a:t>
            </a:r>
            <a:r>
              <a:rPr sz="3600" dirty="0">
                <a:solidFill>
                  <a:srgbClr val="006FC0"/>
                </a:solidFill>
              </a:rPr>
              <a:t>writ</a:t>
            </a:r>
            <a:r>
              <a:rPr sz="3600" spc="-15" dirty="0">
                <a:solidFill>
                  <a:srgbClr val="006FC0"/>
                </a:solidFill>
              </a:rPr>
              <a:t>i</a:t>
            </a:r>
            <a:r>
              <a:rPr sz="3600" spc="-5" dirty="0">
                <a:solidFill>
                  <a:srgbClr val="006FC0"/>
                </a:solidFill>
              </a:rPr>
              <a:t>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76781"/>
            <a:ext cx="8149590" cy="366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99900"/>
              </a:lnSpc>
              <a:spcBef>
                <a:spcPts val="1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URL </a:t>
            </a:r>
            <a:r>
              <a:rPr sz="2400" spc="-5" dirty="0">
                <a:latin typeface="Times New Roman"/>
                <a:cs typeface="Times New Roman"/>
              </a:rPr>
              <a:t>rewriting, we append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token or identifier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URL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next Servlet </a:t>
            </a:r>
            <a:r>
              <a:rPr sz="2400" dirty="0">
                <a:latin typeface="Times New Roman"/>
                <a:cs typeface="Times New Roman"/>
              </a:rPr>
              <a:t>or the next </a:t>
            </a:r>
            <a:r>
              <a:rPr sz="2400" spc="-5" dirty="0">
                <a:latin typeface="Times New Roman"/>
                <a:cs typeface="Times New Roman"/>
              </a:rPr>
              <a:t>resource. </a:t>
            </a: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-5" dirty="0">
                <a:latin typeface="Times New Roman"/>
                <a:cs typeface="Times New Roman"/>
              </a:rPr>
              <a:t>parameter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name/value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 </a:t>
            </a:r>
            <a:r>
              <a:rPr sz="2400" spc="-5" dirty="0">
                <a:latin typeface="Times New Roman"/>
                <a:cs typeface="Times New Roman"/>
              </a:rPr>
              <a:t>format</a:t>
            </a:r>
            <a:r>
              <a:rPr sz="3600" spc="-5" dirty="0">
                <a:latin typeface="Microsoft Sans Serif"/>
                <a:cs typeface="Microsoft Sans Serif"/>
              </a:rPr>
              <a:t>:</a:t>
            </a:r>
            <a:endParaRPr sz="3600">
              <a:latin typeface="Microsoft Sans Serif"/>
              <a:cs typeface="Microsoft Sans Serif"/>
            </a:endParaRPr>
          </a:p>
          <a:p>
            <a:pPr marR="681355" algn="ctr">
              <a:lnSpc>
                <a:spcPct val="100000"/>
              </a:lnSpc>
              <a:spcBef>
                <a:spcPts val="5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url?name1=value1&amp;name2=value2&amp;??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spc="-5" dirty="0">
                <a:latin typeface="Times New Roman"/>
                <a:cs typeface="Times New Roman"/>
              </a:rPr>
              <a:t>A name and a value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separated using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equal = sign,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parameter name/value pair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separated from another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ampersand(&amp;).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413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28802"/>
            <a:ext cx="4476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Advantage</a:t>
            </a:r>
            <a:r>
              <a:rPr sz="2800" spc="-1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1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URL</a:t>
            </a:r>
            <a:r>
              <a:rPr sz="2800" spc="-155" dirty="0">
                <a:solidFill>
                  <a:srgbClr val="006FC0"/>
                </a:solidFill>
              </a:rPr>
              <a:t> </a:t>
            </a:r>
            <a:r>
              <a:rPr sz="2800" spc="-10" dirty="0">
                <a:solidFill>
                  <a:srgbClr val="006FC0"/>
                </a:solidFill>
              </a:rPr>
              <a:t>Rewriting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1964" marR="5080" indent="-274320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  <a:tab pos="2218690" algn="l"/>
                <a:tab pos="3020060" algn="l"/>
                <a:tab pos="4255135" algn="l"/>
                <a:tab pos="5236210" algn="l"/>
                <a:tab pos="6629400" algn="l"/>
                <a:tab pos="7824470" algn="l"/>
              </a:tabLst>
            </a:pPr>
            <a:r>
              <a:rPr spc="-5" dirty="0"/>
              <a:t>It</a:t>
            </a:r>
            <a:r>
              <a:rPr dirty="0"/>
              <a:t>	</a:t>
            </a:r>
            <a:r>
              <a:rPr spc="-5" dirty="0"/>
              <a:t>will</a:t>
            </a:r>
            <a:r>
              <a:rPr dirty="0"/>
              <a:t>	</a:t>
            </a:r>
            <a:r>
              <a:rPr spc="-5" dirty="0"/>
              <a:t>alw</a:t>
            </a:r>
            <a:r>
              <a:rPr spc="-20" dirty="0"/>
              <a:t>a</a:t>
            </a:r>
            <a:r>
              <a:rPr spc="-5" dirty="0"/>
              <a:t>ys</a:t>
            </a:r>
            <a:r>
              <a:rPr dirty="0"/>
              <a:t>	</a:t>
            </a:r>
            <a:r>
              <a:rPr spc="-5" dirty="0"/>
              <a:t>wo</a:t>
            </a:r>
            <a:r>
              <a:rPr spc="10" dirty="0"/>
              <a:t>r</a:t>
            </a:r>
            <a:r>
              <a:rPr spc="-5" dirty="0"/>
              <a:t>k</a:t>
            </a:r>
            <a:r>
              <a:rPr dirty="0"/>
              <a:t>	</a:t>
            </a:r>
            <a:r>
              <a:rPr spc="-5" dirty="0"/>
              <a:t>whether</a:t>
            </a:r>
            <a:r>
              <a:rPr dirty="0"/>
              <a:t>	</a:t>
            </a:r>
            <a:r>
              <a:rPr spc="-5" dirty="0"/>
              <a:t>coo</a:t>
            </a:r>
            <a:r>
              <a:rPr dirty="0"/>
              <a:t>k</a:t>
            </a:r>
            <a:r>
              <a:rPr spc="-5" dirty="0"/>
              <a:t>ie</a:t>
            </a:r>
            <a:r>
              <a:rPr dirty="0"/>
              <a:t>	</a:t>
            </a:r>
            <a:r>
              <a:rPr spc="-5" dirty="0"/>
              <a:t>is  disabled</a:t>
            </a:r>
            <a:r>
              <a:rPr spc="-20" dirty="0"/>
              <a:t> </a:t>
            </a:r>
            <a:r>
              <a:rPr dirty="0"/>
              <a:t>or</a:t>
            </a:r>
            <a:r>
              <a:rPr spc="1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spc="-5" dirty="0"/>
              <a:t>(browser</a:t>
            </a:r>
            <a:r>
              <a:rPr dirty="0"/>
              <a:t> independent).</a:t>
            </a:r>
          </a:p>
          <a:p>
            <a:pPr marL="1751964" marR="635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  <a:tab pos="2691130" algn="l"/>
                <a:tab pos="3550285" algn="l"/>
                <a:tab pos="5321935" algn="l"/>
                <a:tab pos="5728970" algn="l"/>
                <a:tab pos="6350635" algn="l"/>
                <a:tab pos="7704455" algn="l"/>
              </a:tabLst>
            </a:pPr>
            <a:r>
              <a:rPr spc="-5" dirty="0"/>
              <a:t>Ext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f</a:t>
            </a:r>
            <a:r>
              <a:rPr dirty="0"/>
              <a:t>o</a:t>
            </a:r>
            <a:r>
              <a:rPr spc="-5" dirty="0"/>
              <a:t>rm</a:t>
            </a:r>
            <a:r>
              <a:rPr dirty="0"/>
              <a:t>	</a:t>
            </a:r>
            <a:r>
              <a:rPr spc="-5" dirty="0"/>
              <a:t>s</a:t>
            </a:r>
            <a:r>
              <a:rPr spc="5" dirty="0"/>
              <a:t>u</a:t>
            </a:r>
            <a:r>
              <a:rPr spc="10" dirty="0"/>
              <a:t>b</a:t>
            </a:r>
            <a:r>
              <a:rPr spc="-20" dirty="0"/>
              <a:t>m</a:t>
            </a:r>
            <a:r>
              <a:rPr spc="-5" dirty="0"/>
              <a:t>is</a:t>
            </a:r>
            <a:r>
              <a:rPr dirty="0"/>
              <a:t>s</a:t>
            </a:r>
            <a:r>
              <a:rPr spc="-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is</a:t>
            </a:r>
            <a:r>
              <a:rPr dirty="0"/>
              <a:t>	</a:t>
            </a:r>
            <a:r>
              <a:rPr spc="-15" dirty="0"/>
              <a:t>no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req</a:t>
            </a:r>
            <a:r>
              <a:rPr dirty="0"/>
              <a:t>u</a:t>
            </a:r>
            <a:r>
              <a:rPr spc="-5" dirty="0"/>
              <a:t>ired</a:t>
            </a:r>
            <a:r>
              <a:rPr dirty="0"/>
              <a:t>	on  </a:t>
            </a:r>
            <a:r>
              <a:rPr spc="-10" dirty="0"/>
              <a:t>each</a:t>
            </a:r>
            <a:r>
              <a:rPr spc="-5" dirty="0"/>
              <a:t> pages.</a:t>
            </a:r>
          </a:p>
          <a:p>
            <a:pPr marL="1905">
              <a:lnSpc>
                <a:spcPct val="100000"/>
              </a:lnSpc>
              <a:spcBef>
                <a:spcPts val="20"/>
              </a:spcBef>
              <a:buClr>
                <a:srgbClr val="4F81BC"/>
              </a:buClr>
              <a:buFont typeface="Wingdings"/>
              <a:buChar char=""/>
            </a:pPr>
            <a:endParaRPr sz="3950"/>
          </a:p>
          <a:p>
            <a:pPr marL="14604">
              <a:lnSpc>
                <a:spcPct val="100000"/>
              </a:lnSpc>
            </a:pPr>
            <a:r>
              <a:rPr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Disadvantage</a:t>
            </a:r>
            <a:r>
              <a:rPr b="1" dirty="0">
                <a:solidFill>
                  <a:srgbClr val="006FC0"/>
                </a:solidFill>
                <a:latin typeface="Times New Roman"/>
                <a:cs typeface="Times New Roman"/>
              </a:rPr>
              <a:t> of </a:t>
            </a:r>
            <a:r>
              <a:rPr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URL</a:t>
            </a:r>
            <a:r>
              <a:rPr b="1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Rewriting</a:t>
            </a:r>
          </a:p>
          <a:p>
            <a:pPr marL="1905"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marL="1751964" indent="-274955">
              <a:lnSpc>
                <a:spcPct val="100000"/>
              </a:lnSpc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</a:tabLst>
            </a:pPr>
            <a:r>
              <a:rPr spc="-5" dirty="0">
                <a:latin typeface="Microsoft Sans Serif"/>
                <a:cs typeface="Microsoft Sans Serif"/>
              </a:rPr>
              <a:t>It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5" dirty="0">
                <a:latin typeface="Microsoft Sans Serif"/>
                <a:cs typeface="Microsoft Sans Serif"/>
              </a:rPr>
              <a:t>will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work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only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with</a:t>
            </a:r>
            <a:r>
              <a:rPr spc="4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links.</a:t>
            </a:r>
          </a:p>
          <a:p>
            <a:pPr marL="1751964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1752600" algn="l"/>
              </a:tabLst>
            </a:pPr>
            <a:r>
              <a:rPr spc="-5" dirty="0">
                <a:latin typeface="Microsoft Sans Serif"/>
                <a:cs typeface="Microsoft Sans Serif"/>
              </a:rPr>
              <a:t>It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can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send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Only</a:t>
            </a:r>
            <a:r>
              <a:rPr spc="3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textual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5" dirty="0">
                <a:latin typeface="Microsoft Sans Serif"/>
                <a:cs typeface="Microsoft Sans Serif"/>
              </a:rPr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3777138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9034"/>
            <a:ext cx="6527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Example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of</a:t>
            </a:r>
            <a:r>
              <a:rPr sz="360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using</a:t>
            </a:r>
            <a:r>
              <a:rPr sz="3600" dirty="0">
                <a:solidFill>
                  <a:srgbClr val="006FC0"/>
                </a:solidFill>
              </a:rPr>
              <a:t> URL</a:t>
            </a:r>
            <a:r>
              <a:rPr sz="3600" spc="-21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Rewriting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673" y="1538337"/>
            <a:ext cx="6376736" cy="41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5234"/>
            <a:ext cx="420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6FC0"/>
                </a:solidFill>
              </a:rPr>
              <a:t>HttpSession</a:t>
            </a:r>
            <a:r>
              <a:rPr sz="3600" spc="-20" dirty="0">
                <a:solidFill>
                  <a:srgbClr val="006FC0"/>
                </a:solidFill>
              </a:rPr>
              <a:t> </a:t>
            </a:r>
            <a:r>
              <a:rPr sz="3600" spc="-5" dirty="0">
                <a:solidFill>
                  <a:srgbClr val="006FC0"/>
                </a:solidFill>
              </a:rPr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729181"/>
            <a:ext cx="8073390" cy="443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In such case, container creates a session id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30" dirty="0">
                <a:latin typeface="Times New Roman"/>
                <a:cs typeface="Times New Roman"/>
              </a:rPr>
              <a:t>user.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iner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 th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particular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</a:t>
            </a:r>
            <a:r>
              <a:rPr sz="2400" spc="-13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obje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HttpSession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tasks: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bind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1750060" marR="5080" lvl="1" indent="-274320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view and </a:t>
            </a:r>
            <a:r>
              <a:rPr sz="2400" spc="-5" dirty="0">
                <a:latin typeface="Times New Roman"/>
                <a:cs typeface="Times New Roman"/>
              </a:rPr>
              <a:t>manipulate information about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session, </a:t>
            </a:r>
            <a:r>
              <a:rPr sz="2400" dirty="0">
                <a:latin typeface="Times New Roman"/>
                <a:cs typeface="Times New Roman"/>
              </a:rPr>
              <a:t> such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session </a:t>
            </a:r>
            <a:r>
              <a:rPr sz="2400" spc="-15" dirty="0">
                <a:latin typeface="Times New Roman"/>
                <a:cs typeface="Times New Roman"/>
              </a:rPr>
              <a:t>identifier,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creation time,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287020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HttpServletRequest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HttpSession: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getSession()</a:t>
            </a:r>
            <a:endParaRPr sz="2400">
              <a:latin typeface="Times New Roman"/>
              <a:cs typeface="Times New Roman"/>
            </a:endParaRPr>
          </a:p>
          <a:p>
            <a:pPr marL="1750060" lvl="1" indent="-274955" algn="just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HttpSession </a:t>
            </a:r>
            <a:r>
              <a:rPr sz="2400" dirty="0">
                <a:latin typeface="Times New Roman"/>
                <a:cs typeface="Times New Roman"/>
              </a:rPr>
              <a:t>getSession(boolean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create)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68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33171"/>
            <a:ext cx="19678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</a:t>
            </a:r>
            <a:r>
              <a:rPr sz="3200" dirty="0"/>
              <a:t>E</a:t>
            </a:r>
            <a:r>
              <a:rPr sz="3200" spc="-110" dirty="0"/>
              <a:t>R</a:t>
            </a:r>
            <a:r>
              <a:rPr sz="3200" dirty="0"/>
              <a:t>VLET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45032"/>
            <a:ext cx="7954009" cy="47637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3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b="1" dirty="0">
                <a:latin typeface="Times New Roman"/>
                <a:cs typeface="Times New Roman"/>
              </a:rPr>
              <a:t>Servlet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technology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create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web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60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b="1" dirty="0">
                <a:latin typeface="Times New Roman"/>
                <a:cs typeface="Times New Roman"/>
              </a:rPr>
              <a:t>Servlet </a:t>
            </a:r>
            <a:r>
              <a:rPr sz="2600" dirty="0">
                <a:latin typeface="Times New Roman"/>
                <a:cs typeface="Times New Roman"/>
              </a:rPr>
              <a:t>technology is robust and </a:t>
            </a:r>
            <a:r>
              <a:rPr sz="2600" spc="-5" dirty="0">
                <a:latin typeface="Times New Roman"/>
                <a:cs typeface="Times New Roman"/>
              </a:rPr>
              <a:t>scalable </a:t>
            </a:r>
            <a:r>
              <a:rPr sz="2600" dirty="0">
                <a:latin typeface="Times New Roman"/>
                <a:cs typeface="Times New Roman"/>
              </a:rPr>
              <a:t>as it uses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java </a:t>
            </a:r>
            <a:r>
              <a:rPr sz="2600" dirty="0">
                <a:latin typeface="Times New Roman"/>
                <a:cs typeface="Times New Roman"/>
              </a:rPr>
              <a:t>language. Before </a:t>
            </a:r>
            <a:r>
              <a:rPr sz="2600" spc="-5" dirty="0">
                <a:latin typeface="Times New Roman"/>
                <a:cs typeface="Times New Roman"/>
              </a:rPr>
              <a:t>Servlet, </a:t>
            </a:r>
            <a:r>
              <a:rPr sz="2600" dirty="0">
                <a:latin typeface="Times New Roman"/>
                <a:cs typeface="Times New Roman"/>
              </a:rPr>
              <a:t>CGI (Common Gateway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Interface) scripting </a:t>
            </a:r>
            <a:r>
              <a:rPr sz="2600" dirty="0">
                <a:latin typeface="Times New Roman"/>
                <a:cs typeface="Times New Roman"/>
              </a:rPr>
              <a:t>language was used as a </a:t>
            </a:r>
            <a:r>
              <a:rPr sz="2600" spc="-5" dirty="0">
                <a:latin typeface="Times New Roman"/>
                <a:cs typeface="Times New Roman"/>
              </a:rPr>
              <a:t>server-side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programming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language.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many </a:t>
            </a:r>
            <a:r>
              <a:rPr sz="2600" dirty="0">
                <a:latin typeface="Times New Roman"/>
                <a:cs typeface="Times New Roman"/>
              </a:rPr>
              <a:t>disadvantages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15" dirty="0">
                <a:latin typeface="Times New Roman"/>
                <a:cs typeface="Times New Roman"/>
              </a:rPr>
              <a:t>technology.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Disadvantages</a:t>
            </a:r>
            <a:r>
              <a:rPr sz="2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6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CGI</a:t>
            </a:r>
            <a:endParaRPr sz="2600">
              <a:latin typeface="Arial"/>
              <a:cs typeface="Arial"/>
            </a:endParaRPr>
          </a:p>
          <a:p>
            <a:pPr marL="287020" marR="750570" indent="-274955">
              <a:lnSpc>
                <a:spcPts val="2810"/>
              </a:lnSpc>
              <a:spcBef>
                <a:spcPts val="61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If number of </a:t>
            </a:r>
            <a:r>
              <a:rPr sz="2600" spc="-5" dirty="0">
                <a:latin typeface="Times New Roman"/>
                <a:cs typeface="Times New Roman"/>
              </a:rPr>
              <a:t>clients increases, </a:t>
            </a:r>
            <a:r>
              <a:rPr sz="2600" spc="-10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takes </a:t>
            </a:r>
            <a:r>
              <a:rPr sz="2600" spc="-5" dirty="0">
                <a:latin typeface="Times New Roman"/>
                <a:cs typeface="Times New Roman"/>
              </a:rPr>
              <a:t>more time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sending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response.</a:t>
            </a:r>
            <a:endParaRPr sz="2600">
              <a:latin typeface="Times New Roman"/>
              <a:cs typeface="Times New Roman"/>
            </a:endParaRPr>
          </a:p>
          <a:p>
            <a:pPr marL="287020" marR="630555" indent="-274955">
              <a:lnSpc>
                <a:spcPts val="2810"/>
              </a:lnSpc>
              <a:spcBef>
                <a:spcPts val="60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</a:t>
            </a:r>
            <a:r>
              <a:rPr sz="2600" dirty="0">
                <a:latin typeface="Times New Roman"/>
                <a:cs typeface="Times New Roman"/>
              </a:rPr>
              <a:t>request, </a:t>
            </a:r>
            <a:r>
              <a:rPr sz="2600" spc="-1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starts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Web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limited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start processes.</a:t>
            </a:r>
            <a:endParaRPr sz="26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24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uses</a:t>
            </a:r>
            <a:r>
              <a:rPr sz="2600" dirty="0">
                <a:latin typeface="Times New Roman"/>
                <a:cs typeface="Times New Roman"/>
              </a:rPr>
              <a:t> platform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dependent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language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e.g.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C, C++,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09635"/>
            <a:ext cx="7306518" cy="403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5102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Event</a:t>
            </a:r>
            <a:r>
              <a:rPr sz="3200" spc="-3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and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Listener</a:t>
            </a:r>
            <a:r>
              <a:rPr sz="3200" spc="-75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in</a:t>
            </a:r>
            <a:r>
              <a:rPr sz="3200" spc="-1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Servlet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31365"/>
            <a:ext cx="8150859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Events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basically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occurrence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something.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Changing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Event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classes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event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classes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follows:</a:t>
            </a:r>
            <a:endParaRPr sz="2400">
              <a:latin typeface="Microsoft Sans Serif"/>
              <a:cs typeface="Microsoft Sans Serif"/>
            </a:endParaRPr>
          </a:p>
          <a:p>
            <a:pPr marL="1750060" indent="-27495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ServletRequestEvent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ServletContextEvent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ServletRequestAttributeEvent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ServletContextAttributeEvent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HttpSessionEvent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HttpSessionBindingEvent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16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6326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CGI(Commmon</a:t>
            </a:r>
            <a:r>
              <a:rPr sz="3200" spc="-6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Gateway</a:t>
            </a:r>
            <a:r>
              <a:rPr sz="3200" spc="-4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Interface)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636643"/>
            <a:ext cx="6280875" cy="425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2834"/>
            <a:ext cx="411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</a:rPr>
              <a:t>Advantage</a:t>
            </a:r>
            <a:r>
              <a:rPr sz="3600" spc="-6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of</a:t>
            </a:r>
            <a:r>
              <a:rPr sz="3600" spc="-45" dirty="0">
                <a:solidFill>
                  <a:srgbClr val="006FC0"/>
                </a:solidFill>
              </a:rPr>
              <a:t> </a:t>
            </a:r>
            <a:r>
              <a:rPr sz="3600" dirty="0">
                <a:solidFill>
                  <a:srgbClr val="006FC0"/>
                </a:solidFill>
              </a:rPr>
              <a:t>Servlet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950722"/>
            <a:ext cx="7845425" cy="281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7620" indent="-274955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better</a:t>
            </a:r>
            <a:r>
              <a:rPr sz="2800" b="1" spc="1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performance:</a:t>
            </a:r>
            <a:r>
              <a:rPr sz="2800" b="1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thread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spc="-5" dirty="0">
                <a:latin typeface="Times New Roman"/>
                <a:cs typeface="Times New Roman"/>
              </a:rPr>
              <a:t> request</a:t>
            </a:r>
            <a:r>
              <a:rPr sz="2800" dirty="0">
                <a:latin typeface="Times New Roman"/>
                <a:cs typeface="Times New Roman"/>
              </a:rPr>
              <a:t> 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dirty="0">
                <a:latin typeface="Times New Roman"/>
                <a:cs typeface="Times New Roman"/>
              </a:rPr>
              <a:t>Portability: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uses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  <a:tab pos="2907030" algn="l"/>
                <a:tab pos="3474085" algn="l"/>
                <a:tab pos="4888230" algn="l"/>
              </a:tabLst>
            </a:pPr>
            <a:r>
              <a:rPr sz="2800" b="1" dirty="0">
                <a:latin typeface="Times New Roman"/>
                <a:cs typeface="Times New Roman"/>
              </a:rPr>
              <a:t>Robust:</a:t>
            </a:r>
            <a:r>
              <a:rPr sz="2800" b="1" spc="3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Servlets	are	managed	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JVM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so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worry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 </a:t>
            </a:r>
            <a:r>
              <a:rPr sz="2800" spc="-10" dirty="0">
                <a:latin typeface="Times New Roman"/>
                <a:cs typeface="Times New Roman"/>
              </a:rPr>
              <a:t>momory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leak, garbage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collection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9642"/>
              <a:buFont typeface="Wingdings"/>
              <a:buChar char=""/>
              <a:tabLst>
                <a:tab pos="287655" algn="l"/>
              </a:tabLst>
            </a:pPr>
            <a:r>
              <a:rPr sz="2800" b="1" spc="-15" dirty="0">
                <a:latin typeface="Times New Roman"/>
                <a:cs typeface="Times New Roman"/>
              </a:rPr>
              <a:t>Secure: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because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language..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324" y="4114787"/>
            <a:ext cx="6336275" cy="2218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0557"/>
            <a:ext cx="73317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6FC0"/>
                </a:solidFill>
              </a:rPr>
              <a:t>Life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Cycle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of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a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Servlet</a:t>
            </a:r>
            <a:r>
              <a:rPr sz="3200" spc="-2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(Servlet</a:t>
            </a:r>
            <a:r>
              <a:rPr sz="3200" spc="-2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Life</a:t>
            </a:r>
            <a:r>
              <a:rPr sz="3200" spc="-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Cycle)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967485"/>
            <a:ext cx="777494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container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maintains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life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Let's see </a:t>
            </a:r>
            <a:r>
              <a:rPr sz="2400" dirty="0">
                <a:latin typeface="Times New Roman"/>
                <a:cs typeface="Times New Roman"/>
              </a:rPr>
              <a:t>the life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servlet: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Servlet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init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  <a:p>
            <a:pPr marL="8356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836294" algn="l"/>
              </a:tabLst>
            </a:pPr>
            <a:r>
              <a:rPr sz="2400" dirty="0">
                <a:latin typeface="Times New Roman"/>
                <a:cs typeface="Times New Roman"/>
              </a:rPr>
              <a:t>destroy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447800"/>
            <a:ext cx="3857244" cy="4172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1101"/>
            <a:ext cx="2587625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dirty="0">
                <a:solidFill>
                  <a:srgbClr val="006FC0"/>
                </a:solidFill>
              </a:rPr>
              <a:t>Servlet</a:t>
            </a:r>
            <a:r>
              <a:rPr sz="4100" spc="-225" dirty="0">
                <a:solidFill>
                  <a:srgbClr val="006FC0"/>
                </a:solidFill>
              </a:rPr>
              <a:t> </a:t>
            </a:r>
            <a:r>
              <a:rPr sz="4100" dirty="0">
                <a:solidFill>
                  <a:srgbClr val="006FC0"/>
                </a:solidFill>
              </a:rPr>
              <a:t>API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35940" y="857758"/>
            <a:ext cx="8149590" cy="53124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581025" algn="l"/>
                <a:tab pos="2137410" algn="l"/>
                <a:tab pos="2677160" algn="l"/>
                <a:tab pos="4735830" algn="l"/>
                <a:tab pos="5893435" algn="l"/>
                <a:tab pos="7051675" algn="l"/>
              </a:tabLst>
            </a:pP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5" dirty="0">
                <a:latin typeface="Times New Roman"/>
                <a:cs typeface="Times New Roman"/>
              </a:rPr>
              <a:t>.servlet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ja</a:t>
            </a:r>
            <a:r>
              <a:rPr sz="2200" spc="-15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ax.servlet.http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packa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-5" dirty="0">
                <a:latin typeface="Times New Roman"/>
                <a:cs typeface="Times New Roman"/>
              </a:rPr>
              <a:t>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represent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interfaces  and classes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servlet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api.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Interfaces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javax.servlet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package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spc="-5" dirty="0">
                <a:latin typeface="Times New Roman"/>
                <a:cs typeface="Times New Roman"/>
              </a:rPr>
              <a:t>There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many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interfaces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javax.servlet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package.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follows:</a:t>
            </a:r>
            <a:endParaRPr sz="22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7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spc="-5" dirty="0">
                <a:latin typeface="Times New Roman"/>
                <a:cs typeface="Times New Roman"/>
              </a:rPr>
              <a:t>ServletRequest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ServletResponse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RequestDispatcher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ServletConfig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ServletContext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spc="-5" dirty="0">
                <a:latin typeface="Times New Roman"/>
                <a:cs typeface="Times New Roman"/>
              </a:rPr>
              <a:t>Filter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FilterConfig</a:t>
            </a:r>
            <a:endParaRPr sz="26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285"/>
              </a:spcBef>
              <a:buClr>
                <a:srgbClr val="4F81BC"/>
              </a:buClr>
              <a:buSzPct val="69230"/>
              <a:buFont typeface="Wingdings"/>
              <a:buChar char=""/>
              <a:tabLst>
                <a:tab pos="1750695" algn="l"/>
              </a:tabLst>
            </a:pPr>
            <a:r>
              <a:rPr sz="2600" dirty="0">
                <a:latin typeface="Times New Roman"/>
                <a:cs typeface="Times New Roman"/>
              </a:rPr>
              <a:t>FilterChain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5400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ServletRequest</a:t>
            </a:r>
            <a:r>
              <a:rPr sz="4000" spc="5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Interface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815022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object of </a:t>
            </a:r>
            <a:r>
              <a:rPr sz="2400" spc="-5" dirty="0">
                <a:latin typeface="Times New Roman"/>
                <a:cs typeface="Times New Roman"/>
              </a:rPr>
              <a:t>ServletRequest </a:t>
            </a:r>
            <a:r>
              <a:rPr sz="2400" dirty="0">
                <a:latin typeface="Times New Roman"/>
                <a:cs typeface="Times New Roman"/>
              </a:rPr>
              <a:t>is used to provide the </a:t>
            </a:r>
            <a:r>
              <a:rPr sz="2400" spc="-5" dirty="0">
                <a:latin typeface="Times New Roman"/>
                <a:cs typeface="Times New Roman"/>
              </a:rPr>
              <a:t>client </a:t>
            </a:r>
            <a:r>
              <a:rPr sz="2400" dirty="0">
                <a:latin typeface="Times New Roman"/>
                <a:cs typeface="Times New Roman"/>
              </a:rPr>
              <a:t>request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</a:t>
            </a:r>
            <a:r>
              <a:rPr sz="2400" dirty="0">
                <a:latin typeface="Times New Roman"/>
                <a:cs typeface="Times New Roman"/>
              </a:rPr>
              <a:t> 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</a:t>
            </a:r>
            <a:r>
              <a:rPr sz="2400" dirty="0">
                <a:latin typeface="Times New Roman"/>
                <a:cs typeface="Times New Roman"/>
              </a:rPr>
              <a:t> length,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parameter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header</a:t>
            </a:r>
            <a:r>
              <a:rPr sz="2400" spc="-5" dirty="0">
                <a:latin typeface="Times New Roman"/>
                <a:cs typeface="Times New Roman"/>
              </a:rPr>
              <a:t> informations,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attributes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b="1" dirty="0">
                <a:latin typeface="Times New Roman"/>
                <a:cs typeface="Times New Roman"/>
              </a:rPr>
              <a:t>Methods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ServletRequest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interface: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getParameter(String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String[]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getParameterValues(String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java.util.Enumeration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getParameterNames()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getContentLength()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getCharacterEncoding()</a:t>
            </a:r>
            <a:endParaRPr sz="2400">
              <a:latin typeface="Times New Roman"/>
              <a:cs typeface="Times New Roman"/>
            </a:endParaRPr>
          </a:p>
          <a:p>
            <a:pPr marL="1750060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spc="-15" dirty="0">
                <a:latin typeface="Times New Roman"/>
                <a:cs typeface="Times New Roman"/>
              </a:rPr>
              <a:t>getContentType()</a:t>
            </a:r>
            <a:endParaRPr sz="2400">
              <a:latin typeface="Times New Roman"/>
              <a:cs typeface="Times New Roman"/>
            </a:endParaRPr>
          </a:p>
          <a:p>
            <a:pPr marL="1750060" marR="8255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1750695" algn="l"/>
              </a:tabLst>
            </a:pP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ServletInputStream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getInputStream()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IOException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1310"/>
            <a:ext cx="63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6FC0"/>
                </a:solidFill>
              </a:rPr>
              <a:t>RequestDispatcher</a:t>
            </a:r>
            <a:r>
              <a:rPr sz="4000" spc="-4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in</a:t>
            </a:r>
            <a:r>
              <a:rPr sz="4000" spc="-10" dirty="0">
                <a:solidFill>
                  <a:srgbClr val="006FC0"/>
                </a:solidFill>
              </a:rPr>
              <a:t> </a:t>
            </a:r>
            <a:r>
              <a:rPr sz="4000" spc="-5" dirty="0">
                <a:solidFill>
                  <a:srgbClr val="006FC0"/>
                </a:solidFill>
              </a:rPr>
              <a:t>Servlet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7727315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RequestDispacher </a:t>
            </a:r>
            <a:r>
              <a:rPr sz="2400" dirty="0">
                <a:latin typeface="Times New Roman"/>
                <a:cs typeface="Times New Roman"/>
              </a:rPr>
              <a:t>interface provides the </a:t>
            </a:r>
            <a:r>
              <a:rPr sz="2400" spc="-5" dirty="0">
                <a:latin typeface="Times New Roman"/>
                <a:cs typeface="Times New Roman"/>
              </a:rPr>
              <a:t>facility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dispatching the request to another resource it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html, </a:t>
            </a:r>
            <a:r>
              <a:rPr sz="2400" dirty="0">
                <a:latin typeface="Times New Roman"/>
                <a:cs typeface="Times New Roman"/>
              </a:rPr>
              <a:t> servlet or jsp. This interface can also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used to include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servlet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collaboration.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b="1" spc="-5" dirty="0">
                <a:latin typeface="Arial"/>
                <a:cs typeface="Arial"/>
              </a:rPr>
              <a:t>Methods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of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RequestDispatcher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forward(ServletRequest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request,ServletResponse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response)throws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ServletException,java.io.IOException</a:t>
            </a:r>
            <a:endParaRPr sz="2400">
              <a:latin typeface="Times New Roman"/>
              <a:cs typeface="Times New Roman"/>
            </a:endParaRPr>
          </a:p>
          <a:p>
            <a:pPr marL="287020" marR="74295" indent="-274955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68750"/>
              <a:buFont typeface="Wingdings"/>
              <a:buChar char=""/>
              <a:tabLst>
                <a:tab pos="287655" algn="l"/>
              </a:tabLst>
            </a:pPr>
            <a:r>
              <a:rPr sz="2400" dirty="0">
                <a:latin typeface="Times New Roman"/>
                <a:cs typeface="Times New Roman"/>
              </a:rPr>
              <a:t>public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void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include(ServletRequest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request,ServletResponse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response)throws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ServletException,java.io.IOException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24357"/>
            <a:ext cx="7031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6FC0"/>
                </a:solidFill>
              </a:rPr>
              <a:t>Example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of</a:t>
            </a:r>
            <a:r>
              <a:rPr sz="3200" spc="-10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RequestDispatcher</a:t>
            </a:r>
            <a:r>
              <a:rPr sz="3200" spc="-105" dirty="0">
                <a:solidFill>
                  <a:srgbClr val="006FC0"/>
                </a:solidFill>
              </a:rPr>
              <a:t> </a:t>
            </a:r>
            <a:r>
              <a:rPr sz="3200" dirty="0">
                <a:solidFill>
                  <a:srgbClr val="006FC0"/>
                </a:solidFill>
              </a:rPr>
              <a:t>interface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661" y="1548383"/>
            <a:ext cx="7103370" cy="456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762</Words>
  <Application>Microsoft Office PowerPoint</Application>
  <PresentationFormat>On-screen Show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Microsoft Sans Serif</vt:lpstr>
      <vt:lpstr>Times New Roman</vt:lpstr>
      <vt:lpstr>Wingdings</vt:lpstr>
      <vt:lpstr>Office Theme</vt:lpstr>
      <vt:lpstr>SERVLET DATA BASE CONNECTION</vt:lpstr>
      <vt:lpstr>SERVLET</vt:lpstr>
      <vt:lpstr>CGI(Commmon Gateway Interface)</vt:lpstr>
      <vt:lpstr>Advantage of Servlet</vt:lpstr>
      <vt:lpstr>Life Cycle of a Servlet (Servlet Life Cycle)</vt:lpstr>
      <vt:lpstr>Servlet API</vt:lpstr>
      <vt:lpstr>ServletRequest Interface</vt:lpstr>
      <vt:lpstr>RequestDispatcher in Servlet</vt:lpstr>
      <vt:lpstr>Example of RequestDispatcher interface</vt:lpstr>
      <vt:lpstr>SESSION TRACKING IN SERVLETS</vt:lpstr>
      <vt:lpstr>Session Tracking Techniques</vt:lpstr>
      <vt:lpstr>Cookies in Servlet</vt:lpstr>
      <vt:lpstr>Advantage of Cookies</vt:lpstr>
      <vt:lpstr>Hidden Form Field In case of Hidden Form Field a hidden (invisible) textfield is  used for maintaining the state of an user.</vt:lpstr>
      <vt:lpstr>Example of using Hidden Form Field</vt:lpstr>
      <vt:lpstr>URL Rewriting</vt:lpstr>
      <vt:lpstr>Advantage of URL Rewriting</vt:lpstr>
      <vt:lpstr>Example of using URL Rewriting</vt:lpstr>
      <vt:lpstr>HttpSession interface</vt:lpstr>
      <vt:lpstr>PowerPoint Presentation</vt:lpstr>
      <vt:lpstr>Event and Listener in Servlet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 DATA BASE CONNECTION</dc:title>
  <dc:creator>user</dc:creator>
  <cp:lastModifiedBy>user</cp:lastModifiedBy>
  <cp:revision>3</cp:revision>
  <dcterms:created xsi:type="dcterms:W3CDTF">2023-09-20T04:46:43Z</dcterms:created>
  <dcterms:modified xsi:type="dcterms:W3CDTF">2023-09-20T04:55:16Z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2023-09-20T00:00:00Z</vt:filetime>
  </property>
</Properties>
</file>