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59" r:id="rId5"/>
    <p:sldId id="260" r:id="rId6"/>
    <p:sldId id="261" r:id="rId7"/>
    <p:sldId id="262" r:id="rId8"/>
    <p:sldId id="263" r:id="rId9"/>
    <p:sldId id="266" r:id="rId10"/>
    <p:sldId id="264" r:id="rId11"/>
    <p:sldId id="265"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E669C8-4BD5-46BA-A580-ED1C188C5BA4}"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8AE20-B0E4-4B47-AA4B-F25B406FD5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E669C8-4BD5-46BA-A580-ED1C188C5BA4}"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8AE20-B0E4-4B47-AA4B-F25B406FD5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E669C8-4BD5-46BA-A580-ED1C188C5BA4}"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8AE20-B0E4-4B47-AA4B-F25B406FD5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E669C8-4BD5-46BA-A580-ED1C188C5BA4}"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8AE20-B0E4-4B47-AA4B-F25B406FD5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E669C8-4BD5-46BA-A580-ED1C188C5BA4}" type="datetimeFigureOut">
              <a:rPr lang="en-US" smtClean="0"/>
              <a:pPr/>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8AE20-B0E4-4B47-AA4B-F25B406FD5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E669C8-4BD5-46BA-A580-ED1C188C5BA4}" type="datetimeFigureOut">
              <a:rPr lang="en-US" smtClean="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8AE20-B0E4-4B47-AA4B-F25B406FD5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E669C8-4BD5-46BA-A580-ED1C188C5BA4}" type="datetimeFigureOut">
              <a:rPr lang="en-US" smtClean="0"/>
              <a:pPr/>
              <a:t>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C8AE20-B0E4-4B47-AA4B-F25B406FD5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E669C8-4BD5-46BA-A580-ED1C188C5BA4}" type="datetimeFigureOut">
              <a:rPr lang="en-US" smtClean="0"/>
              <a:pPr/>
              <a:t>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C8AE20-B0E4-4B47-AA4B-F25B406FD5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669C8-4BD5-46BA-A580-ED1C188C5BA4}" type="datetimeFigureOut">
              <a:rPr lang="en-US" smtClean="0"/>
              <a:pPr/>
              <a:t>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C8AE20-B0E4-4B47-AA4B-F25B406FD5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E669C8-4BD5-46BA-A580-ED1C188C5BA4}" type="datetimeFigureOut">
              <a:rPr lang="en-US" smtClean="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8AE20-B0E4-4B47-AA4B-F25B406FD5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E669C8-4BD5-46BA-A580-ED1C188C5BA4}" type="datetimeFigureOut">
              <a:rPr lang="en-US" smtClean="0"/>
              <a:pPr/>
              <a:t>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8AE20-B0E4-4B47-AA4B-F25B406FD5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E669C8-4BD5-46BA-A580-ED1C188C5BA4}" type="datetimeFigureOut">
              <a:rPr lang="en-US" smtClean="0"/>
              <a:pPr/>
              <a:t>11/1/2021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8AE20-B0E4-4B47-AA4B-F25B406FD5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76400" y="1752600"/>
            <a:ext cx="6096000" cy="2667000"/>
          </a:xfrm>
        </p:spPr>
        <p:txBody>
          <a:bodyPr>
            <a:normAutofit/>
          </a:bodyPr>
          <a:lstStyle/>
          <a:p>
            <a:r>
              <a:rPr lang="en-US" dirty="0" smtClean="0"/>
              <a:t>IT5302 SOFTWARE ENGINEERING</a:t>
            </a:r>
            <a:br>
              <a:rPr lang="en-US" dirty="0" smtClean="0"/>
            </a:br>
            <a:r>
              <a:rPr lang="en-US" dirty="0" smtClean="0"/>
              <a:t>Class 19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334000"/>
          </a:xfrm>
        </p:spPr>
        <p:txBody>
          <a:bodyPr>
            <a:normAutofit/>
          </a:bodyPr>
          <a:lstStyle/>
          <a:p>
            <a:pPr>
              <a:buNone/>
            </a:pPr>
            <a:r>
              <a:rPr lang="en-US" dirty="0" smtClean="0">
                <a:solidFill>
                  <a:srgbClr val="FF0000"/>
                </a:solidFill>
              </a:rPr>
              <a:t>Sequence diagrams</a:t>
            </a:r>
          </a:p>
          <a:p>
            <a:pPr algn="just"/>
            <a:r>
              <a:rPr lang="en-US" sz="2400" dirty="0" smtClean="0"/>
              <a:t>The second type of behavioral representation, called a sequence diagram in UML, </a:t>
            </a:r>
            <a:r>
              <a:rPr lang="en-US" sz="2400" dirty="0" smtClean="0">
                <a:solidFill>
                  <a:srgbClr val="00B050"/>
                </a:solidFill>
              </a:rPr>
              <a:t>indicates how events cause transitions from object to object.</a:t>
            </a:r>
          </a:p>
          <a:p>
            <a:pPr algn="just"/>
            <a:r>
              <a:rPr lang="en-US" sz="2400" dirty="0" smtClean="0"/>
              <a:t>Once events have been identified by examining a use case, the modeler creates a sequence diagram- a representation of how events cause flow from one object to another as a function of time.</a:t>
            </a:r>
          </a:p>
          <a:p>
            <a:pPr algn="just"/>
            <a:r>
              <a:rPr lang="en-US" sz="2400" dirty="0" smtClean="0"/>
              <a:t>Sequence diagram is a shorthand version of the use case.</a:t>
            </a:r>
          </a:p>
          <a:p>
            <a:pPr algn="just"/>
            <a:r>
              <a:rPr lang="en-US" sz="2400" dirty="0" smtClean="0"/>
              <a:t>It represents key classes and the events that cause behavior to flow from class to class.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525963"/>
          </a:xfrm>
        </p:spPr>
        <p:txBody>
          <a:bodyPr>
            <a:normAutofit/>
          </a:bodyPr>
          <a:lstStyle/>
          <a:p>
            <a:r>
              <a:rPr lang="en-US" sz="2400" dirty="0" smtClean="0"/>
              <a:t>Once a complete sequence diagram has been developed, all of the events that cause transitions between system objects can be collated into a set of input events and output events (from an object).</a:t>
            </a:r>
          </a:p>
          <a:p>
            <a:r>
              <a:rPr lang="en-US" sz="2400" dirty="0" smtClean="0"/>
              <a:t>This information is useful in the creation of an effective design for the system to be built.</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609600"/>
            <a:ext cx="8044821" cy="49339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solidFill>
                  <a:srgbClr val="FF0000"/>
                </a:solidFill>
              </a:rPr>
              <a:t>Creating A Behavioral Model</a:t>
            </a:r>
            <a:endParaRPr lang="en-US" sz="3200" b="1" dirty="0">
              <a:solidFill>
                <a:srgbClr val="FF0000"/>
              </a:solidFill>
            </a:endParaRPr>
          </a:p>
        </p:txBody>
      </p:sp>
      <p:sp>
        <p:nvSpPr>
          <p:cNvPr id="3" name="Content Placeholder 2"/>
          <p:cNvSpPr>
            <a:spLocks noGrp="1"/>
          </p:cNvSpPr>
          <p:nvPr>
            <p:ph idx="1"/>
          </p:nvPr>
        </p:nvSpPr>
        <p:spPr>
          <a:xfrm>
            <a:off x="457200" y="1143000"/>
            <a:ext cx="8229600" cy="4983163"/>
          </a:xfrm>
        </p:spPr>
        <p:txBody>
          <a:bodyPr>
            <a:normAutofit/>
          </a:bodyPr>
          <a:lstStyle/>
          <a:p>
            <a:r>
              <a:rPr lang="en-US" sz="2600" dirty="0" smtClean="0"/>
              <a:t>The behavioral model indicates how software will respond to external events or stimuli.</a:t>
            </a:r>
          </a:p>
          <a:p>
            <a:r>
              <a:rPr lang="en-US" sz="2600" dirty="0" smtClean="0"/>
              <a:t>To create the model, you should perform the following steps:</a:t>
            </a:r>
          </a:p>
          <a:p>
            <a:pPr lvl="1"/>
            <a:r>
              <a:rPr lang="en-US" sz="2200" dirty="0" smtClean="0"/>
              <a:t>Evaluate all use cases to fully understand the sequence of interaction within the system.</a:t>
            </a:r>
          </a:p>
          <a:p>
            <a:pPr lvl="1"/>
            <a:r>
              <a:rPr lang="en-US" sz="2200" dirty="0" smtClean="0"/>
              <a:t>Identify events that drive the interaction sequence and understand how these events relate to specific objects.</a:t>
            </a:r>
          </a:p>
          <a:p>
            <a:pPr lvl="1"/>
            <a:r>
              <a:rPr lang="en-US" sz="2200" dirty="0" smtClean="0"/>
              <a:t>Create a sequence for each use case.</a:t>
            </a:r>
          </a:p>
          <a:p>
            <a:pPr lvl="1"/>
            <a:r>
              <a:rPr lang="en-US" sz="2200" dirty="0" smtClean="0"/>
              <a:t>Build a state diagram for the system.</a:t>
            </a:r>
          </a:p>
          <a:p>
            <a:pPr lvl="1"/>
            <a:r>
              <a:rPr lang="en-US" sz="2200" dirty="0" smtClean="0"/>
              <a:t>Review the behavioral model to verify accuracy and consistency.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a:bodyPr>
          <a:lstStyle/>
          <a:p>
            <a:pPr>
              <a:buNone/>
            </a:pPr>
            <a:r>
              <a:rPr lang="en-US" dirty="0" smtClean="0">
                <a:solidFill>
                  <a:srgbClr val="FF0000"/>
                </a:solidFill>
              </a:rPr>
              <a:t>Identifying Events with the Use Case</a:t>
            </a:r>
            <a:endParaRPr lang="en-US" sz="1400" dirty="0" smtClean="0">
              <a:solidFill>
                <a:srgbClr val="FF0000"/>
              </a:solidFill>
            </a:endParaRPr>
          </a:p>
          <a:p>
            <a:pPr algn="just"/>
            <a:r>
              <a:rPr lang="en-US" sz="2600" dirty="0" smtClean="0">
                <a:solidFill>
                  <a:srgbClr val="00B050"/>
                </a:solidFill>
              </a:rPr>
              <a:t>Use case </a:t>
            </a:r>
            <a:r>
              <a:rPr lang="en-US" sz="2600" dirty="0" smtClean="0"/>
              <a:t>represents a sequence of activities that involves actors and the system.</a:t>
            </a:r>
          </a:p>
          <a:p>
            <a:pPr algn="just"/>
            <a:r>
              <a:rPr lang="en-US" sz="2600" dirty="0" smtClean="0"/>
              <a:t>An </a:t>
            </a:r>
            <a:r>
              <a:rPr lang="en-US" sz="2600" dirty="0" smtClean="0">
                <a:solidFill>
                  <a:srgbClr val="00B050"/>
                </a:solidFill>
              </a:rPr>
              <a:t>Event </a:t>
            </a:r>
            <a:r>
              <a:rPr lang="en-US" sz="2600" dirty="0" smtClean="0"/>
              <a:t>occurs whenever the system and an actor exchange information.</a:t>
            </a:r>
          </a:p>
          <a:p>
            <a:pPr algn="just"/>
            <a:r>
              <a:rPr lang="en-US" sz="2600" dirty="0" smtClean="0"/>
              <a:t>A use case is examined for points of information exchange.</a:t>
            </a:r>
          </a:p>
          <a:p>
            <a:pPr algn="just"/>
            <a:r>
              <a:rPr lang="en-US" sz="2600" dirty="0" smtClean="0"/>
              <a:t>An </a:t>
            </a:r>
            <a:r>
              <a:rPr lang="en-US" sz="2600" dirty="0" smtClean="0">
                <a:solidFill>
                  <a:srgbClr val="00B050"/>
                </a:solidFill>
              </a:rPr>
              <a:t>actor</a:t>
            </a:r>
            <a:r>
              <a:rPr lang="en-US" sz="2600" dirty="0" smtClean="0"/>
              <a:t> should be identified for each event, the </a:t>
            </a:r>
            <a:r>
              <a:rPr lang="en-US" sz="2600" dirty="0" smtClean="0">
                <a:solidFill>
                  <a:srgbClr val="00B050"/>
                </a:solidFill>
              </a:rPr>
              <a:t>information</a:t>
            </a:r>
            <a:r>
              <a:rPr lang="en-US" sz="2600" dirty="0" smtClean="0"/>
              <a:t> that is exchanged should be noted and any </a:t>
            </a:r>
            <a:r>
              <a:rPr lang="en-US" sz="2600" dirty="0" smtClean="0">
                <a:solidFill>
                  <a:srgbClr val="00B050"/>
                </a:solidFill>
              </a:rPr>
              <a:t>conditions or constraints </a:t>
            </a:r>
            <a:r>
              <a:rPr lang="en-US" sz="2600" dirty="0" smtClean="0"/>
              <a:t>should be listed.</a:t>
            </a:r>
          </a:p>
          <a:p>
            <a:pPr algn="just"/>
            <a:r>
              <a:rPr lang="en-US" sz="2600" dirty="0" smtClean="0"/>
              <a:t>Once all events have been identified, they are allocated to the objects involved.</a:t>
            </a:r>
          </a:p>
          <a:p>
            <a:pPr algn="just"/>
            <a:r>
              <a:rPr lang="en-US" sz="2600" dirty="0" smtClean="0">
                <a:solidFill>
                  <a:srgbClr val="00B050"/>
                </a:solidFill>
              </a:rPr>
              <a:t>Objects</a:t>
            </a:r>
            <a:r>
              <a:rPr lang="en-US" sz="2600" dirty="0" smtClean="0"/>
              <a:t> can be responsible for generating events or recognizing events that have occurred elsewhere.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1"/>
            <a:ext cx="8382000" cy="914400"/>
          </a:xfrm>
        </p:spPr>
        <p:txBody>
          <a:bodyPr>
            <a:normAutofit/>
          </a:bodyPr>
          <a:lstStyle/>
          <a:p>
            <a:pPr>
              <a:buNone/>
            </a:pPr>
            <a:r>
              <a:rPr lang="en-US" sz="2200" dirty="0" smtClean="0"/>
              <a:t>Consider the use case for a portion of the </a:t>
            </a:r>
            <a:r>
              <a:rPr lang="en-US" sz="2200" i="1" dirty="0" err="1" smtClean="0"/>
              <a:t>SafeHome</a:t>
            </a:r>
            <a:r>
              <a:rPr lang="en-US" sz="2200" dirty="0" smtClean="0"/>
              <a:t> security function.</a:t>
            </a:r>
          </a:p>
          <a:p>
            <a:pPr>
              <a:buNone/>
            </a:pPr>
            <a:r>
              <a:rPr lang="en-US" sz="2200" dirty="0" smtClean="0"/>
              <a:t>The underlined portions of the use case scenario indicate events.</a:t>
            </a:r>
            <a:endParaRPr lang="en-US" sz="2200" dirty="0"/>
          </a:p>
        </p:txBody>
      </p:sp>
      <p:pic>
        <p:nvPicPr>
          <p:cNvPr id="1026" name="Picture 2"/>
          <p:cNvPicPr>
            <a:picLocks noChangeAspect="1" noChangeArrowheads="1"/>
          </p:cNvPicPr>
          <p:nvPr/>
        </p:nvPicPr>
        <p:blipFill>
          <a:blip r:embed="rId2" cstate="print">
            <a:lum bright="-24000" contrast="13000"/>
          </a:blip>
          <a:srcRect/>
          <a:stretch>
            <a:fillRect/>
          </a:stretch>
        </p:blipFill>
        <p:spPr bwMode="auto">
          <a:xfrm>
            <a:off x="609600" y="2286000"/>
            <a:ext cx="8077200" cy="1436577"/>
          </a:xfrm>
          <a:prstGeom prst="rect">
            <a:avLst/>
          </a:prstGeom>
          <a:noFill/>
          <a:ln w="9525">
            <a:solidFill>
              <a:srgbClr val="00B050">
                <a:alpha val="81000"/>
              </a:srgbClr>
            </a:solid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534400" cy="5791200"/>
          </a:xfrm>
        </p:spPr>
        <p:txBody>
          <a:bodyPr>
            <a:normAutofit/>
          </a:bodyPr>
          <a:lstStyle/>
          <a:p>
            <a:pPr>
              <a:buNone/>
            </a:pPr>
            <a:r>
              <a:rPr lang="en-US" sz="2800" b="1" dirty="0" smtClean="0">
                <a:solidFill>
                  <a:srgbClr val="FF0000"/>
                </a:solidFill>
              </a:rPr>
              <a:t>State Representations</a:t>
            </a:r>
          </a:p>
          <a:p>
            <a:pPr algn="just"/>
            <a:r>
              <a:rPr lang="en-US" sz="2400" dirty="0" smtClean="0"/>
              <a:t>In the context of behavioral modeling, two different characterizations of states must be considered:</a:t>
            </a:r>
          </a:p>
          <a:p>
            <a:pPr marL="914400" lvl="1" indent="-288925" algn="just"/>
            <a:r>
              <a:rPr lang="en-US" sz="2200" i="1" dirty="0" smtClean="0"/>
              <a:t>The state of each class as the system performs its function.</a:t>
            </a:r>
          </a:p>
          <a:p>
            <a:pPr marL="914400" lvl="1" indent="-288925" algn="just"/>
            <a:r>
              <a:rPr lang="en-US" sz="2200" i="1" dirty="0" smtClean="0"/>
              <a:t>The state of the system as observed from the outside as the system performs its function.</a:t>
            </a:r>
          </a:p>
          <a:p>
            <a:pPr algn="just"/>
            <a:r>
              <a:rPr lang="en-US" sz="2400" dirty="0" smtClean="0"/>
              <a:t>The state of a class takes on both passive and active characteristics</a:t>
            </a:r>
          </a:p>
          <a:p>
            <a:pPr marL="914400" lvl="1" indent="-288925" algn="just"/>
            <a:r>
              <a:rPr lang="en-US" sz="2200" i="1" dirty="0" smtClean="0"/>
              <a:t>A </a:t>
            </a:r>
            <a:r>
              <a:rPr lang="en-US" sz="2200" i="1" dirty="0" smtClean="0">
                <a:solidFill>
                  <a:srgbClr val="00B050"/>
                </a:solidFill>
              </a:rPr>
              <a:t>passive state </a:t>
            </a:r>
            <a:r>
              <a:rPr lang="en-US" sz="2200" i="1" dirty="0" smtClean="0"/>
              <a:t>is simply the current status of all an object’s attributes.</a:t>
            </a:r>
          </a:p>
          <a:p>
            <a:pPr marL="914400" lvl="1" indent="-288925" algn="just"/>
            <a:r>
              <a:rPr lang="en-US" sz="2200" i="1" dirty="0" smtClean="0"/>
              <a:t>The </a:t>
            </a:r>
            <a:r>
              <a:rPr lang="en-US" sz="2200" i="1" dirty="0" smtClean="0">
                <a:solidFill>
                  <a:srgbClr val="00B050"/>
                </a:solidFill>
              </a:rPr>
              <a:t>active state </a:t>
            </a:r>
            <a:r>
              <a:rPr lang="en-US" sz="2200" i="1" dirty="0" smtClean="0"/>
              <a:t>of an object indicates the current status of the object as it undergoes a continuing transformation or processing.</a:t>
            </a:r>
          </a:p>
          <a:p>
            <a:r>
              <a:rPr lang="en-US" sz="2400" dirty="0" smtClean="0"/>
              <a:t>An event (trigger) must occur to force an object to make a transition from one active state to another.</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smtClean="0"/>
              <a:t>	Two different behavioral representations: </a:t>
            </a:r>
          </a:p>
          <a:p>
            <a:pPr marL="857250" lvl="2" indent="-347663"/>
            <a:r>
              <a:rPr lang="en-US" sz="2800" dirty="0" smtClean="0">
                <a:solidFill>
                  <a:srgbClr val="00B050"/>
                </a:solidFill>
              </a:rPr>
              <a:t>State diagrams for analysis classes- </a:t>
            </a:r>
            <a:r>
              <a:rPr lang="en-US" sz="2800" dirty="0" smtClean="0"/>
              <a:t>indicates how an individual class changes state based on external events.</a:t>
            </a:r>
          </a:p>
          <a:p>
            <a:pPr marL="857250" lvl="2" indent="-347663"/>
            <a:r>
              <a:rPr lang="en-US" sz="2800" dirty="0" smtClean="0">
                <a:solidFill>
                  <a:srgbClr val="00B050"/>
                </a:solidFill>
              </a:rPr>
              <a:t>Sequence diagrams- </a:t>
            </a:r>
            <a:r>
              <a:rPr lang="en-US" sz="2800" dirty="0" smtClean="0"/>
              <a:t>shows the behavior of the software as a function of time.</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US" dirty="0" smtClean="0">
                <a:solidFill>
                  <a:srgbClr val="FF0000"/>
                </a:solidFill>
              </a:rPr>
              <a:t>State diagram for analysis classes</a:t>
            </a:r>
          </a:p>
          <a:p>
            <a:r>
              <a:rPr lang="en-US" sz="2400" dirty="0" smtClean="0"/>
              <a:t>One component of a behavioral model is a UML state diagram that represents active states for each class and the events that cause changes between these active states.</a:t>
            </a:r>
          </a:p>
          <a:p>
            <a:r>
              <a:rPr lang="en-US" sz="2400" dirty="0" smtClean="0"/>
              <a:t>The active state model provides useful insight into the ‘life history’ of an object, it is possible to specify additional information to provide more depth in understanding the behavior of an object.</a:t>
            </a:r>
          </a:p>
          <a:p>
            <a:r>
              <a:rPr lang="en-US" sz="2400" dirty="0" smtClean="0"/>
              <a:t>In addition to specifying the event that causes the transition occur, you can specify </a:t>
            </a:r>
            <a:r>
              <a:rPr lang="en-US" sz="2400" dirty="0" smtClean="0">
                <a:solidFill>
                  <a:srgbClr val="00B050"/>
                </a:solidFill>
              </a:rPr>
              <a:t>a guard </a:t>
            </a:r>
            <a:r>
              <a:rPr lang="en-US" sz="2400" dirty="0" smtClean="0"/>
              <a:t>and </a:t>
            </a:r>
            <a:r>
              <a:rPr lang="en-US" sz="2400" dirty="0" smtClean="0">
                <a:solidFill>
                  <a:srgbClr val="00B050"/>
                </a:solidFill>
              </a:rPr>
              <a:t>an action</a:t>
            </a:r>
            <a:r>
              <a:rPr lang="en-US" sz="2400" dirty="0" smtClean="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724400"/>
          </a:xfrm>
        </p:spPr>
        <p:txBody>
          <a:bodyPr>
            <a:normAutofit/>
          </a:bodyPr>
          <a:lstStyle/>
          <a:p>
            <a:pPr algn="just"/>
            <a:r>
              <a:rPr lang="en-US" sz="2400" dirty="0" smtClean="0">
                <a:solidFill>
                  <a:srgbClr val="00B050"/>
                </a:solidFill>
              </a:rPr>
              <a:t>A guard is a Boolean condition </a:t>
            </a:r>
            <a:r>
              <a:rPr lang="en-US" sz="2400" dirty="0" smtClean="0"/>
              <a:t>that must be satisfied in order for the transition to occur.</a:t>
            </a:r>
          </a:p>
          <a:p>
            <a:pPr algn="just"/>
            <a:r>
              <a:rPr lang="en-US" sz="2400" dirty="0" smtClean="0"/>
              <a:t>In general, the guard for a transition usually depends upon the value of one or more attributes of an object.</a:t>
            </a:r>
          </a:p>
          <a:p>
            <a:pPr algn="just"/>
            <a:r>
              <a:rPr lang="en-US" sz="2400" dirty="0" smtClean="0"/>
              <a:t>In other words, the guard depends on the passive state of the object.</a:t>
            </a:r>
          </a:p>
          <a:p>
            <a:pPr algn="just"/>
            <a:r>
              <a:rPr lang="en-US" sz="2400" dirty="0" smtClean="0">
                <a:solidFill>
                  <a:srgbClr val="00B050"/>
                </a:solidFill>
              </a:rPr>
              <a:t>An action </a:t>
            </a:r>
            <a:r>
              <a:rPr lang="en-US" sz="2400" dirty="0" smtClean="0"/>
              <a:t>occurs concurrently with the state transition or as a consequence of it and generally involves one or more operations.</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98650" y="685800"/>
            <a:ext cx="8259226" cy="48768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642</Words>
  <Application>Microsoft Office PowerPoint</Application>
  <PresentationFormat>On-screen Show (4:3)</PresentationFormat>
  <Paragraphs>44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Creating A Behavioral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sindhu</dc:creator>
  <cp:lastModifiedBy>Windows User</cp:lastModifiedBy>
  <cp:revision>24</cp:revision>
  <dcterms:created xsi:type="dcterms:W3CDTF">2020-09-30T11:23:46Z</dcterms:created>
  <dcterms:modified xsi:type="dcterms:W3CDTF">2021-11-01T06:35:22Z</dcterms:modified>
</cp:coreProperties>
</file>