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8" roundtripDataSignature="AMtx7mh2C6JOkhqp7ShMHEg1hsaPekDl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1792288" y="612775"/>
            <a:ext cx="5486400" cy="4114800"/>
          </a:xfrm>
          <a:prstGeom prst="rect">
            <a:avLst/>
          </a:prstGeom>
          <a:noFill/>
          <a:ln>
            <a:noFill/>
          </a:ln>
        </p:spPr>
      </p:sp>
      <p:sp>
        <p:nvSpPr>
          <p:cNvPr id="64" name="Google Shape;64;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1676400" y="1752600"/>
            <a:ext cx="6096000" cy="2667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IT5302 SOFTWARE ENGINEERING</a:t>
            </a:r>
            <a:br>
              <a:rPr lang="en-US"/>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idx="1" type="body"/>
          </p:nvPr>
        </p:nvSpPr>
        <p:spPr>
          <a:xfrm>
            <a:off x="457200" y="457200"/>
            <a:ext cx="8229600" cy="5668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Consider the </a:t>
            </a:r>
            <a:r>
              <a:rPr b="1" lang="en-US"/>
              <a:t>system</a:t>
            </a:r>
            <a:r>
              <a:rPr lang="en-US"/>
              <a:t> class defined for </a:t>
            </a:r>
            <a:r>
              <a:rPr i="1" lang="en-US"/>
              <a:t>SafeHome</a:t>
            </a:r>
            <a:r>
              <a:rPr lang="en-US"/>
              <a:t>.</a:t>
            </a:r>
            <a:endParaRPr/>
          </a:p>
          <a:p>
            <a:pPr indent="-342900" lvl="0" marL="342900" rtl="0" algn="l">
              <a:spcBef>
                <a:spcPts val="640"/>
              </a:spcBef>
              <a:spcAft>
                <a:spcPts val="0"/>
              </a:spcAft>
              <a:buClr>
                <a:schemeClr val="dk1"/>
              </a:buClr>
              <a:buSzPts val="3200"/>
              <a:buChar char="•"/>
            </a:pPr>
            <a:r>
              <a:rPr lang="en-US"/>
              <a:t>Composite data items:</a:t>
            </a:r>
            <a:endParaRPr/>
          </a:p>
        </p:txBody>
      </p:sp>
      <p:pic>
        <p:nvPicPr>
          <p:cNvPr id="133" name="Google Shape;133;p10"/>
          <p:cNvPicPr preferRelativeResize="0"/>
          <p:nvPr/>
        </p:nvPicPr>
        <p:blipFill rotWithShape="1">
          <a:blip r:embed="rId3">
            <a:alphaModFix/>
          </a:blip>
          <a:srcRect b="0" l="0" r="0" t="0"/>
          <a:stretch/>
        </p:blipFill>
        <p:spPr>
          <a:xfrm>
            <a:off x="185738" y="2595563"/>
            <a:ext cx="8772525" cy="1666875"/>
          </a:xfrm>
          <a:prstGeom prst="rect">
            <a:avLst/>
          </a:prstGeom>
          <a:noFill/>
          <a:ln cap="flat" cmpd="sng" w="9525">
            <a:solidFill>
              <a:schemeClr val="accent2"/>
            </a:solidFill>
            <a:prstDash val="solid"/>
            <a:miter lim="800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2800"/>
              <a:buNone/>
            </a:pPr>
            <a:r>
              <a:rPr b="1" lang="en-US" sz="2800">
                <a:solidFill>
                  <a:srgbClr val="FF0000"/>
                </a:solidFill>
              </a:rPr>
              <a:t>Defining Operations</a:t>
            </a:r>
            <a:endParaRPr/>
          </a:p>
          <a:p>
            <a:pPr indent="-342900" lvl="0" marL="342900" rtl="0" algn="just">
              <a:spcBef>
                <a:spcPts val="600"/>
              </a:spcBef>
              <a:spcAft>
                <a:spcPts val="0"/>
              </a:spcAft>
              <a:buClr>
                <a:schemeClr val="dk1"/>
              </a:buClr>
              <a:buSzPts val="3000"/>
              <a:buChar char="•"/>
            </a:pPr>
            <a:r>
              <a:rPr lang="en-US" sz="3000"/>
              <a:t>Operations define the behavior of an object.</a:t>
            </a:r>
            <a:endParaRPr/>
          </a:p>
          <a:p>
            <a:pPr indent="-342900" lvl="0" marL="342900" rtl="0" algn="just">
              <a:spcBef>
                <a:spcPts val="600"/>
              </a:spcBef>
              <a:spcAft>
                <a:spcPts val="0"/>
              </a:spcAft>
              <a:buClr>
                <a:schemeClr val="dk1"/>
              </a:buClr>
              <a:buSzPts val="3000"/>
              <a:buChar char="•"/>
            </a:pPr>
            <a:r>
              <a:rPr lang="en-US" sz="3000"/>
              <a:t>Divided into four broad categories:</a:t>
            </a:r>
            <a:endParaRPr/>
          </a:p>
          <a:p>
            <a:pPr indent="-285750" lvl="1" marL="742950" rtl="0" algn="just">
              <a:spcBef>
                <a:spcPts val="520"/>
              </a:spcBef>
              <a:spcAft>
                <a:spcPts val="0"/>
              </a:spcAft>
              <a:buClr>
                <a:schemeClr val="dk1"/>
              </a:buClr>
              <a:buSzPts val="2600"/>
              <a:buChar char="–"/>
            </a:pPr>
            <a:r>
              <a:rPr lang="en-US" sz="2600"/>
              <a:t>Operations that manipulate data in some way (adding, deleting, reformatting, selecting)</a:t>
            </a:r>
            <a:endParaRPr/>
          </a:p>
          <a:p>
            <a:pPr indent="-285750" lvl="1" marL="742950" rtl="0" algn="just">
              <a:spcBef>
                <a:spcPts val="520"/>
              </a:spcBef>
              <a:spcAft>
                <a:spcPts val="0"/>
              </a:spcAft>
              <a:buClr>
                <a:schemeClr val="dk1"/>
              </a:buClr>
              <a:buSzPts val="2600"/>
              <a:buChar char="–"/>
            </a:pPr>
            <a:r>
              <a:rPr lang="en-US" sz="2600"/>
              <a:t>Operations that perform a computation</a:t>
            </a:r>
            <a:endParaRPr/>
          </a:p>
          <a:p>
            <a:pPr indent="-285750" lvl="1" marL="742950" rtl="0" algn="just">
              <a:spcBef>
                <a:spcPts val="520"/>
              </a:spcBef>
              <a:spcAft>
                <a:spcPts val="0"/>
              </a:spcAft>
              <a:buClr>
                <a:schemeClr val="dk1"/>
              </a:buClr>
              <a:buSzPts val="2600"/>
              <a:buChar char="–"/>
            </a:pPr>
            <a:r>
              <a:rPr lang="en-US" sz="2600"/>
              <a:t>Operations that inquire about the state of an object</a:t>
            </a:r>
            <a:endParaRPr/>
          </a:p>
          <a:p>
            <a:pPr indent="-285750" lvl="1" marL="742950" rtl="0" algn="just">
              <a:spcBef>
                <a:spcPts val="520"/>
              </a:spcBef>
              <a:spcAft>
                <a:spcPts val="0"/>
              </a:spcAft>
              <a:buClr>
                <a:schemeClr val="dk1"/>
              </a:buClr>
              <a:buSzPts val="2600"/>
              <a:buChar char="–"/>
            </a:pPr>
            <a:r>
              <a:rPr lang="en-US" sz="2600"/>
              <a:t>Operations that monitor an object for the occurrence of a controlling event.</a:t>
            </a:r>
            <a:endParaRPr/>
          </a:p>
          <a:p>
            <a:pPr indent="-342900" lvl="0" marL="342900" rtl="0" algn="l">
              <a:spcBef>
                <a:spcPts val="600"/>
              </a:spcBef>
              <a:spcAft>
                <a:spcPts val="0"/>
              </a:spcAft>
              <a:buClr>
                <a:schemeClr val="dk1"/>
              </a:buClr>
              <a:buSzPts val="3000"/>
              <a:buChar char="•"/>
            </a:pPr>
            <a:r>
              <a:rPr lang="en-US" sz="3000"/>
              <a:t>Therefore, operations must have ‘knowledge’ of the nature of the class’ attributes and associations.</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2"/>
          <p:cNvPicPr preferRelativeResize="0"/>
          <p:nvPr>
            <p:ph idx="1" type="body"/>
          </p:nvPr>
        </p:nvPicPr>
        <p:blipFill rotWithShape="1">
          <a:blip r:embed="rId3">
            <a:alphaModFix/>
          </a:blip>
          <a:srcRect b="0" l="0" r="0" t="0"/>
          <a:stretch/>
        </p:blipFill>
        <p:spPr>
          <a:xfrm>
            <a:off x="457200" y="914400"/>
            <a:ext cx="7690869" cy="52117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3"/>
          <p:cNvSpPr txBox="1"/>
          <p:nvPr>
            <p:ph idx="1" type="body"/>
          </p:nvPr>
        </p:nvSpPr>
        <p:spPr>
          <a:xfrm>
            <a:off x="457200" y="228600"/>
            <a:ext cx="8382000" cy="63246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FF0000"/>
              </a:buClr>
              <a:buSzPct val="100000"/>
              <a:buNone/>
            </a:pPr>
            <a:r>
              <a:rPr b="1" lang="en-US">
                <a:solidFill>
                  <a:srgbClr val="FF0000"/>
                </a:solidFill>
              </a:rPr>
              <a:t>Class-Responsibility –Collaborator (CRC) modeling</a:t>
            </a:r>
            <a:endParaRPr/>
          </a:p>
          <a:p>
            <a:pPr indent="-342900" lvl="0" marL="342900" rtl="0" algn="l">
              <a:lnSpc>
                <a:spcPct val="120000"/>
              </a:lnSpc>
              <a:spcBef>
                <a:spcPts val="496"/>
              </a:spcBef>
              <a:spcAft>
                <a:spcPts val="0"/>
              </a:spcAft>
              <a:buClr>
                <a:schemeClr val="dk1"/>
              </a:buClr>
              <a:buSzPct val="100000"/>
              <a:buChar char="•"/>
            </a:pPr>
            <a:r>
              <a:rPr lang="en-US"/>
              <a:t>CRC modeling provides a simple means for identifying and organizing the classes that are relevant to system or product requirements.</a:t>
            </a:r>
            <a:endParaRPr/>
          </a:p>
          <a:p>
            <a:pPr indent="-342900" lvl="0" marL="342900" rtl="0" algn="l">
              <a:lnSpc>
                <a:spcPct val="120000"/>
              </a:lnSpc>
              <a:spcBef>
                <a:spcPts val="496"/>
              </a:spcBef>
              <a:spcAft>
                <a:spcPts val="0"/>
              </a:spcAft>
              <a:buClr>
                <a:schemeClr val="dk1"/>
              </a:buClr>
              <a:buSzPct val="100000"/>
              <a:buChar char="•"/>
            </a:pPr>
            <a:r>
              <a:rPr lang="en-US"/>
              <a:t>The intent is to develop an organized representation of classes.</a:t>
            </a:r>
            <a:endParaRPr/>
          </a:p>
          <a:p>
            <a:pPr indent="-342900" lvl="0" marL="342900" rtl="0" algn="l">
              <a:lnSpc>
                <a:spcPct val="120000"/>
              </a:lnSpc>
              <a:spcBef>
                <a:spcPts val="496"/>
              </a:spcBef>
              <a:spcAft>
                <a:spcPts val="0"/>
              </a:spcAft>
              <a:buClr>
                <a:srgbClr val="00B050"/>
              </a:buClr>
              <a:buSzPct val="100000"/>
              <a:buChar char="•"/>
            </a:pPr>
            <a:r>
              <a:rPr lang="en-US">
                <a:solidFill>
                  <a:srgbClr val="00B050"/>
                </a:solidFill>
              </a:rPr>
              <a:t>Responsibilities</a:t>
            </a:r>
            <a:r>
              <a:rPr lang="en-US"/>
              <a:t> are the attributes and operations that are relevant for the class.</a:t>
            </a:r>
            <a:endParaRPr/>
          </a:p>
          <a:p>
            <a:pPr indent="-342900" lvl="0" marL="342900" rtl="0" algn="l">
              <a:lnSpc>
                <a:spcPct val="120000"/>
              </a:lnSpc>
              <a:spcBef>
                <a:spcPts val="496"/>
              </a:spcBef>
              <a:spcAft>
                <a:spcPts val="0"/>
              </a:spcAft>
              <a:buClr>
                <a:schemeClr val="dk1"/>
              </a:buClr>
              <a:buSzPct val="100000"/>
              <a:buChar char="•"/>
            </a:pPr>
            <a:r>
              <a:rPr lang="en-US"/>
              <a:t>Simply, Responsibility is “anything the class knows or does”.</a:t>
            </a:r>
            <a:endParaRPr/>
          </a:p>
          <a:p>
            <a:pPr indent="-342900" lvl="0" marL="342900" rtl="0" algn="l">
              <a:lnSpc>
                <a:spcPct val="120000"/>
              </a:lnSpc>
              <a:spcBef>
                <a:spcPts val="496"/>
              </a:spcBef>
              <a:spcAft>
                <a:spcPts val="0"/>
              </a:spcAft>
              <a:buClr>
                <a:srgbClr val="00B050"/>
              </a:buClr>
              <a:buSzPct val="100000"/>
              <a:buChar char="•"/>
            </a:pPr>
            <a:r>
              <a:rPr lang="en-US">
                <a:solidFill>
                  <a:srgbClr val="00B050"/>
                </a:solidFill>
              </a:rPr>
              <a:t>Collaborators</a:t>
            </a:r>
            <a:r>
              <a:rPr lang="en-US"/>
              <a:t> are those classes that are required to provide a class with the information needed to complete a responsibility.</a:t>
            </a:r>
            <a:endParaRPr/>
          </a:p>
          <a:p>
            <a:pPr indent="-342900" lvl="0" marL="342900" rtl="0" algn="l">
              <a:lnSpc>
                <a:spcPct val="120000"/>
              </a:lnSpc>
              <a:spcBef>
                <a:spcPts val="496"/>
              </a:spcBef>
              <a:spcAft>
                <a:spcPts val="0"/>
              </a:spcAft>
              <a:buClr>
                <a:schemeClr val="dk1"/>
              </a:buClr>
              <a:buSzPct val="100000"/>
              <a:buChar char="•"/>
            </a:pPr>
            <a:r>
              <a:rPr lang="en-US"/>
              <a:t>Collaboration implies either a request for information or a request for some action.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4"/>
          <p:cNvPicPr preferRelativeResize="0"/>
          <p:nvPr>
            <p:ph idx="1" type="body"/>
          </p:nvPr>
        </p:nvPicPr>
        <p:blipFill rotWithShape="1">
          <a:blip r:embed="rId3">
            <a:alphaModFix/>
          </a:blip>
          <a:srcRect b="0" l="0" r="0" t="0"/>
          <a:stretch/>
        </p:blipFill>
        <p:spPr>
          <a:xfrm>
            <a:off x="1219200" y="228600"/>
            <a:ext cx="6355092" cy="57451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5"/>
          <p:cNvPicPr preferRelativeResize="0"/>
          <p:nvPr>
            <p:ph idx="1" type="body"/>
          </p:nvPr>
        </p:nvPicPr>
        <p:blipFill rotWithShape="1">
          <a:blip r:embed="rId3">
            <a:alphaModFix/>
          </a:blip>
          <a:srcRect b="0" l="0" r="0" t="0"/>
          <a:stretch/>
        </p:blipFill>
        <p:spPr>
          <a:xfrm>
            <a:off x="381000" y="838200"/>
            <a:ext cx="8046260" cy="42441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idx="1" type="body"/>
          </p:nvPr>
        </p:nvSpPr>
        <p:spPr>
          <a:xfrm>
            <a:off x="457200" y="304800"/>
            <a:ext cx="8229600" cy="58213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None/>
            </a:pPr>
            <a:r>
              <a:rPr lang="en-US">
                <a:solidFill>
                  <a:srgbClr val="FF0000"/>
                </a:solidFill>
              </a:rPr>
              <a:t>Classes</a:t>
            </a:r>
            <a:endParaRPr/>
          </a:p>
          <a:p>
            <a:pPr indent="-342900" lvl="0" marL="342900" rtl="0" algn="l">
              <a:spcBef>
                <a:spcPts val="640"/>
              </a:spcBef>
              <a:spcAft>
                <a:spcPts val="0"/>
              </a:spcAft>
              <a:buClr>
                <a:srgbClr val="00B050"/>
              </a:buClr>
              <a:buSzPts val="3200"/>
              <a:buChar char="•"/>
            </a:pPr>
            <a:r>
              <a:rPr lang="en-US">
                <a:solidFill>
                  <a:srgbClr val="00B050"/>
                </a:solidFill>
              </a:rPr>
              <a:t>Entity class</a:t>
            </a:r>
            <a:r>
              <a:rPr lang="en-US"/>
              <a:t>-extracted directly from the statement of the problem.</a:t>
            </a:r>
            <a:endParaRPr/>
          </a:p>
          <a:p>
            <a:pPr indent="-342900" lvl="0" marL="342900" rtl="0" algn="l">
              <a:spcBef>
                <a:spcPts val="640"/>
              </a:spcBef>
              <a:spcAft>
                <a:spcPts val="0"/>
              </a:spcAft>
              <a:buClr>
                <a:srgbClr val="00B050"/>
              </a:buClr>
              <a:buSzPts val="3200"/>
              <a:buChar char="•"/>
            </a:pPr>
            <a:r>
              <a:rPr lang="en-US">
                <a:solidFill>
                  <a:srgbClr val="00B050"/>
                </a:solidFill>
              </a:rPr>
              <a:t>Boundary classes- </a:t>
            </a:r>
            <a:r>
              <a:rPr lang="en-US"/>
              <a:t>used to create the interface that the user sees and interacts.</a:t>
            </a:r>
            <a:endParaRPr/>
          </a:p>
          <a:p>
            <a:pPr indent="-342900" lvl="0" marL="342900" rtl="0" algn="l">
              <a:spcBef>
                <a:spcPts val="640"/>
              </a:spcBef>
              <a:spcAft>
                <a:spcPts val="0"/>
              </a:spcAft>
              <a:buClr>
                <a:srgbClr val="00B050"/>
              </a:buClr>
              <a:buSzPts val="3200"/>
              <a:buChar char="•"/>
            </a:pPr>
            <a:r>
              <a:rPr lang="en-US">
                <a:solidFill>
                  <a:srgbClr val="00B050"/>
                </a:solidFill>
              </a:rPr>
              <a:t>Controller classes- </a:t>
            </a:r>
            <a:r>
              <a:rPr lang="en-US"/>
              <a:t>manage a “unit of work” from start to finish. (not considered until the design activity has begun)</a:t>
            </a:r>
            <a:endParaRPr/>
          </a:p>
          <a:p>
            <a:pPr indent="-3429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idx="1" type="body"/>
          </p:nvPr>
        </p:nvSpPr>
        <p:spPr>
          <a:xfrm>
            <a:off x="457200" y="304800"/>
            <a:ext cx="8229600" cy="58213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FF0000"/>
              </a:buClr>
              <a:buSzPct val="100000"/>
              <a:buNone/>
            </a:pPr>
            <a:r>
              <a:rPr b="1" lang="en-US" sz="2800">
                <a:solidFill>
                  <a:srgbClr val="FF0000"/>
                </a:solidFill>
              </a:rPr>
              <a:t>Responsibilities</a:t>
            </a:r>
            <a:endParaRPr/>
          </a:p>
          <a:p>
            <a:pPr indent="-342900" lvl="0" marL="342900" rtl="0" algn="l">
              <a:spcBef>
                <a:spcPts val="592"/>
              </a:spcBef>
              <a:spcAft>
                <a:spcPts val="0"/>
              </a:spcAft>
              <a:buClr>
                <a:schemeClr val="dk1"/>
              </a:buClr>
              <a:buSzPct val="100000"/>
              <a:buNone/>
            </a:pPr>
            <a:r>
              <a:rPr lang="en-US"/>
              <a:t>	Five guidelines for allocating responsibilities to classes:</a:t>
            </a:r>
            <a:endParaRPr/>
          </a:p>
          <a:p>
            <a:pPr indent="-285750" lvl="1" marL="742950" rtl="0" algn="l">
              <a:spcBef>
                <a:spcPts val="518"/>
              </a:spcBef>
              <a:spcAft>
                <a:spcPts val="0"/>
              </a:spcAft>
              <a:buClr>
                <a:schemeClr val="dk1"/>
              </a:buClr>
              <a:buSzPct val="100000"/>
              <a:buChar char="–"/>
            </a:pPr>
            <a:r>
              <a:rPr lang="en-US"/>
              <a:t>System intelligence should be distributed across classes to best address the needs of the problem.</a:t>
            </a:r>
            <a:endParaRPr/>
          </a:p>
          <a:p>
            <a:pPr indent="-285750" lvl="1" marL="742950" rtl="0" algn="l">
              <a:spcBef>
                <a:spcPts val="518"/>
              </a:spcBef>
              <a:spcAft>
                <a:spcPts val="0"/>
              </a:spcAft>
              <a:buClr>
                <a:schemeClr val="dk1"/>
              </a:buClr>
              <a:buSzPct val="100000"/>
              <a:buChar char="–"/>
            </a:pPr>
            <a:r>
              <a:rPr lang="en-US"/>
              <a:t>Each responsibility should be stated as generally as possible.</a:t>
            </a:r>
            <a:endParaRPr/>
          </a:p>
          <a:p>
            <a:pPr indent="-285750" lvl="1" marL="742950" rtl="0" algn="l">
              <a:spcBef>
                <a:spcPts val="518"/>
              </a:spcBef>
              <a:spcAft>
                <a:spcPts val="0"/>
              </a:spcAft>
              <a:buClr>
                <a:schemeClr val="dk1"/>
              </a:buClr>
              <a:buSzPct val="100000"/>
              <a:buChar char="–"/>
            </a:pPr>
            <a:r>
              <a:rPr lang="en-US"/>
              <a:t>Information and the behavior related to it should reside within the same class.</a:t>
            </a:r>
            <a:endParaRPr/>
          </a:p>
          <a:p>
            <a:pPr indent="-285750" lvl="1" marL="742950" rtl="0" algn="l">
              <a:spcBef>
                <a:spcPts val="518"/>
              </a:spcBef>
              <a:spcAft>
                <a:spcPts val="0"/>
              </a:spcAft>
              <a:buClr>
                <a:schemeClr val="dk1"/>
              </a:buClr>
              <a:buSzPct val="100000"/>
              <a:buChar char="–"/>
            </a:pPr>
            <a:r>
              <a:rPr lang="en-US"/>
              <a:t>Information about one thing should be localized with a single class, not distributed across multiple classes. </a:t>
            </a:r>
            <a:endParaRPr/>
          </a:p>
          <a:p>
            <a:pPr indent="-285750" lvl="1" marL="742950" rtl="0" algn="l">
              <a:spcBef>
                <a:spcPts val="518"/>
              </a:spcBef>
              <a:spcAft>
                <a:spcPts val="0"/>
              </a:spcAft>
              <a:buClr>
                <a:schemeClr val="dk1"/>
              </a:buClr>
              <a:buSzPct val="100000"/>
              <a:buChar char="–"/>
            </a:pPr>
            <a:r>
              <a:rPr lang="en-US"/>
              <a:t>Responsibilities should be shared among related classes, when appropriate.</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idx="1" type="body"/>
          </p:nvPr>
        </p:nvSpPr>
        <p:spPr>
          <a:xfrm>
            <a:off x="457200" y="685800"/>
            <a:ext cx="8229600" cy="5715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2800"/>
              <a:buNone/>
            </a:pPr>
            <a:r>
              <a:rPr b="1" lang="en-US" sz="2800">
                <a:solidFill>
                  <a:srgbClr val="FF0000"/>
                </a:solidFill>
              </a:rPr>
              <a:t>Collaborations</a:t>
            </a:r>
            <a:endParaRPr/>
          </a:p>
          <a:p>
            <a:pPr indent="-342900" lvl="0" marL="342900" rtl="0" algn="l">
              <a:spcBef>
                <a:spcPts val="560"/>
              </a:spcBef>
              <a:spcAft>
                <a:spcPts val="0"/>
              </a:spcAft>
              <a:buClr>
                <a:schemeClr val="dk1"/>
              </a:buClr>
              <a:buSzPts val="2800"/>
              <a:buChar char="•"/>
            </a:pPr>
            <a:r>
              <a:rPr lang="en-US" sz="2800"/>
              <a:t>Classes fulfill their responsibilities in one or two ways:</a:t>
            </a:r>
            <a:endParaRPr/>
          </a:p>
          <a:p>
            <a:pPr indent="-285750" lvl="1" marL="742950" rtl="0" algn="l">
              <a:spcBef>
                <a:spcPts val="480"/>
              </a:spcBef>
              <a:spcAft>
                <a:spcPts val="0"/>
              </a:spcAft>
              <a:buClr>
                <a:schemeClr val="dk1"/>
              </a:buClr>
              <a:buSzPts val="2400"/>
              <a:buChar char="–"/>
            </a:pPr>
            <a:r>
              <a:rPr lang="en-US" sz="2400"/>
              <a:t>A class can use its own operations to manipulate its own attributes, thereby fulfilling a particular responsibility or</a:t>
            </a:r>
            <a:endParaRPr/>
          </a:p>
          <a:p>
            <a:pPr indent="-285750" lvl="1" marL="742950" rtl="0" algn="l">
              <a:spcBef>
                <a:spcPts val="480"/>
              </a:spcBef>
              <a:spcAft>
                <a:spcPts val="0"/>
              </a:spcAft>
              <a:buClr>
                <a:schemeClr val="dk1"/>
              </a:buClr>
              <a:buSzPts val="2400"/>
              <a:buChar char="–"/>
            </a:pPr>
            <a:r>
              <a:rPr lang="en-US" sz="2400"/>
              <a:t>A class can collaborate with other classes. </a:t>
            </a:r>
            <a:endParaRPr/>
          </a:p>
          <a:p>
            <a:pPr indent="-342900" lvl="0" marL="342900" rtl="0" algn="l">
              <a:spcBef>
                <a:spcPts val="560"/>
              </a:spcBef>
              <a:spcAft>
                <a:spcPts val="0"/>
              </a:spcAft>
              <a:buClr>
                <a:schemeClr val="dk1"/>
              </a:buClr>
              <a:buSzPts val="2800"/>
              <a:buChar char="•"/>
            </a:pPr>
            <a:r>
              <a:rPr lang="en-US" sz="2800"/>
              <a:t>Collaborations are identified by determining whether a class can fulfill each responsibility itself.</a:t>
            </a:r>
            <a:endParaRPr/>
          </a:p>
          <a:p>
            <a:pPr indent="-342900" lvl="0" marL="342900" rtl="0" algn="l">
              <a:spcBef>
                <a:spcPts val="560"/>
              </a:spcBef>
              <a:spcAft>
                <a:spcPts val="0"/>
              </a:spcAft>
              <a:buClr>
                <a:schemeClr val="dk1"/>
              </a:buClr>
              <a:buSzPts val="2800"/>
              <a:buChar char="•"/>
            </a:pPr>
            <a:r>
              <a:rPr lang="en-US" sz="2800"/>
              <a:t>If it cannot, then it needs to interact with another class. Hence a collaboration.</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None/>
            </a:pPr>
            <a:r>
              <a:rPr b="1" lang="en-US">
                <a:solidFill>
                  <a:srgbClr val="FF0000"/>
                </a:solidFill>
              </a:rPr>
              <a:t>Associations and Dependencies</a:t>
            </a:r>
            <a:endParaRPr/>
          </a:p>
          <a:p>
            <a:pPr indent="-342900" lvl="0" marL="342900" rtl="0" algn="just">
              <a:spcBef>
                <a:spcPts val="520"/>
              </a:spcBef>
              <a:spcAft>
                <a:spcPts val="0"/>
              </a:spcAft>
              <a:buClr>
                <a:schemeClr val="dk1"/>
              </a:buClr>
              <a:buSzPts val="2600"/>
              <a:buChar char="•"/>
            </a:pPr>
            <a:r>
              <a:rPr lang="en-US" sz="2600"/>
              <a:t>In many instances, two analysis classes are related to one another in some fashion, much like two data objects may be related to one another. In UML these relationships are called </a:t>
            </a:r>
            <a:r>
              <a:rPr lang="en-US" sz="2600">
                <a:solidFill>
                  <a:srgbClr val="00B050"/>
                </a:solidFill>
              </a:rPr>
              <a:t>associations.</a:t>
            </a:r>
            <a:endParaRPr/>
          </a:p>
          <a:p>
            <a:pPr indent="-342900" lvl="0" marL="342900" rtl="0" algn="just">
              <a:spcBef>
                <a:spcPts val="520"/>
              </a:spcBef>
              <a:spcAft>
                <a:spcPts val="0"/>
              </a:spcAft>
              <a:buClr>
                <a:schemeClr val="dk1"/>
              </a:buClr>
              <a:buSzPts val="2600"/>
              <a:buChar char="•"/>
            </a:pPr>
            <a:r>
              <a:rPr lang="en-US" sz="2600"/>
              <a:t>In some case, an association may be  further defined by indicating </a:t>
            </a:r>
            <a:r>
              <a:rPr lang="en-US" sz="2600">
                <a:solidFill>
                  <a:srgbClr val="00B050"/>
                </a:solidFill>
              </a:rPr>
              <a:t>Multiplicity. </a:t>
            </a:r>
            <a:endParaRPr/>
          </a:p>
          <a:p>
            <a:pPr indent="-342900" lvl="0" marL="342900" rtl="0" algn="just">
              <a:spcBef>
                <a:spcPts val="520"/>
              </a:spcBef>
              <a:spcAft>
                <a:spcPts val="0"/>
              </a:spcAft>
              <a:buClr>
                <a:schemeClr val="dk1"/>
              </a:buClr>
              <a:buSzPts val="2600"/>
              <a:buChar char="•"/>
            </a:pPr>
            <a:r>
              <a:rPr lang="en-US" sz="2600"/>
              <a:t>In many instances, a client-server relationship exists between two analysis classes. In such cases, a client class depends on the server class in some way and a </a:t>
            </a:r>
            <a:r>
              <a:rPr lang="en-US" sz="2600">
                <a:solidFill>
                  <a:srgbClr val="00B050"/>
                </a:solidFill>
              </a:rPr>
              <a:t>dependency</a:t>
            </a:r>
            <a:r>
              <a:rPr lang="en-US" sz="2600"/>
              <a:t> relationship is established.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2800"/>
              <a:buFont typeface="Calibri"/>
              <a:buNone/>
            </a:pPr>
            <a:r>
              <a:rPr b="1" lang="en-US" sz="2800">
                <a:solidFill>
                  <a:srgbClr val="FF0000"/>
                </a:solidFill>
              </a:rPr>
              <a:t>Class Based Modeling</a:t>
            </a:r>
            <a:endParaRPr b="1" sz="2800">
              <a:solidFill>
                <a:srgbClr val="FF0000"/>
              </a:solidFill>
            </a:endParaRPr>
          </a:p>
        </p:txBody>
      </p:sp>
      <p:sp>
        <p:nvSpPr>
          <p:cNvPr id="90" name="Google Shape;90;p2"/>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US" sz="2400"/>
              <a:t>Class based modeling represents the objects that the system will manipulate, the operations that will be applied to the objects to effect the manipulation, relationships between the objects and the collaborations that occur between the classes are defined.</a:t>
            </a:r>
            <a:endParaRPr/>
          </a:p>
          <a:p>
            <a:pPr indent="-342900" lvl="0" marL="342900" rtl="0" algn="just">
              <a:spcBef>
                <a:spcPts val="480"/>
              </a:spcBef>
              <a:spcAft>
                <a:spcPts val="0"/>
              </a:spcAft>
              <a:buClr>
                <a:schemeClr val="dk1"/>
              </a:buClr>
              <a:buSzPts val="2400"/>
              <a:buChar char="•"/>
            </a:pPr>
            <a:r>
              <a:rPr lang="en-US" sz="2400"/>
              <a:t>The elements of class based model include</a:t>
            </a:r>
            <a:endParaRPr/>
          </a:p>
          <a:p>
            <a:pPr indent="-285750" lvl="1" marL="742950" rtl="0" algn="just">
              <a:spcBef>
                <a:spcPts val="400"/>
              </a:spcBef>
              <a:spcAft>
                <a:spcPts val="0"/>
              </a:spcAft>
              <a:buClr>
                <a:schemeClr val="dk1"/>
              </a:buClr>
              <a:buSzPts val="2000"/>
              <a:buChar char="–"/>
            </a:pPr>
            <a:r>
              <a:rPr lang="en-US" sz="2000"/>
              <a:t>Classes and objects</a:t>
            </a:r>
            <a:endParaRPr/>
          </a:p>
          <a:p>
            <a:pPr indent="-285750" lvl="1" marL="742950" rtl="0" algn="just">
              <a:spcBef>
                <a:spcPts val="400"/>
              </a:spcBef>
              <a:spcAft>
                <a:spcPts val="0"/>
              </a:spcAft>
              <a:buClr>
                <a:schemeClr val="dk1"/>
              </a:buClr>
              <a:buSzPts val="2000"/>
              <a:buChar char="–"/>
            </a:pPr>
            <a:r>
              <a:rPr lang="en-US" sz="2000"/>
              <a:t>Attributes</a:t>
            </a:r>
            <a:endParaRPr/>
          </a:p>
          <a:p>
            <a:pPr indent="-285750" lvl="1" marL="742950" rtl="0" algn="just">
              <a:spcBef>
                <a:spcPts val="400"/>
              </a:spcBef>
              <a:spcAft>
                <a:spcPts val="0"/>
              </a:spcAft>
              <a:buClr>
                <a:schemeClr val="dk1"/>
              </a:buClr>
              <a:buSzPts val="2000"/>
              <a:buChar char="–"/>
            </a:pPr>
            <a:r>
              <a:rPr lang="en-US" sz="2000"/>
              <a:t>Operations</a:t>
            </a:r>
            <a:endParaRPr/>
          </a:p>
          <a:p>
            <a:pPr indent="-285750" lvl="1" marL="742950" rtl="0" algn="just">
              <a:spcBef>
                <a:spcPts val="400"/>
              </a:spcBef>
              <a:spcAft>
                <a:spcPts val="0"/>
              </a:spcAft>
              <a:buClr>
                <a:schemeClr val="dk1"/>
              </a:buClr>
              <a:buSzPts val="2000"/>
              <a:buChar char="–"/>
            </a:pPr>
            <a:r>
              <a:rPr lang="en-US" sz="2000"/>
              <a:t>class-responsibility-collaborator (CRC) models</a:t>
            </a:r>
            <a:endParaRPr/>
          </a:p>
          <a:p>
            <a:pPr indent="-285750" lvl="1" marL="742950" rtl="0" algn="just">
              <a:spcBef>
                <a:spcPts val="400"/>
              </a:spcBef>
              <a:spcAft>
                <a:spcPts val="0"/>
              </a:spcAft>
              <a:buClr>
                <a:schemeClr val="dk1"/>
              </a:buClr>
              <a:buSzPts val="2000"/>
              <a:buChar char="–"/>
            </a:pPr>
            <a:r>
              <a:rPr lang="en-US" sz="2000"/>
              <a:t>Collaboration diagrams</a:t>
            </a:r>
            <a:endParaRPr/>
          </a:p>
          <a:p>
            <a:pPr indent="-285750" lvl="1" marL="742950" rtl="0" algn="just">
              <a:spcBef>
                <a:spcPts val="400"/>
              </a:spcBef>
              <a:spcAft>
                <a:spcPts val="0"/>
              </a:spcAft>
              <a:buClr>
                <a:schemeClr val="dk1"/>
              </a:buClr>
              <a:buSzPts val="2000"/>
              <a:buChar char="–"/>
            </a:pPr>
            <a:r>
              <a:rPr lang="en-US" sz="2000"/>
              <a:t>Packages.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0"/>
          <p:cNvPicPr preferRelativeResize="0"/>
          <p:nvPr/>
        </p:nvPicPr>
        <p:blipFill rotWithShape="1">
          <a:blip r:embed="rId3">
            <a:alphaModFix/>
          </a:blip>
          <a:srcRect b="0" l="0" r="0" t="0"/>
          <a:stretch/>
        </p:blipFill>
        <p:spPr>
          <a:xfrm>
            <a:off x="1371600" y="609600"/>
            <a:ext cx="6405563" cy="56395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idx="1" type="body"/>
          </p:nvPr>
        </p:nvSpPr>
        <p:spPr>
          <a:xfrm>
            <a:off x="457200" y="381000"/>
            <a:ext cx="8229600" cy="57451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FF0000"/>
              </a:buClr>
              <a:buSzPts val="2800"/>
              <a:buNone/>
            </a:pPr>
            <a:r>
              <a:rPr b="1" lang="en-US" sz="2800">
                <a:solidFill>
                  <a:srgbClr val="FF0000"/>
                </a:solidFill>
              </a:rPr>
              <a:t>Analysis Packages</a:t>
            </a:r>
            <a:endParaRPr/>
          </a:p>
          <a:p>
            <a:pPr indent="-342900" lvl="0" marL="342900" rtl="0" algn="just">
              <a:spcBef>
                <a:spcPts val="560"/>
              </a:spcBef>
              <a:spcAft>
                <a:spcPts val="0"/>
              </a:spcAft>
              <a:buClr>
                <a:schemeClr val="dk1"/>
              </a:buClr>
              <a:buSzPts val="2800"/>
              <a:buChar char="•"/>
            </a:pPr>
            <a:r>
              <a:rPr lang="en-US" sz="2800"/>
              <a:t>An important part of analysis modeling is categorization.</a:t>
            </a:r>
            <a:endParaRPr/>
          </a:p>
          <a:p>
            <a:pPr indent="-342900" lvl="0" marL="342900" rtl="0" algn="just">
              <a:spcBef>
                <a:spcPts val="560"/>
              </a:spcBef>
              <a:spcAft>
                <a:spcPts val="0"/>
              </a:spcAft>
              <a:buClr>
                <a:schemeClr val="dk1"/>
              </a:buClr>
              <a:buSzPts val="2800"/>
              <a:buChar char="•"/>
            </a:pPr>
            <a:r>
              <a:rPr lang="en-US" sz="2800"/>
              <a:t>Various elements of analysis model are categorized in a manner that packages them as a grouping, called an analysis package.</a:t>
            </a:r>
            <a:endParaRPr/>
          </a:p>
          <a:p>
            <a:pPr indent="-285750" lvl="1" marL="742950" rtl="0" algn="just">
              <a:spcBef>
                <a:spcPts val="480"/>
              </a:spcBef>
              <a:spcAft>
                <a:spcPts val="0"/>
              </a:spcAft>
              <a:buClr>
                <a:schemeClr val="dk1"/>
              </a:buClr>
              <a:buSzPts val="2400"/>
              <a:buChar char="–"/>
            </a:pPr>
            <a:r>
              <a:rPr lang="en-US" sz="2400"/>
              <a:t>Plus sign- public visibility</a:t>
            </a:r>
            <a:endParaRPr/>
          </a:p>
          <a:p>
            <a:pPr indent="-285750" lvl="1" marL="742950" rtl="0" algn="just">
              <a:spcBef>
                <a:spcPts val="480"/>
              </a:spcBef>
              <a:spcAft>
                <a:spcPts val="0"/>
              </a:spcAft>
              <a:buClr>
                <a:schemeClr val="dk1"/>
              </a:buClr>
              <a:buSzPts val="2400"/>
              <a:buChar char="–"/>
            </a:pPr>
            <a:r>
              <a:rPr lang="en-US" sz="2400"/>
              <a:t>Minus sign-element is hidden from all other packages</a:t>
            </a:r>
            <a:endParaRPr/>
          </a:p>
          <a:p>
            <a:pPr indent="-285750" lvl="1" marL="742950" rtl="0" algn="just">
              <a:spcBef>
                <a:spcPts val="480"/>
              </a:spcBef>
              <a:spcAft>
                <a:spcPts val="0"/>
              </a:spcAft>
              <a:buClr>
                <a:schemeClr val="dk1"/>
              </a:buClr>
              <a:buSzPts val="2400"/>
              <a:buChar char="–"/>
            </a:pPr>
            <a:r>
              <a:rPr lang="en-US" sz="2400"/>
              <a:t># sign- element is accessible only to packages contained within a given package.</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2"/>
          <p:cNvPicPr preferRelativeResize="0"/>
          <p:nvPr>
            <p:ph idx="1" type="body"/>
          </p:nvPr>
        </p:nvPicPr>
        <p:blipFill rotWithShape="1">
          <a:blip r:embed="rId3">
            <a:alphaModFix/>
          </a:blip>
          <a:srcRect b="0" l="0" r="0" t="0"/>
          <a:stretch/>
        </p:blipFill>
        <p:spPr>
          <a:xfrm>
            <a:off x="656475" y="762000"/>
            <a:ext cx="7831050" cy="53641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idx="1" type="body"/>
          </p:nvPr>
        </p:nvSpPr>
        <p:spPr>
          <a:xfrm>
            <a:off x="457200" y="381000"/>
            <a:ext cx="8458200" cy="6019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None/>
            </a:pPr>
            <a:r>
              <a:rPr lang="en-US">
                <a:solidFill>
                  <a:srgbClr val="FF0000"/>
                </a:solidFill>
              </a:rPr>
              <a:t>Identifying Analysis Classes</a:t>
            </a:r>
            <a:endParaRPr/>
          </a:p>
          <a:p>
            <a:pPr indent="-342900" lvl="0" marL="342900" rtl="0" algn="just">
              <a:spcBef>
                <a:spcPts val="480"/>
              </a:spcBef>
              <a:spcAft>
                <a:spcPts val="0"/>
              </a:spcAft>
              <a:buClr>
                <a:schemeClr val="dk1"/>
              </a:buClr>
              <a:buSzPts val="2400"/>
              <a:buChar char="•"/>
            </a:pPr>
            <a:r>
              <a:rPr lang="en-US" sz="2400"/>
              <a:t>There is a set of physical objects that can be easily identified, classified and defined.</a:t>
            </a:r>
            <a:endParaRPr/>
          </a:p>
          <a:p>
            <a:pPr indent="-342900" lvl="0" marL="342900" rtl="0" algn="just">
              <a:spcBef>
                <a:spcPts val="480"/>
              </a:spcBef>
              <a:spcAft>
                <a:spcPts val="0"/>
              </a:spcAft>
              <a:buClr>
                <a:schemeClr val="dk1"/>
              </a:buClr>
              <a:buSzPts val="2400"/>
              <a:buChar char="•"/>
            </a:pPr>
            <a:r>
              <a:rPr lang="en-US" sz="2400"/>
              <a:t>But, the problem space of a software application, the classes may be more difficult to comprehend.</a:t>
            </a:r>
            <a:endParaRPr/>
          </a:p>
          <a:p>
            <a:pPr indent="-342900" lvl="0" marL="342900" rtl="0" algn="just">
              <a:spcBef>
                <a:spcPts val="480"/>
              </a:spcBef>
              <a:spcAft>
                <a:spcPts val="0"/>
              </a:spcAft>
              <a:buClr>
                <a:schemeClr val="dk1"/>
              </a:buClr>
              <a:buSzPts val="2400"/>
              <a:buChar char="•"/>
            </a:pPr>
            <a:r>
              <a:rPr lang="en-US" sz="2400"/>
              <a:t>Identify classes by examining the usage scenarios developed as part of the requirements model and performing a ‘grammatical parse’ on the use cases developed for the system to be built.</a:t>
            </a:r>
            <a:endParaRPr/>
          </a:p>
          <a:p>
            <a:pPr indent="-342900" lvl="0" marL="342900" rtl="0" algn="just">
              <a:spcBef>
                <a:spcPts val="480"/>
              </a:spcBef>
              <a:spcAft>
                <a:spcPts val="0"/>
              </a:spcAft>
              <a:buClr>
                <a:schemeClr val="dk1"/>
              </a:buClr>
              <a:buSzPts val="2400"/>
              <a:buChar char="•"/>
            </a:pPr>
            <a:r>
              <a:rPr lang="en-US" sz="2400"/>
              <a:t>Classes are determined by underlining each noun or noun phrase and entering into a simple table.</a:t>
            </a:r>
            <a:endParaRPr/>
          </a:p>
          <a:p>
            <a:pPr indent="-342900" lvl="0" marL="342900" rtl="0" algn="just">
              <a:spcBef>
                <a:spcPts val="480"/>
              </a:spcBef>
              <a:spcAft>
                <a:spcPts val="0"/>
              </a:spcAft>
              <a:buClr>
                <a:schemeClr val="dk1"/>
              </a:buClr>
              <a:buSzPts val="2400"/>
              <a:buChar char="•"/>
            </a:pPr>
            <a:r>
              <a:rPr lang="en-US" sz="2400"/>
              <a:t>Synonyms should be noted.</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idx="1" type="body"/>
          </p:nvPr>
        </p:nvSpPr>
        <p:spPr>
          <a:xfrm>
            <a:off x="457200" y="304800"/>
            <a:ext cx="8229600" cy="6248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If the class is required  to implement a solution, then it is part of the </a:t>
            </a:r>
            <a:r>
              <a:rPr lang="en-US" sz="2400">
                <a:solidFill>
                  <a:srgbClr val="00B050"/>
                </a:solidFill>
              </a:rPr>
              <a:t>solution space</a:t>
            </a:r>
            <a:r>
              <a:rPr lang="en-US" sz="2400"/>
              <a:t>.</a:t>
            </a:r>
            <a:endParaRPr/>
          </a:p>
          <a:p>
            <a:pPr indent="-342900" lvl="0" marL="342900" rtl="0" algn="just">
              <a:spcBef>
                <a:spcPts val="480"/>
              </a:spcBef>
              <a:spcAft>
                <a:spcPts val="0"/>
              </a:spcAft>
              <a:buClr>
                <a:schemeClr val="dk1"/>
              </a:buClr>
              <a:buSzPts val="2400"/>
              <a:buChar char="•"/>
            </a:pPr>
            <a:r>
              <a:rPr lang="en-US" sz="2400"/>
              <a:t>Otherwise, if a class is necessary only to describe a solution, it is part of the </a:t>
            </a:r>
            <a:r>
              <a:rPr lang="en-US" sz="2400">
                <a:solidFill>
                  <a:srgbClr val="00B050"/>
                </a:solidFill>
              </a:rPr>
              <a:t>problem space.</a:t>
            </a:r>
            <a:endParaRPr/>
          </a:p>
          <a:p>
            <a:pPr indent="-342900" lvl="0" marL="342900" rtl="0" algn="just">
              <a:spcBef>
                <a:spcPts val="480"/>
              </a:spcBef>
              <a:spcAft>
                <a:spcPts val="0"/>
              </a:spcAft>
              <a:buClr>
                <a:schemeClr val="dk1"/>
              </a:buClr>
              <a:buSzPts val="2400"/>
              <a:buChar char="•"/>
            </a:pPr>
            <a:r>
              <a:rPr lang="en-US" sz="2400"/>
              <a:t>Analysis classes manifest themselves in one of the following ways:</a:t>
            </a:r>
            <a:endParaRPr/>
          </a:p>
          <a:p>
            <a:pPr indent="-285750" lvl="1" marL="742950" rtl="0" algn="just">
              <a:spcBef>
                <a:spcPts val="480"/>
              </a:spcBef>
              <a:spcAft>
                <a:spcPts val="0"/>
              </a:spcAft>
              <a:buClr>
                <a:schemeClr val="dk1"/>
              </a:buClr>
              <a:buSzPts val="2400"/>
              <a:buChar char="–"/>
            </a:pPr>
            <a:r>
              <a:rPr lang="en-US" sz="2400"/>
              <a:t>External entities</a:t>
            </a:r>
            <a:endParaRPr/>
          </a:p>
          <a:p>
            <a:pPr indent="-285750" lvl="1" marL="742950" rtl="0" algn="just">
              <a:spcBef>
                <a:spcPts val="480"/>
              </a:spcBef>
              <a:spcAft>
                <a:spcPts val="0"/>
              </a:spcAft>
              <a:buClr>
                <a:schemeClr val="dk1"/>
              </a:buClr>
              <a:buSzPts val="2400"/>
              <a:buChar char="–"/>
            </a:pPr>
            <a:r>
              <a:rPr lang="en-US" sz="2400"/>
              <a:t>Things</a:t>
            </a:r>
            <a:endParaRPr/>
          </a:p>
          <a:p>
            <a:pPr indent="-285750" lvl="1" marL="742950" rtl="0" algn="just">
              <a:spcBef>
                <a:spcPts val="480"/>
              </a:spcBef>
              <a:spcAft>
                <a:spcPts val="0"/>
              </a:spcAft>
              <a:buClr>
                <a:schemeClr val="dk1"/>
              </a:buClr>
              <a:buSzPts val="2400"/>
              <a:buChar char="–"/>
            </a:pPr>
            <a:r>
              <a:rPr lang="en-US" sz="2400"/>
              <a:t>Occurrences or events</a:t>
            </a:r>
            <a:endParaRPr/>
          </a:p>
          <a:p>
            <a:pPr indent="-285750" lvl="1" marL="742950" rtl="0" algn="just">
              <a:spcBef>
                <a:spcPts val="480"/>
              </a:spcBef>
              <a:spcAft>
                <a:spcPts val="0"/>
              </a:spcAft>
              <a:buClr>
                <a:schemeClr val="dk1"/>
              </a:buClr>
              <a:buSzPts val="2400"/>
              <a:buChar char="–"/>
            </a:pPr>
            <a:r>
              <a:rPr lang="en-US" sz="2400"/>
              <a:t>Roles</a:t>
            </a:r>
            <a:endParaRPr/>
          </a:p>
          <a:p>
            <a:pPr indent="-285750" lvl="1" marL="742950" rtl="0" algn="just">
              <a:spcBef>
                <a:spcPts val="480"/>
              </a:spcBef>
              <a:spcAft>
                <a:spcPts val="0"/>
              </a:spcAft>
              <a:buClr>
                <a:schemeClr val="dk1"/>
              </a:buClr>
              <a:buSzPts val="2400"/>
              <a:buChar char="–"/>
            </a:pPr>
            <a:r>
              <a:rPr lang="en-US" sz="2400"/>
              <a:t>Organizational units</a:t>
            </a:r>
            <a:endParaRPr/>
          </a:p>
          <a:p>
            <a:pPr indent="-285750" lvl="1" marL="742950" rtl="0" algn="just">
              <a:spcBef>
                <a:spcPts val="480"/>
              </a:spcBef>
              <a:spcAft>
                <a:spcPts val="0"/>
              </a:spcAft>
              <a:buClr>
                <a:schemeClr val="dk1"/>
              </a:buClr>
              <a:buSzPts val="2400"/>
              <a:buChar char="–"/>
            </a:pPr>
            <a:r>
              <a:rPr lang="en-US" sz="2400"/>
              <a:t>Places</a:t>
            </a:r>
            <a:endParaRPr/>
          </a:p>
          <a:p>
            <a:pPr indent="-285750" lvl="1" marL="742950" rtl="0" algn="just">
              <a:spcBef>
                <a:spcPts val="480"/>
              </a:spcBef>
              <a:spcAft>
                <a:spcPts val="0"/>
              </a:spcAft>
              <a:buClr>
                <a:schemeClr val="dk1"/>
              </a:buClr>
              <a:buSzPts val="2400"/>
              <a:buChar char="–"/>
            </a:pPr>
            <a:r>
              <a:rPr lang="en-US" sz="2400"/>
              <a:t>Structures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idx="1" type="body"/>
          </p:nvPr>
        </p:nvSpPr>
        <p:spPr>
          <a:xfrm>
            <a:off x="457200" y="228600"/>
            <a:ext cx="8229600" cy="1371599"/>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chemeClr val="dk1"/>
              </a:buClr>
              <a:buSzPct val="100000"/>
              <a:buNone/>
            </a:pPr>
            <a:r>
              <a:rPr lang="en-US"/>
              <a:t>	</a:t>
            </a:r>
            <a:r>
              <a:rPr lang="en-US" sz="2400"/>
              <a:t>Consider a grammatical parse for a processing narrative for the </a:t>
            </a:r>
            <a:r>
              <a:rPr i="1" lang="en-US" sz="2400">
                <a:solidFill>
                  <a:srgbClr val="00B050"/>
                </a:solidFill>
              </a:rPr>
              <a:t>SafeHome</a:t>
            </a:r>
            <a:r>
              <a:rPr lang="en-US" sz="2400"/>
              <a:t> security function. The list would be continued until all nouns in the processing narrative have been considered.</a:t>
            </a:r>
            <a:endParaRPr/>
          </a:p>
        </p:txBody>
      </p:sp>
      <p:pic>
        <p:nvPicPr>
          <p:cNvPr id="106" name="Google Shape;106;p5"/>
          <p:cNvPicPr preferRelativeResize="0"/>
          <p:nvPr/>
        </p:nvPicPr>
        <p:blipFill rotWithShape="1">
          <a:blip r:embed="rId3">
            <a:alphaModFix/>
          </a:blip>
          <a:srcRect b="0" l="0" r="0" t="0"/>
          <a:stretch/>
        </p:blipFill>
        <p:spPr>
          <a:xfrm>
            <a:off x="1524000" y="1752600"/>
            <a:ext cx="6486525" cy="46445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idx="1" type="body"/>
          </p:nvPr>
        </p:nvSpPr>
        <p:spPr>
          <a:xfrm>
            <a:off x="457200" y="304800"/>
            <a:ext cx="8229600" cy="58213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None/>
            </a:pPr>
            <a:r>
              <a:rPr lang="en-US" sz="2800"/>
              <a:t>	Coad and Yourdon suggest six selection characteristics that should be used as you consider each potential class for inclusion in the analysis model:</a:t>
            </a:r>
            <a:endParaRPr/>
          </a:p>
          <a:p>
            <a:pPr indent="-285750" lvl="1" marL="742950" rtl="0" algn="just">
              <a:spcBef>
                <a:spcPts val="480"/>
              </a:spcBef>
              <a:spcAft>
                <a:spcPts val="0"/>
              </a:spcAft>
              <a:buClr>
                <a:schemeClr val="dk1"/>
              </a:buClr>
              <a:buSzPts val="2400"/>
              <a:buChar char="–"/>
            </a:pPr>
            <a:r>
              <a:rPr lang="en-US" sz="2400"/>
              <a:t>Retained information</a:t>
            </a:r>
            <a:endParaRPr/>
          </a:p>
          <a:p>
            <a:pPr indent="-285750" lvl="1" marL="742950" rtl="0" algn="just">
              <a:spcBef>
                <a:spcPts val="480"/>
              </a:spcBef>
              <a:spcAft>
                <a:spcPts val="0"/>
              </a:spcAft>
              <a:buClr>
                <a:schemeClr val="dk1"/>
              </a:buClr>
              <a:buSzPts val="2400"/>
              <a:buChar char="–"/>
            </a:pPr>
            <a:r>
              <a:rPr lang="en-US" sz="2400"/>
              <a:t>Needed services</a:t>
            </a:r>
            <a:endParaRPr/>
          </a:p>
          <a:p>
            <a:pPr indent="-285750" lvl="1" marL="742950" rtl="0" algn="just">
              <a:spcBef>
                <a:spcPts val="480"/>
              </a:spcBef>
              <a:spcAft>
                <a:spcPts val="0"/>
              </a:spcAft>
              <a:buClr>
                <a:schemeClr val="dk1"/>
              </a:buClr>
              <a:buSzPts val="2400"/>
              <a:buChar char="–"/>
            </a:pPr>
            <a:r>
              <a:rPr lang="en-US" sz="2400"/>
              <a:t>Multiple attributes</a:t>
            </a:r>
            <a:endParaRPr/>
          </a:p>
          <a:p>
            <a:pPr indent="-285750" lvl="1" marL="742950" rtl="0" algn="just">
              <a:spcBef>
                <a:spcPts val="480"/>
              </a:spcBef>
              <a:spcAft>
                <a:spcPts val="0"/>
              </a:spcAft>
              <a:buClr>
                <a:schemeClr val="dk1"/>
              </a:buClr>
              <a:buSzPts val="2400"/>
              <a:buChar char="–"/>
            </a:pPr>
            <a:r>
              <a:rPr lang="en-US" sz="2400"/>
              <a:t>Common attributes</a:t>
            </a:r>
            <a:endParaRPr/>
          </a:p>
          <a:p>
            <a:pPr indent="-285750" lvl="1" marL="742950" rtl="0" algn="just">
              <a:spcBef>
                <a:spcPts val="480"/>
              </a:spcBef>
              <a:spcAft>
                <a:spcPts val="0"/>
              </a:spcAft>
              <a:buClr>
                <a:schemeClr val="dk1"/>
              </a:buClr>
              <a:buSzPts val="2400"/>
              <a:buChar char="–"/>
            </a:pPr>
            <a:r>
              <a:rPr lang="en-US" sz="2400"/>
              <a:t>Common operations</a:t>
            </a:r>
            <a:endParaRPr/>
          </a:p>
          <a:p>
            <a:pPr indent="-285750" lvl="1" marL="742950" rtl="0" algn="just">
              <a:spcBef>
                <a:spcPts val="480"/>
              </a:spcBef>
              <a:spcAft>
                <a:spcPts val="0"/>
              </a:spcAft>
              <a:buClr>
                <a:schemeClr val="dk1"/>
              </a:buClr>
              <a:buSzPts val="2400"/>
              <a:buChar char="–"/>
            </a:pPr>
            <a:r>
              <a:rPr lang="en-US" sz="2400"/>
              <a:t>Essential requirements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idx="1" type="body"/>
          </p:nvPr>
        </p:nvSpPr>
        <p:spPr>
          <a:xfrm>
            <a:off x="457200" y="381001"/>
            <a:ext cx="8229600" cy="1828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The first step of class-based modeling is the definition of classes and decisions must be made.</a:t>
            </a:r>
            <a:endParaRPr/>
          </a:p>
          <a:p>
            <a:pPr indent="-342900" lvl="0" marL="342900" rtl="0" algn="just">
              <a:spcBef>
                <a:spcPts val="480"/>
              </a:spcBef>
              <a:spcAft>
                <a:spcPts val="0"/>
              </a:spcAft>
              <a:buClr>
                <a:schemeClr val="dk1"/>
              </a:buClr>
              <a:buSzPts val="2400"/>
              <a:buChar char="•"/>
            </a:pPr>
            <a:r>
              <a:rPr lang="en-US" sz="2400"/>
              <a:t>You should apply the selection characteristics  to the list of potential SafeHome classes:</a:t>
            </a:r>
            <a:endParaRPr/>
          </a:p>
          <a:p>
            <a:pPr indent="-139700" lvl="0" marL="342900" rtl="0" algn="l">
              <a:spcBef>
                <a:spcPts val="640"/>
              </a:spcBef>
              <a:spcAft>
                <a:spcPts val="0"/>
              </a:spcAft>
              <a:buClr>
                <a:schemeClr val="dk1"/>
              </a:buClr>
              <a:buSzPts val="3200"/>
              <a:buNone/>
            </a:pPr>
            <a:r>
              <a:t/>
            </a:r>
            <a:endParaRPr/>
          </a:p>
        </p:txBody>
      </p:sp>
      <p:pic>
        <p:nvPicPr>
          <p:cNvPr id="117" name="Google Shape;117;p7"/>
          <p:cNvPicPr preferRelativeResize="0"/>
          <p:nvPr/>
        </p:nvPicPr>
        <p:blipFill rotWithShape="1">
          <a:blip r:embed="rId3">
            <a:alphaModFix/>
          </a:blip>
          <a:srcRect b="0" l="0" r="0" t="0"/>
          <a:stretch/>
        </p:blipFill>
        <p:spPr>
          <a:xfrm>
            <a:off x="990601" y="2055878"/>
            <a:ext cx="6553200" cy="44677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idx="1" type="body"/>
          </p:nvPr>
        </p:nvSpPr>
        <p:spPr>
          <a:xfrm>
            <a:off x="457200" y="533400"/>
            <a:ext cx="8229600" cy="55927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lang="en-US"/>
              <a:t>It should be noted that</a:t>
            </a:r>
            <a:endParaRPr/>
          </a:p>
          <a:p>
            <a:pPr indent="-285750" lvl="1" marL="742950" rtl="0" algn="just">
              <a:spcBef>
                <a:spcPts val="560"/>
              </a:spcBef>
              <a:spcAft>
                <a:spcPts val="0"/>
              </a:spcAft>
              <a:buClr>
                <a:schemeClr val="dk1"/>
              </a:buClr>
              <a:buSzPts val="2800"/>
              <a:buChar char="–"/>
            </a:pPr>
            <a:r>
              <a:rPr lang="en-US"/>
              <a:t>The preceding list is not all-inclusive, additional classes would have to be added to complete the model.</a:t>
            </a:r>
            <a:endParaRPr/>
          </a:p>
          <a:p>
            <a:pPr indent="-285750" lvl="1" marL="742950" rtl="0" algn="just">
              <a:spcBef>
                <a:spcPts val="560"/>
              </a:spcBef>
              <a:spcAft>
                <a:spcPts val="0"/>
              </a:spcAft>
              <a:buClr>
                <a:schemeClr val="dk1"/>
              </a:buClr>
              <a:buSzPts val="2800"/>
              <a:buChar char="–"/>
            </a:pPr>
            <a:r>
              <a:rPr lang="en-US"/>
              <a:t>Some of the rejected potential classes will become attributes for those classes that were accepted.</a:t>
            </a:r>
            <a:endParaRPr/>
          </a:p>
          <a:p>
            <a:pPr indent="-285750" lvl="1" marL="742950" rtl="0" algn="just">
              <a:spcBef>
                <a:spcPts val="560"/>
              </a:spcBef>
              <a:spcAft>
                <a:spcPts val="0"/>
              </a:spcAft>
              <a:buClr>
                <a:schemeClr val="dk1"/>
              </a:buClr>
              <a:buSzPts val="2800"/>
              <a:buChar char="–"/>
            </a:pPr>
            <a:r>
              <a:rPr lang="en-US"/>
              <a:t>Different statements of the problem might cause different “accept or reject” decisions to be made.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2800"/>
              <a:buNone/>
            </a:pPr>
            <a:r>
              <a:rPr b="1" lang="en-US" sz="2800">
                <a:solidFill>
                  <a:srgbClr val="FF0000"/>
                </a:solidFill>
              </a:rPr>
              <a:t>Specifying attributes</a:t>
            </a:r>
            <a:endParaRPr/>
          </a:p>
          <a:p>
            <a:pPr indent="-342900" lvl="0" marL="342900" rtl="0" algn="just">
              <a:spcBef>
                <a:spcPts val="560"/>
              </a:spcBef>
              <a:spcAft>
                <a:spcPts val="0"/>
              </a:spcAft>
              <a:buClr>
                <a:schemeClr val="dk1"/>
              </a:buClr>
              <a:buSzPts val="2800"/>
              <a:buChar char="•"/>
            </a:pPr>
            <a:r>
              <a:rPr lang="en-US" sz="2800"/>
              <a:t>Attributes describe a class that has been selected for inclusion in the requirements model.</a:t>
            </a:r>
            <a:endParaRPr/>
          </a:p>
          <a:p>
            <a:pPr indent="-342900" lvl="0" marL="342900" rtl="0" algn="just">
              <a:spcBef>
                <a:spcPts val="560"/>
              </a:spcBef>
              <a:spcAft>
                <a:spcPts val="0"/>
              </a:spcAft>
              <a:buClr>
                <a:schemeClr val="dk1"/>
              </a:buClr>
              <a:buSzPts val="2800"/>
              <a:buChar char="•"/>
            </a:pPr>
            <a:r>
              <a:rPr lang="en-US" sz="2800"/>
              <a:t>It is the attributes that define the class- that clarify what is meant by the class in the context of the problem space.</a:t>
            </a:r>
            <a:endParaRPr/>
          </a:p>
          <a:p>
            <a:pPr indent="-342900" lvl="0" marL="342900" rtl="0" algn="just">
              <a:spcBef>
                <a:spcPts val="560"/>
              </a:spcBef>
              <a:spcAft>
                <a:spcPts val="0"/>
              </a:spcAft>
              <a:buClr>
                <a:schemeClr val="dk1"/>
              </a:buClr>
              <a:buSzPts val="2800"/>
              <a:buChar char="•"/>
            </a:pPr>
            <a:r>
              <a:rPr lang="en-US" sz="2800"/>
              <a:t>To develop a meaningful set of attributes for an analysis class, you should study each use case and select those “things” that reasonably “belong” to the class.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2020-09-25T06:47:29Z</dcterms:created>
  <dc:creator>sindhu</dc:creator>
</cp:coreProperties>
</file>