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3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1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4C1B-2732-4862-B3D0-86CCF168A1B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EDCC-0BFD-41F5-8784-4D9E565BE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4C1B-2732-4862-B3D0-86CCF168A1B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EDCC-0BFD-41F5-8784-4D9E565BE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4C1B-2732-4862-B3D0-86CCF168A1B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EDCC-0BFD-41F5-8784-4D9E565BE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4C1B-2732-4862-B3D0-86CCF168A1B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EDCC-0BFD-41F5-8784-4D9E565BE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4C1B-2732-4862-B3D0-86CCF168A1B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EDCC-0BFD-41F5-8784-4D9E565BE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4C1B-2732-4862-B3D0-86CCF168A1B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EDCC-0BFD-41F5-8784-4D9E565BE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4C1B-2732-4862-B3D0-86CCF168A1B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EDCC-0BFD-41F5-8784-4D9E565BE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4C1B-2732-4862-B3D0-86CCF168A1B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EDCC-0BFD-41F5-8784-4D9E565BE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4C1B-2732-4862-B3D0-86CCF168A1B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EDCC-0BFD-41F5-8784-4D9E565BE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4C1B-2732-4862-B3D0-86CCF168A1B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EDCC-0BFD-41F5-8784-4D9E565BE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4C1B-2732-4862-B3D0-86CCF168A1B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EDCC-0BFD-41F5-8784-4D9E565BE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14C1B-2732-4862-B3D0-86CCF168A1B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EDCC-0BFD-41F5-8784-4D9E565BE18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1752600"/>
            <a:ext cx="6096000" cy="2667000"/>
          </a:xfrm>
        </p:spPr>
        <p:txBody>
          <a:bodyPr/>
          <a:lstStyle/>
          <a:p>
            <a:r>
              <a:rPr lang="en-US" dirty="0" smtClean="0"/>
              <a:t>IT5302 SOFTWARE ENGINEERING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685800"/>
          </a:xfrm>
        </p:spPr>
        <p:txBody>
          <a:bodyPr/>
          <a:lstStyle/>
          <a:p>
            <a:pPr>
              <a:buNone/>
            </a:pPr>
            <a:r>
              <a:rPr lang="en-US" sz="2800" i="1" dirty="0" smtClean="0"/>
              <a:t>Example: SafeHome security </a:t>
            </a:r>
          </a:p>
          <a:p>
            <a:pPr>
              <a:buNone/>
            </a:pPr>
            <a:endParaRPr lang="en-US" i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lum bright="-17000"/>
          </a:blip>
          <a:srcRect/>
          <a:stretch>
            <a:fillRect/>
          </a:stretch>
        </p:blipFill>
        <p:spPr bwMode="auto">
          <a:xfrm>
            <a:off x="533400" y="1143000"/>
            <a:ext cx="8229600" cy="4343400"/>
          </a:xfrm>
          <a:prstGeom prst="rect">
            <a:avLst/>
          </a:prstGeom>
          <a:noFill/>
          <a:ln w="9525">
            <a:solidFill>
              <a:srgbClr val="EF1DA9">
                <a:alpha val="80000"/>
              </a:srgb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The control specification</a:t>
            </a:r>
          </a:p>
          <a:p>
            <a:pPr algn="just"/>
            <a:r>
              <a:rPr lang="en-US" sz="2400" dirty="0" smtClean="0"/>
              <a:t>A control specification (CSPEC) represents the behavior of the system.</a:t>
            </a:r>
          </a:p>
          <a:p>
            <a:pPr algn="just"/>
            <a:r>
              <a:rPr lang="en-US" sz="2400" dirty="0" smtClean="0"/>
              <a:t>CSPEC contains a state diagram that is a sequential specification of behavior.</a:t>
            </a:r>
          </a:p>
          <a:p>
            <a:pPr algn="just"/>
            <a:r>
              <a:rPr lang="en-US" sz="2400" dirty="0" smtClean="0"/>
              <a:t>It can also contain a program activation table- a combinatorial specification of behavior.</a:t>
            </a:r>
          </a:p>
          <a:p>
            <a:pPr algn="just"/>
            <a:r>
              <a:rPr lang="en-US" sz="2400" dirty="0" smtClean="0"/>
              <a:t>By reviewing the state diagram, you can determine the behavior of the system and more important, as certain whether there are ‘holes’ in the specified behavior.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09600"/>
            <a:ext cx="8042424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A somewhat different mode of behavioral representation is the </a:t>
            </a:r>
            <a:r>
              <a:rPr lang="en-US" sz="2800" dirty="0" smtClean="0">
                <a:solidFill>
                  <a:srgbClr val="00B050"/>
                </a:solidFill>
              </a:rPr>
              <a:t>Process Activation Table </a:t>
            </a:r>
            <a:r>
              <a:rPr lang="en-US" sz="2800" dirty="0" smtClean="0"/>
              <a:t>(PAT).</a:t>
            </a:r>
          </a:p>
          <a:p>
            <a:pPr algn="just"/>
            <a:r>
              <a:rPr lang="en-US" sz="2800" dirty="0" smtClean="0"/>
              <a:t>PAT represents information contained in the state diagram in the context of processes, not states.</a:t>
            </a:r>
          </a:p>
          <a:p>
            <a:pPr algn="just"/>
            <a:r>
              <a:rPr lang="en-US" sz="2800" dirty="0" smtClean="0"/>
              <a:t>The table indicates which process(bubbles) in the flow model will be invoked when an event occurs</a:t>
            </a:r>
          </a:p>
          <a:p>
            <a:pPr algn="just"/>
            <a:r>
              <a:rPr lang="en-US" sz="2800" dirty="0" smtClean="0"/>
              <a:t>PAT can be used as a guide for a designer who must build an executive that controls the processes represented at this level.</a:t>
            </a: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1295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A PAT for the level 1 flow model of SafeHome is shown in figure.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799" y="1828800"/>
            <a:ext cx="7480423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4419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The Process Specification</a:t>
            </a:r>
          </a:p>
          <a:p>
            <a:r>
              <a:rPr lang="en-US" sz="2400" dirty="0" smtClean="0"/>
              <a:t>The process specification (PSPEC) is used to describe all flow model processes that appear at the final level of refinement.</a:t>
            </a:r>
          </a:p>
          <a:p>
            <a:r>
              <a:rPr lang="en-US" sz="2400" dirty="0" smtClean="0"/>
              <a:t>The context of the process specification can include narrative text, a program design language (PDL) description of the process algorithm, mathematical equations, tables or UML activity diagrams.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198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Consider the </a:t>
            </a:r>
            <a:r>
              <a:rPr lang="en-US" sz="2400" i="1" dirty="0" smtClean="0">
                <a:solidFill>
                  <a:srgbClr val="00B050"/>
                </a:solidFill>
              </a:rPr>
              <a:t>process password </a:t>
            </a:r>
            <a:r>
              <a:rPr lang="en-US" sz="2400" dirty="0" smtClean="0"/>
              <a:t>transform represented in the flow model for </a:t>
            </a:r>
            <a:r>
              <a:rPr lang="en-US" sz="2400" i="1" dirty="0" smtClean="0">
                <a:solidFill>
                  <a:srgbClr val="00B050"/>
                </a:solidFill>
              </a:rPr>
              <a:t>SafeHome</a:t>
            </a:r>
            <a:r>
              <a:rPr lang="en-US" sz="2400" dirty="0" smtClean="0"/>
              <a:t> (Fig 7.2). The PSPEC for this function might take the form: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lum bright="-23000"/>
          </a:blip>
          <a:srcRect/>
          <a:stretch>
            <a:fillRect/>
          </a:stretch>
        </p:blipFill>
        <p:spPr bwMode="auto">
          <a:xfrm>
            <a:off x="457199" y="2286000"/>
            <a:ext cx="8518017" cy="3505200"/>
          </a:xfrm>
          <a:prstGeom prst="rect">
            <a:avLst/>
          </a:prstGeom>
          <a:noFill/>
          <a:ln w="9525">
            <a:solidFill>
              <a:srgbClr val="EF1DA9">
                <a:alpha val="66000"/>
              </a:srgb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Requirements Modeling Strategies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2800" dirty="0" smtClean="0"/>
              <a:t>One view of requirements modeling, called </a:t>
            </a:r>
            <a:r>
              <a:rPr lang="en-US" sz="2800" dirty="0" smtClean="0">
                <a:solidFill>
                  <a:srgbClr val="008A3E"/>
                </a:solidFill>
              </a:rPr>
              <a:t>Structured analysis</a:t>
            </a:r>
            <a:r>
              <a:rPr lang="en-US" sz="2800" dirty="0" smtClean="0"/>
              <a:t>, considers data and the processes that transform the data as separate entities.</a:t>
            </a:r>
          </a:p>
          <a:p>
            <a:pPr algn="just">
              <a:lnSpc>
                <a:spcPct val="120000"/>
              </a:lnSpc>
            </a:pPr>
            <a:r>
              <a:rPr lang="en-US" sz="2800" dirty="0" smtClean="0"/>
              <a:t>Data objects are modeled in a way that defines their attributes and relationships.</a:t>
            </a:r>
          </a:p>
          <a:p>
            <a:pPr algn="just">
              <a:lnSpc>
                <a:spcPct val="120000"/>
              </a:lnSpc>
            </a:pPr>
            <a:r>
              <a:rPr lang="en-US" sz="2800" dirty="0" smtClean="0"/>
              <a:t>Process that manipulate data objects are modeled in a manner that shows how they transform data as data objects flow through the system.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A second approach to analysis modeling, called </a:t>
            </a:r>
            <a:r>
              <a:rPr lang="en-US" sz="2800" dirty="0" smtClean="0">
                <a:solidFill>
                  <a:srgbClr val="008A3E"/>
                </a:solidFill>
              </a:rPr>
              <a:t>Object-Oriented analysis</a:t>
            </a:r>
            <a:r>
              <a:rPr lang="en-US" sz="2800" dirty="0" smtClean="0"/>
              <a:t>, focuses on the definition of classes and the manner in which they collaborate with one another to effect customer requirements.</a:t>
            </a:r>
          </a:p>
          <a:p>
            <a:pPr algn="just"/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Flow Oriented Modeling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1355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rgbClr val="00B050"/>
                </a:solidFill>
              </a:rPr>
              <a:t>Data Flow diagram </a:t>
            </a:r>
            <a:r>
              <a:rPr lang="en-US" sz="2400" dirty="0" smtClean="0"/>
              <a:t>(DFD) takes an input-process-output view of a system.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Data objects flow into the software are transformed by processing elements and resultant data objects flow  out of the software.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Data objects are represented by </a:t>
            </a:r>
            <a:r>
              <a:rPr lang="en-US" sz="2400" dirty="0" smtClean="0">
                <a:solidFill>
                  <a:srgbClr val="00B050"/>
                </a:solidFill>
              </a:rPr>
              <a:t>labeled arrows </a:t>
            </a:r>
            <a:r>
              <a:rPr lang="en-US" sz="2400" dirty="0" smtClean="0"/>
              <a:t>and transformations are represented by </a:t>
            </a:r>
            <a:r>
              <a:rPr lang="en-US" sz="2400" dirty="0" smtClean="0">
                <a:solidFill>
                  <a:srgbClr val="00B050"/>
                </a:solidFill>
              </a:rPr>
              <a:t>circles </a:t>
            </a:r>
            <a:r>
              <a:rPr lang="en-US" sz="2400" dirty="0" smtClean="0"/>
              <a:t>( bubbles).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DFD is represented in hierarchical fashion.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The first data flow model </a:t>
            </a:r>
            <a:r>
              <a:rPr lang="en-US" sz="2400" dirty="0" smtClean="0">
                <a:solidFill>
                  <a:srgbClr val="00B050"/>
                </a:solidFill>
              </a:rPr>
              <a:t>(</a:t>
            </a:r>
            <a:r>
              <a:rPr lang="en-US" sz="2400" i="1" dirty="0" smtClean="0">
                <a:solidFill>
                  <a:srgbClr val="00B050"/>
                </a:solidFill>
              </a:rPr>
              <a:t>a level 0 DFD or context diagram</a:t>
            </a:r>
            <a:r>
              <a:rPr lang="en-US" sz="2400" dirty="0" smtClean="0">
                <a:solidFill>
                  <a:srgbClr val="00B050"/>
                </a:solidFill>
              </a:rPr>
              <a:t>) </a:t>
            </a:r>
            <a:r>
              <a:rPr lang="en-US" sz="2400" dirty="0" smtClean="0"/>
              <a:t>represents the system as a whole.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Creating a Data Flow Model</a:t>
            </a:r>
          </a:p>
          <a:p>
            <a:pPr>
              <a:buNone/>
            </a:pPr>
            <a:r>
              <a:rPr lang="en-US" sz="3000" dirty="0" smtClean="0"/>
              <a:t>	</a:t>
            </a:r>
            <a:r>
              <a:rPr lang="en-US" sz="2400" dirty="0" smtClean="0"/>
              <a:t>A few simple guidelines can aid immeasurably during the derivation of a data flow diagram:</a:t>
            </a:r>
            <a:endParaRPr lang="en-US" sz="2600" dirty="0" smtClean="0"/>
          </a:p>
          <a:p>
            <a:pPr marL="914400" lvl="2" indent="-404813" algn="just">
              <a:lnSpc>
                <a:spcPct val="120000"/>
              </a:lnSpc>
              <a:buFont typeface="+mj-lt"/>
              <a:buAutoNum type="arabicPeriod"/>
            </a:pPr>
            <a:r>
              <a:rPr lang="en-US" sz="2000" dirty="0" smtClean="0"/>
              <a:t>The level 0 data flow diagram should depict the software/system as a single bubble.</a:t>
            </a:r>
          </a:p>
          <a:p>
            <a:pPr marL="914400" lvl="2" indent="-404813" algn="just">
              <a:lnSpc>
                <a:spcPct val="120000"/>
              </a:lnSpc>
              <a:buFont typeface="+mj-lt"/>
              <a:buAutoNum type="arabicPeriod"/>
            </a:pPr>
            <a:r>
              <a:rPr lang="en-US" sz="2000" dirty="0" smtClean="0"/>
              <a:t>Primary input and output should be carefully noted.</a:t>
            </a:r>
          </a:p>
          <a:p>
            <a:pPr marL="914400" lvl="2" indent="-404813" algn="just">
              <a:lnSpc>
                <a:spcPct val="120000"/>
              </a:lnSpc>
              <a:buFont typeface="+mj-lt"/>
              <a:buAutoNum type="arabicPeriod"/>
            </a:pPr>
            <a:r>
              <a:rPr lang="en-US" sz="2000" dirty="0" smtClean="0"/>
              <a:t>Refinement should begin by isolating candidate processes, data objects and data stores to be represented at the next level.</a:t>
            </a:r>
          </a:p>
          <a:p>
            <a:pPr marL="914400" lvl="2" indent="-404813" algn="just">
              <a:lnSpc>
                <a:spcPct val="120000"/>
              </a:lnSpc>
              <a:buFont typeface="+mj-lt"/>
              <a:buAutoNum type="arabicPeriod"/>
            </a:pPr>
            <a:r>
              <a:rPr lang="en-US" sz="2000" dirty="0" smtClean="0"/>
              <a:t>All arrows and bubbles should be labeled with meaningful names.</a:t>
            </a:r>
          </a:p>
          <a:p>
            <a:pPr marL="914400" lvl="2" indent="-404813" algn="just">
              <a:lnSpc>
                <a:spcPct val="120000"/>
              </a:lnSpc>
              <a:buFont typeface="+mj-lt"/>
              <a:buAutoNum type="arabicPeriod"/>
            </a:pPr>
            <a:r>
              <a:rPr lang="en-US" sz="2000" dirty="0" smtClean="0"/>
              <a:t>Information flow continuity must be maintained from level to level.</a:t>
            </a:r>
          </a:p>
          <a:p>
            <a:pPr marL="914400" lvl="2" indent="-404813" algn="just">
              <a:lnSpc>
                <a:spcPct val="120000"/>
              </a:lnSpc>
              <a:buFont typeface="+mj-lt"/>
              <a:buAutoNum type="arabicPeriod"/>
            </a:pPr>
            <a:r>
              <a:rPr lang="en-US" sz="2000" dirty="0" smtClean="0"/>
              <a:t>One bubble at a time should be refined.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220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/>
              <a:t>Consider the </a:t>
            </a:r>
            <a:r>
              <a:rPr lang="en-US" sz="2000" i="1" dirty="0" smtClean="0"/>
              <a:t>SafeHome </a:t>
            </a:r>
            <a:r>
              <a:rPr lang="en-US" sz="2000" dirty="0" smtClean="0"/>
              <a:t>security function. A level 0 DFD for the security function is shown in figure.</a:t>
            </a:r>
          </a:p>
          <a:p>
            <a:pPr>
              <a:buFont typeface="Calibri" pitchFamily="34" charset="0"/>
              <a:buChar char="₋"/>
            </a:pPr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00B050"/>
                </a:solidFill>
              </a:rPr>
              <a:t>primary external entities </a:t>
            </a:r>
            <a:r>
              <a:rPr lang="en-US" sz="2000" dirty="0" smtClean="0"/>
              <a:t>(boxes ) produce information for use by the system and consume information gathered by the system.</a:t>
            </a:r>
          </a:p>
          <a:p>
            <a:pPr>
              <a:buFont typeface="Calibri" pitchFamily="34" charset="0"/>
              <a:buChar char="₋"/>
            </a:pPr>
            <a:r>
              <a:rPr lang="en-US" sz="2000" dirty="0" smtClean="0"/>
              <a:t>The</a:t>
            </a:r>
            <a:r>
              <a:rPr lang="en-US" sz="2000" dirty="0" smtClean="0">
                <a:solidFill>
                  <a:srgbClr val="00B050"/>
                </a:solidFill>
              </a:rPr>
              <a:t> labeled arrows </a:t>
            </a:r>
            <a:r>
              <a:rPr lang="en-US" sz="2000" dirty="0" smtClean="0"/>
              <a:t>represent data objects or data object hierarchies.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667000"/>
            <a:ext cx="6485021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410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By performing a grammatical parse on the processing narrative for a bubble at any DFD level, you can generate much useful information about how to proceed with the refinement to the next level.</a:t>
            </a:r>
          </a:p>
          <a:p>
            <a:pPr algn="just"/>
            <a:r>
              <a:rPr lang="en-US" sz="2400" dirty="0" smtClean="0"/>
              <a:t>The processes represented at DFD level 1 can be further refined into lower levels.</a:t>
            </a:r>
          </a:p>
          <a:p>
            <a:pPr algn="just"/>
            <a:r>
              <a:rPr lang="en-US" sz="2400" dirty="0" smtClean="0"/>
              <a:t>The refinement of DFDs continues until each bubble performs a simple function.</a:t>
            </a:r>
          </a:p>
          <a:p>
            <a:pPr algn="just"/>
            <a:r>
              <a:rPr lang="en-US" sz="2400" dirty="0" smtClean="0"/>
              <a:t>That is, until the process represented by the bubble performs a function that would be easily implemented as a program component.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85800"/>
            <a:ext cx="797242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762000"/>
            <a:ext cx="7696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Creating a Control Flow Model</a:t>
            </a:r>
          </a:p>
          <a:p>
            <a:pPr algn="just"/>
            <a:r>
              <a:rPr lang="en-US" sz="2400" dirty="0" smtClean="0"/>
              <a:t>For some types of applications, the data model and the data flow diagram are all that is necessary to obtain meaningful insight into software requirements.</a:t>
            </a:r>
          </a:p>
          <a:p>
            <a:pPr algn="just"/>
            <a:r>
              <a:rPr lang="en-US" sz="2400" dirty="0" smtClean="0"/>
              <a:t>A large class of applications are ‘driven’ by events rather than data, produce control information rather than reports or displays and process information with heavy concern for time and performance.</a:t>
            </a:r>
          </a:p>
          <a:p>
            <a:pPr algn="just"/>
            <a:r>
              <a:rPr lang="en-US" sz="2400" dirty="0" smtClean="0"/>
              <a:t>Such applications require the use of </a:t>
            </a:r>
            <a:r>
              <a:rPr lang="en-US" sz="2400" dirty="0" smtClean="0">
                <a:solidFill>
                  <a:srgbClr val="00B050"/>
                </a:solidFill>
              </a:rPr>
              <a:t>control flow modeling</a:t>
            </a:r>
            <a:r>
              <a:rPr lang="en-US" sz="2400" dirty="0" smtClean="0"/>
              <a:t> in addition to data flow modeling.</a:t>
            </a:r>
          </a:p>
          <a:p>
            <a:pPr algn="just"/>
            <a:r>
              <a:rPr lang="en-US" sz="2400" dirty="0" smtClean="0"/>
              <a:t>An event or control item is implemented as a </a:t>
            </a:r>
            <a:r>
              <a:rPr lang="en-US" sz="2400" dirty="0" smtClean="0">
                <a:solidFill>
                  <a:srgbClr val="00B050"/>
                </a:solidFill>
              </a:rPr>
              <a:t>Boolean value </a:t>
            </a:r>
            <a:r>
              <a:rPr lang="en-US" sz="2400" dirty="0" smtClean="0"/>
              <a:t>(e.g., True or False, On or Off) or a discrete list of </a:t>
            </a:r>
            <a:r>
              <a:rPr lang="en-US" sz="2400" dirty="0" smtClean="0">
                <a:solidFill>
                  <a:srgbClr val="00B050"/>
                </a:solidFill>
              </a:rPr>
              <a:t>conditions</a:t>
            </a:r>
            <a:r>
              <a:rPr lang="en-US" sz="2400" dirty="0" smtClean="0"/>
              <a:t> (e.g., empty, jammed, full).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601</Words>
  <Application>Microsoft Office PowerPoint</Application>
  <PresentationFormat>On-screen Show (4:3)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Presentation</vt:lpstr>
      <vt:lpstr>Requirements Modeling Strategies</vt:lpstr>
      <vt:lpstr>Flow Oriented Modeling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sindhu</dc:creator>
  <cp:lastModifiedBy>Windows User</cp:lastModifiedBy>
  <cp:revision>37</cp:revision>
  <dcterms:created xsi:type="dcterms:W3CDTF">2020-09-30T06:02:14Z</dcterms:created>
  <dcterms:modified xsi:type="dcterms:W3CDTF">2021-11-01T06:34:59Z</dcterms:modified>
</cp:coreProperties>
</file>