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sldIdLst>
    <p:sldId id="256" r:id="rId2"/>
    <p:sldId id="297" r:id="rId3"/>
    <p:sldId id="257" r:id="rId4"/>
    <p:sldId id="298" r:id="rId5"/>
    <p:sldId id="262" r:id="rId6"/>
    <p:sldId id="263" r:id="rId7"/>
    <p:sldId id="264" r:id="rId8"/>
    <p:sldId id="265" r:id="rId9"/>
    <p:sldId id="267" r:id="rId10"/>
    <p:sldId id="268" r:id="rId11"/>
    <p:sldId id="269" r:id="rId12"/>
    <p:sldId id="258" r:id="rId13"/>
    <p:sldId id="259" r:id="rId14"/>
    <p:sldId id="260" r:id="rId15"/>
    <p:sldId id="299" r:id="rId16"/>
    <p:sldId id="261"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66" r:id="rId44"/>
    <p:sldId id="296" r:id="rId45"/>
    <p:sldId id="302" r:id="rId46"/>
    <p:sldId id="300" r:id="rId47"/>
    <p:sldId id="301"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hPuEP2N3+U6V6BgMqBTbYt67AG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09" d="100"/>
          <a:sy n="109" d="100"/>
        </p:scale>
        <p:origin x="172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17045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796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49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083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215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582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55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93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207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9264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298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95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771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5163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924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7822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00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376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978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982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851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665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8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00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98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832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891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11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186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766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778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923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827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607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675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407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91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10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062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312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052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4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4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4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4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5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2"/>
          <p:cNvSpPr>
            <a:spLocks noGrp="1"/>
          </p:cNvSpPr>
          <p:nvPr>
            <p:ph type="pic" idx="2"/>
          </p:nvPr>
        </p:nvSpPr>
        <p:spPr>
          <a:xfrm>
            <a:off x="1792288" y="612775"/>
            <a:ext cx="5486400" cy="4114800"/>
          </a:xfrm>
          <a:prstGeom prst="rect">
            <a:avLst/>
          </a:prstGeom>
          <a:noFill/>
          <a:ln>
            <a:noFill/>
          </a:ln>
        </p:spPr>
      </p:sp>
      <p:sp>
        <p:nvSpPr>
          <p:cNvPr id="64" name="Google Shape;64;p5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Research Methodology and Intellectual Property Rights</a:t>
            </a:r>
            <a:br>
              <a:rPr lang="en-US"/>
            </a:br>
            <a:r>
              <a:rPr lang="en-US"/>
              <a:t>Unit - 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CRITERIA OF GOOD RESEARCH</a:t>
            </a:r>
            <a:endParaRPr/>
          </a:p>
        </p:txBody>
      </p:sp>
      <p:sp>
        <p:nvSpPr>
          <p:cNvPr id="156" name="Google Shape;156;p13"/>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The researcher should report with complete frankness, flaws in procedural design and estimate their effects upon the findings</a:t>
            </a:r>
            <a:endParaRPr dirty="0"/>
          </a:p>
          <a:p>
            <a:pPr marL="342900" lvl="0" indent="-342900" algn="just" rtl="0">
              <a:spcBef>
                <a:spcPts val="544"/>
              </a:spcBef>
              <a:spcAft>
                <a:spcPts val="0"/>
              </a:spcAft>
              <a:buClr>
                <a:schemeClr val="dk1"/>
              </a:buClr>
              <a:buSzPct val="100000"/>
              <a:buChar char="•"/>
            </a:pPr>
            <a:r>
              <a:rPr lang="en-US" dirty="0"/>
              <a:t> The analysis of data should be sufficiently adequate to reveal its significance and the methods of analysis used should be appropriate. The validity and reliability of the data should be checked carefully</a:t>
            </a:r>
            <a:endParaRPr dirty="0"/>
          </a:p>
          <a:p>
            <a:pPr marL="342900" lvl="0" indent="-342900" algn="just" rtl="0">
              <a:spcBef>
                <a:spcPts val="544"/>
              </a:spcBef>
              <a:spcAft>
                <a:spcPts val="0"/>
              </a:spcAft>
              <a:buClr>
                <a:schemeClr val="dk1"/>
              </a:buClr>
              <a:buSzPct val="100000"/>
              <a:buChar char="•"/>
            </a:pPr>
            <a:r>
              <a:rPr lang="en-US" dirty="0"/>
              <a:t>Conclusions should be confined to those justified by the data of the research and limited to those for which the data provide an adequate basis</a:t>
            </a:r>
            <a:endParaRPr dirty="0"/>
          </a:p>
          <a:p>
            <a:pPr marL="342900" lvl="0" indent="-342900" algn="just" rtl="0">
              <a:spcBef>
                <a:spcPts val="544"/>
              </a:spcBef>
              <a:spcAft>
                <a:spcPts val="0"/>
              </a:spcAft>
              <a:buClr>
                <a:schemeClr val="dk1"/>
              </a:buClr>
              <a:buSzPct val="100000"/>
              <a:buChar char="•"/>
            </a:pPr>
            <a:r>
              <a:rPr lang="en-US" dirty="0"/>
              <a:t>Greater confidence in research is warranted if the researcher is experienced, has a good reputation in research and is a person of integrity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QUALITIES OF A GOOD RESEARCH</a:t>
            </a:r>
            <a:endParaRPr/>
          </a:p>
        </p:txBody>
      </p:sp>
      <p:sp>
        <p:nvSpPr>
          <p:cNvPr id="162" name="Google Shape;162;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i="1" dirty="0"/>
              <a:t>Good research is systematic</a:t>
            </a:r>
            <a:endParaRPr dirty="0"/>
          </a:p>
          <a:p>
            <a:pPr marL="342900" lvl="0" indent="-342900" algn="l" rtl="0">
              <a:spcBef>
                <a:spcPts val="640"/>
              </a:spcBef>
              <a:spcAft>
                <a:spcPts val="0"/>
              </a:spcAft>
              <a:buClr>
                <a:schemeClr val="dk1"/>
              </a:buClr>
              <a:buSzPts val="3200"/>
              <a:buChar char="•"/>
            </a:pPr>
            <a:r>
              <a:rPr lang="en-US" i="1" dirty="0"/>
              <a:t>Good research is logical</a:t>
            </a:r>
            <a:endParaRPr dirty="0"/>
          </a:p>
          <a:p>
            <a:pPr marL="342900" lvl="0" indent="-342900" algn="l" rtl="0">
              <a:spcBef>
                <a:spcPts val="640"/>
              </a:spcBef>
              <a:spcAft>
                <a:spcPts val="0"/>
              </a:spcAft>
              <a:buClr>
                <a:schemeClr val="dk1"/>
              </a:buClr>
              <a:buSzPts val="3200"/>
              <a:buChar char="•"/>
            </a:pPr>
            <a:r>
              <a:rPr lang="en-US" i="1" dirty="0"/>
              <a:t>Good research is empirical</a:t>
            </a:r>
            <a:endParaRPr dirty="0"/>
          </a:p>
          <a:p>
            <a:pPr marL="342900" lvl="0" indent="-342900" algn="l" rtl="0">
              <a:spcBef>
                <a:spcPts val="640"/>
              </a:spcBef>
              <a:spcAft>
                <a:spcPts val="0"/>
              </a:spcAft>
              <a:buClr>
                <a:schemeClr val="dk1"/>
              </a:buClr>
              <a:buSzPts val="3200"/>
              <a:buChar char="•"/>
            </a:pPr>
            <a:r>
              <a:rPr lang="en-US" i="1" dirty="0"/>
              <a:t>Good research is replicable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OBJECTIVES OF RESEARCH</a:t>
            </a:r>
            <a:endParaRPr dirty="0"/>
          </a:p>
        </p:txBody>
      </p:sp>
      <p:sp>
        <p:nvSpPr>
          <p:cNvPr id="96" name="Google Shape;9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a:t>To gain familiarity with a phenomenon or to achieve new insights into it (studies with this object in view are termed as </a:t>
            </a:r>
            <a:r>
              <a:rPr lang="en-US" i="1"/>
              <a:t>exploratory or formulative research studies);</a:t>
            </a:r>
            <a:endParaRPr/>
          </a:p>
          <a:p>
            <a:pPr marL="742950" lvl="1" indent="-285750" algn="just" rtl="0">
              <a:spcBef>
                <a:spcPts val="518"/>
              </a:spcBef>
              <a:spcAft>
                <a:spcPts val="0"/>
              </a:spcAft>
              <a:buClr>
                <a:schemeClr val="dk1"/>
              </a:buClr>
              <a:buSzPct val="100000"/>
              <a:buChar char="–"/>
            </a:pPr>
            <a:r>
              <a:rPr lang="en-US"/>
              <a:t>investigating a problem that has not been studied or thoroughly investigated in the past</a:t>
            </a:r>
            <a:endParaRPr/>
          </a:p>
          <a:p>
            <a:pPr marL="742950" lvl="1" indent="-285750" algn="just" rtl="0">
              <a:spcBef>
                <a:spcPts val="518"/>
              </a:spcBef>
              <a:spcAft>
                <a:spcPts val="0"/>
              </a:spcAft>
              <a:buClr>
                <a:schemeClr val="dk1"/>
              </a:buClr>
              <a:buSzPct val="100000"/>
              <a:buChar char="–"/>
            </a:pPr>
            <a:r>
              <a:rPr lang="en-US"/>
              <a:t> to have a better understanding of the existing problem, but usually doesn't lead to a conclusive result</a:t>
            </a:r>
            <a:endParaRPr/>
          </a:p>
          <a:p>
            <a:pPr marL="742950" lvl="1" indent="-285750" algn="just" rtl="0">
              <a:spcBef>
                <a:spcPts val="518"/>
              </a:spcBef>
              <a:spcAft>
                <a:spcPts val="0"/>
              </a:spcAft>
              <a:buClr>
                <a:schemeClr val="dk1"/>
              </a:buClr>
              <a:buSzPct val="100000"/>
              <a:buChar char="–"/>
            </a:pPr>
            <a:r>
              <a:rPr lang="en-US"/>
              <a:t>E.g. To conduct a product research – before or after development – adding a new feature to an app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OBJECTIVES OF RESEARCH</a:t>
            </a:r>
            <a:endParaRPr/>
          </a:p>
        </p:txBody>
      </p:sp>
      <p:sp>
        <p:nvSpPr>
          <p:cNvPr id="102" name="Google Shape;102;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dirty="0"/>
              <a:t>To portray accurately the characteristics of a particular individual, situation or a group (studies with this object in view are known as </a:t>
            </a:r>
            <a:r>
              <a:rPr lang="en-US" i="1" dirty="0"/>
              <a:t>descriptive research studies);</a:t>
            </a:r>
            <a:endParaRPr dirty="0"/>
          </a:p>
          <a:p>
            <a:pPr marL="742950" lvl="1" indent="-285750" algn="l" rtl="0">
              <a:spcBef>
                <a:spcPts val="476"/>
              </a:spcBef>
              <a:spcAft>
                <a:spcPts val="0"/>
              </a:spcAft>
              <a:buClr>
                <a:schemeClr val="dk1"/>
              </a:buClr>
              <a:buSzPct val="100000"/>
              <a:buChar char="–"/>
            </a:pPr>
            <a:r>
              <a:rPr lang="en-US" dirty="0"/>
              <a:t>useful when conducting research whose aim is to identify characteristics, frequencies, trends, correlations, and categories</a:t>
            </a:r>
            <a:endParaRPr dirty="0"/>
          </a:p>
          <a:p>
            <a:pPr marL="742950" lvl="1" indent="-285750" algn="l" rtl="0">
              <a:spcBef>
                <a:spcPts val="476"/>
              </a:spcBef>
              <a:spcAft>
                <a:spcPts val="0"/>
              </a:spcAft>
              <a:buClr>
                <a:schemeClr val="dk1"/>
              </a:buClr>
              <a:buSzPct val="100000"/>
              <a:buChar char="–"/>
            </a:pPr>
            <a:r>
              <a:rPr lang="en-US" dirty="0"/>
              <a:t>takes a problem with little to no relevant information and gives it a befitting description using</a:t>
            </a:r>
            <a:r>
              <a:rPr lang="en-US" dirty="0">
                <a:solidFill>
                  <a:schemeClr val="tx1"/>
                </a:solidFill>
              </a:rPr>
              <a:t> qualitative and quantitative research method</a:t>
            </a:r>
            <a:r>
              <a:rPr lang="en-US" dirty="0"/>
              <a:t>s.</a:t>
            </a:r>
            <a:endParaRPr dirty="0"/>
          </a:p>
          <a:p>
            <a:pPr marL="742950" lvl="1" indent="-285750" algn="l" rtl="0">
              <a:spcBef>
                <a:spcPts val="476"/>
              </a:spcBef>
              <a:spcAft>
                <a:spcPts val="0"/>
              </a:spcAft>
              <a:buClr>
                <a:schemeClr val="dk1"/>
              </a:buClr>
              <a:buSzPct val="100000"/>
              <a:buChar char="–"/>
            </a:pPr>
            <a:r>
              <a:rPr lang="en-US" dirty="0"/>
              <a:t>Descriptive research aims to accurately describe a research problem</a:t>
            </a:r>
            <a:endParaRPr dirty="0"/>
          </a:p>
          <a:p>
            <a:pPr marL="742950" lvl="1" indent="-285750" algn="l" rtl="0">
              <a:spcBef>
                <a:spcPts val="476"/>
              </a:spcBef>
              <a:spcAft>
                <a:spcPts val="0"/>
              </a:spcAft>
              <a:buClr>
                <a:schemeClr val="dk1"/>
              </a:buClr>
              <a:buSzPct val="100000"/>
              <a:buChar char="–"/>
            </a:pPr>
            <a:r>
              <a:rPr lang="en-US" dirty="0"/>
              <a:t>Surveys, comparing student performance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OBJECTIVES OF RESEARCH</a:t>
            </a:r>
            <a:endParaRPr/>
          </a:p>
        </p:txBody>
      </p:sp>
      <p:sp>
        <p:nvSpPr>
          <p:cNvPr id="108" name="Google Shape;108;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dirty="0"/>
              <a:t>To determine the frequency with which something occurs or with which it is associated with something else (studies with this object in view are known as </a:t>
            </a:r>
            <a:r>
              <a:rPr lang="en-US" i="1" dirty="0"/>
              <a:t>diagnostic research </a:t>
            </a:r>
            <a:r>
              <a:rPr lang="en-US" dirty="0"/>
              <a:t>studies);</a:t>
            </a:r>
            <a:endParaRPr dirty="0"/>
          </a:p>
          <a:p>
            <a:pPr marL="342900" lvl="0" indent="-342900" algn="just" rtl="0">
              <a:spcBef>
                <a:spcPts val="640"/>
              </a:spcBef>
              <a:spcAft>
                <a:spcPts val="0"/>
              </a:spcAft>
              <a:buClr>
                <a:schemeClr val="dk1"/>
              </a:buClr>
              <a:buSzPts val="3200"/>
              <a:buChar char="•"/>
            </a:pPr>
            <a:r>
              <a:rPr lang="en-US" dirty="0"/>
              <a:t> To test a hypothesis of a causal relationship between variables (such studies are known as </a:t>
            </a:r>
            <a:r>
              <a:rPr lang="en-US" i="1" dirty="0"/>
              <a:t>hypothesis-testing research studies)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5400000">
            <a:off x="1948216" y="-1086568"/>
            <a:ext cx="5785340" cy="8204664"/>
          </a:xfrm>
          <a:prstGeom prst="rect">
            <a:avLst/>
          </a:prstGeom>
        </p:spPr>
      </p:pic>
    </p:spTree>
    <p:extLst>
      <p:ext uri="{BB962C8B-B14F-4D97-AF65-F5344CB8AC3E}">
        <p14:creationId xmlns:p14="http://schemas.microsoft.com/office/powerpoint/2010/main" val="427988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MOTIVATION IN RESEARCH</a:t>
            </a:r>
            <a:endParaRPr/>
          </a:p>
        </p:txBody>
      </p:sp>
      <p:sp>
        <p:nvSpPr>
          <p:cNvPr id="114" name="Google Shape;114;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ct val="100000"/>
              <a:buChar char="•"/>
            </a:pPr>
            <a:r>
              <a:rPr lang="en-US"/>
              <a:t>Desire to get a research degree along with its consequential benefits;</a:t>
            </a:r>
            <a:endParaRPr/>
          </a:p>
          <a:p>
            <a:pPr marL="342900" lvl="0" indent="-342900" algn="just" rtl="0">
              <a:spcBef>
                <a:spcPts val="592"/>
              </a:spcBef>
              <a:spcAft>
                <a:spcPts val="0"/>
              </a:spcAft>
              <a:buClr>
                <a:schemeClr val="dk1"/>
              </a:buClr>
              <a:buSzPct val="100000"/>
              <a:buChar char="•"/>
            </a:pPr>
            <a:r>
              <a:rPr lang="en-US"/>
              <a:t>Desire to face the challenge in solving the unsolved problems, i.e., concern over practical problems initiates research;</a:t>
            </a:r>
            <a:endParaRPr/>
          </a:p>
          <a:p>
            <a:pPr marL="342900" lvl="0" indent="-342900" algn="just" rtl="0">
              <a:spcBef>
                <a:spcPts val="592"/>
              </a:spcBef>
              <a:spcAft>
                <a:spcPts val="0"/>
              </a:spcAft>
              <a:buClr>
                <a:schemeClr val="dk1"/>
              </a:buClr>
              <a:buSzPct val="100000"/>
              <a:buChar char="•"/>
            </a:pPr>
            <a:r>
              <a:rPr lang="en-US"/>
              <a:t>Desire to get intellectual joy of doing some creative work;</a:t>
            </a:r>
            <a:endParaRPr/>
          </a:p>
          <a:p>
            <a:pPr marL="342900" lvl="0" indent="-342900" algn="just" rtl="0">
              <a:spcBef>
                <a:spcPts val="592"/>
              </a:spcBef>
              <a:spcAft>
                <a:spcPts val="0"/>
              </a:spcAft>
              <a:buClr>
                <a:schemeClr val="dk1"/>
              </a:buClr>
              <a:buSzPct val="100000"/>
              <a:buChar char="•"/>
            </a:pPr>
            <a:r>
              <a:rPr lang="en-US"/>
              <a:t>Desire to be of service to society;</a:t>
            </a:r>
            <a:endParaRPr/>
          </a:p>
          <a:p>
            <a:pPr marL="342900" lvl="0" indent="-342900" algn="just" rtl="0">
              <a:spcBef>
                <a:spcPts val="592"/>
              </a:spcBef>
              <a:spcAft>
                <a:spcPts val="0"/>
              </a:spcAft>
              <a:buClr>
                <a:schemeClr val="dk1"/>
              </a:buClr>
              <a:buSzPct val="100000"/>
              <a:buChar char="•"/>
            </a:pPr>
            <a:r>
              <a:rPr lang="en-US"/>
              <a:t>Desire to get respectability.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WHAT IS A RESEARCH PROBLEM?</a:t>
            </a:r>
            <a:endParaRPr/>
          </a:p>
        </p:txBody>
      </p:sp>
      <p:sp>
        <p:nvSpPr>
          <p:cNvPr id="168" name="Google Shape;16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Some difficulty which a researcher experiences in the context of either a theoretical or practical situation and wants to obtain a solution for the same</a:t>
            </a:r>
            <a:endParaRPr dirty="0"/>
          </a:p>
          <a:p>
            <a:pPr marL="342900" lvl="0" indent="-342900" algn="l" rtl="0">
              <a:spcBef>
                <a:spcPts val="496"/>
              </a:spcBef>
              <a:spcAft>
                <a:spcPts val="0"/>
              </a:spcAft>
              <a:buClr>
                <a:schemeClr val="dk1"/>
              </a:buClr>
              <a:buSzPct val="100000"/>
              <a:buChar char="•"/>
            </a:pPr>
            <a:r>
              <a:rPr lang="en-US" dirty="0"/>
              <a:t>An individual or a group of persons can be said to have a problem which can be technically described as a research problem, </a:t>
            </a:r>
            <a:endParaRPr dirty="0"/>
          </a:p>
          <a:p>
            <a:pPr marL="742950" lvl="1" indent="-285750" algn="l" rtl="0">
              <a:spcBef>
                <a:spcPts val="434"/>
              </a:spcBef>
              <a:spcAft>
                <a:spcPts val="0"/>
              </a:spcAft>
              <a:buClr>
                <a:schemeClr val="dk1"/>
              </a:buClr>
              <a:buSzPct val="100000"/>
              <a:buChar char="–"/>
            </a:pPr>
            <a:r>
              <a:rPr lang="en-US" dirty="0"/>
              <a:t>if they (individual or the group), having one or more desired outcomes, </a:t>
            </a:r>
            <a:endParaRPr dirty="0"/>
          </a:p>
          <a:p>
            <a:pPr marL="742950" lvl="1" indent="-285750" algn="l" rtl="0">
              <a:spcBef>
                <a:spcPts val="434"/>
              </a:spcBef>
              <a:spcAft>
                <a:spcPts val="0"/>
              </a:spcAft>
              <a:buClr>
                <a:schemeClr val="dk1"/>
              </a:buClr>
              <a:buSzPct val="100000"/>
              <a:buChar char="–"/>
            </a:pPr>
            <a:r>
              <a:rPr lang="en-US" dirty="0"/>
              <a:t>are confronted with two or more courses of action that have some but not equal efficiency for the desired objective(s) </a:t>
            </a:r>
            <a:endParaRPr dirty="0"/>
          </a:p>
          <a:p>
            <a:pPr marL="742950" lvl="1" indent="-285750" algn="l" rtl="0">
              <a:spcBef>
                <a:spcPts val="434"/>
              </a:spcBef>
              <a:spcAft>
                <a:spcPts val="0"/>
              </a:spcAft>
              <a:buClr>
                <a:schemeClr val="dk1"/>
              </a:buClr>
              <a:buSzPct val="100000"/>
              <a:buChar char="–"/>
            </a:pPr>
            <a:r>
              <a:rPr lang="en-US" dirty="0"/>
              <a:t>and are in doubt about which course of action is best</a:t>
            </a:r>
            <a:endParaRPr dirty="0"/>
          </a:p>
          <a:p>
            <a:pPr marL="342900" lvl="0" indent="-342900" algn="l" rtl="0">
              <a:spcBef>
                <a:spcPts val="496"/>
              </a:spcBef>
              <a:spcAft>
                <a:spcPts val="0"/>
              </a:spcAft>
              <a:buClr>
                <a:schemeClr val="dk1"/>
              </a:buClr>
              <a:buSzPct val="100000"/>
              <a:buChar char="•"/>
            </a:pPr>
            <a:r>
              <a:rPr lang="en-US" i="1" dirty="0" err="1"/>
              <a:t>Pb</a:t>
            </a:r>
            <a:r>
              <a:rPr lang="en-US" i="1" dirty="0"/>
              <a:t>(O1| I , C1, N) not the same as </a:t>
            </a:r>
            <a:r>
              <a:rPr lang="en-US" i="1" dirty="0" err="1"/>
              <a:t>Pb</a:t>
            </a:r>
            <a:r>
              <a:rPr lang="en-US" i="1" dirty="0"/>
              <a:t>(O1| I , C2 , N)</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Components of a research problem</a:t>
            </a:r>
            <a:endParaRPr/>
          </a:p>
        </p:txBody>
      </p:sp>
      <p:sp>
        <p:nvSpPr>
          <p:cNvPr id="174" name="Google Shape;174;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dirty="0"/>
              <a:t>There must be an individual or a group which has some difficulty or the problem.</a:t>
            </a:r>
            <a:endParaRPr dirty="0"/>
          </a:p>
          <a:p>
            <a:pPr marL="342900" lvl="0" indent="-342900" algn="just" rtl="0">
              <a:spcBef>
                <a:spcPts val="592"/>
              </a:spcBef>
              <a:spcAft>
                <a:spcPts val="0"/>
              </a:spcAft>
              <a:buClr>
                <a:schemeClr val="dk1"/>
              </a:buClr>
              <a:buSzPct val="100000"/>
              <a:buChar char="•"/>
            </a:pPr>
            <a:r>
              <a:rPr lang="en-US" dirty="0"/>
              <a:t>There must be some </a:t>
            </a:r>
            <a:r>
              <a:rPr lang="en-US" dirty="0" smtClean="0"/>
              <a:t>objective </a:t>
            </a:r>
            <a:r>
              <a:rPr lang="en-US" dirty="0"/>
              <a:t>to be attained at. If one wants nothing, one cannot have a problem.</a:t>
            </a:r>
            <a:endParaRPr dirty="0"/>
          </a:p>
          <a:p>
            <a:pPr marL="342900" lvl="0" indent="-342900" algn="just" rtl="0">
              <a:spcBef>
                <a:spcPts val="592"/>
              </a:spcBef>
              <a:spcAft>
                <a:spcPts val="0"/>
              </a:spcAft>
              <a:buClr>
                <a:schemeClr val="dk1"/>
              </a:buClr>
              <a:buSzPct val="100000"/>
              <a:buChar char="•"/>
            </a:pPr>
            <a:r>
              <a:rPr lang="en-US" dirty="0"/>
              <a:t>There must be alternative means (or the courses of action) for obtaining the </a:t>
            </a:r>
            <a:r>
              <a:rPr lang="en-US" dirty="0" smtClean="0"/>
              <a:t>objective </a:t>
            </a:r>
            <a:r>
              <a:rPr lang="en-US" dirty="0"/>
              <a:t>one wishes to attain. This means that there must be </a:t>
            </a:r>
            <a:r>
              <a:rPr lang="en-US" i="1" dirty="0"/>
              <a:t>at least two means available to a </a:t>
            </a:r>
            <a:r>
              <a:rPr lang="en-US" dirty="0"/>
              <a:t>researcher for if he has no choice of means, he cannot have a problem.</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Components of a research problem</a:t>
            </a:r>
            <a:endParaRPr/>
          </a:p>
        </p:txBody>
      </p:sp>
      <p:sp>
        <p:nvSpPr>
          <p:cNvPr id="180" name="Google Shape;180;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There must remain some doubt in the mind of a researcher with regard to the selection of alternatives. </a:t>
            </a:r>
            <a:endParaRPr/>
          </a:p>
          <a:p>
            <a:pPr marL="742950" lvl="1" indent="-285750" algn="just" rtl="0">
              <a:spcBef>
                <a:spcPts val="560"/>
              </a:spcBef>
              <a:spcAft>
                <a:spcPts val="0"/>
              </a:spcAft>
              <a:buClr>
                <a:schemeClr val="dk1"/>
              </a:buClr>
              <a:buSzPts val="2800"/>
              <a:buChar char="–"/>
            </a:pPr>
            <a:r>
              <a:rPr lang="en-US"/>
              <a:t>This means that research must answer the question concerning the relative efficiency of the possible alternatives.</a:t>
            </a:r>
            <a:endParaRPr/>
          </a:p>
          <a:p>
            <a:pPr marL="342900" lvl="0" indent="-342900" algn="just" rtl="0">
              <a:spcBef>
                <a:spcPts val="640"/>
              </a:spcBef>
              <a:spcAft>
                <a:spcPts val="0"/>
              </a:spcAft>
              <a:buClr>
                <a:schemeClr val="dk1"/>
              </a:buClr>
              <a:buSzPts val="3200"/>
              <a:buChar char="•"/>
            </a:pPr>
            <a:r>
              <a:rPr lang="en-US"/>
              <a:t>There must be some environment(s) to which the difficulty pertains.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endParaRPr lang="en-IN" dirty="0"/>
          </a:p>
        </p:txBody>
      </p:sp>
      <p:sp>
        <p:nvSpPr>
          <p:cNvPr id="3" name="Text Placeholder 2"/>
          <p:cNvSpPr>
            <a:spLocks noGrp="1"/>
          </p:cNvSpPr>
          <p:nvPr>
            <p:ph type="body" idx="1"/>
          </p:nvPr>
        </p:nvSpPr>
        <p:spPr/>
        <p:txBody>
          <a:bodyPr>
            <a:normAutofit/>
          </a:bodyPr>
          <a:lstStyle/>
          <a:p>
            <a:pPr algn="just"/>
            <a:r>
              <a:rPr lang="en-US" sz="2400" i="1" dirty="0"/>
              <a:t>Research is a process of systematic inquiry that entails collection of data; documentation of critical information; and analysis and interpretation of that data/information, in accordance with suitable methodologies set by specific professional fields and academic disciplines.</a:t>
            </a:r>
            <a:endParaRPr lang="en-IN" sz="2400" i="1" dirty="0"/>
          </a:p>
        </p:txBody>
      </p:sp>
    </p:spTree>
    <p:extLst>
      <p:ext uri="{BB962C8B-B14F-4D97-AF65-F5344CB8AC3E}">
        <p14:creationId xmlns:p14="http://schemas.microsoft.com/office/powerpoint/2010/main" val="8013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SELECTING THE PROBLEM</a:t>
            </a:r>
            <a:endParaRPr/>
          </a:p>
        </p:txBody>
      </p:sp>
      <p:sp>
        <p:nvSpPr>
          <p:cNvPr id="186" name="Google Shape;186;p18"/>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dirty="0"/>
              <a:t>Must be carefully selected</a:t>
            </a:r>
            <a:endParaRPr dirty="0"/>
          </a:p>
          <a:p>
            <a:pPr marL="342900" lvl="0" indent="-342900" algn="just" rtl="0">
              <a:spcBef>
                <a:spcPts val="592"/>
              </a:spcBef>
              <a:spcAft>
                <a:spcPts val="0"/>
              </a:spcAft>
              <a:buClr>
                <a:schemeClr val="dk1"/>
              </a:buClr>
              <a:buSzPct val="100000"/>
              <a:buChar char="•"/>
            </a:pPr>
            <a:r>
              <a:rPr lang="en-US" dirty="0"/>
              <a:t>Help may be taken from a research guide in this connection</a:t>
            </a:r>
            <a:endParaRPr dirty="0"/>
          </a:p>
          <a:p>
            <a:pPr marL="342900" lvl="0" indent="-342900" algn="just" rtl="0">
              <a:spcBef>
                <a:spcPts val="592"/>
              </a:spcBef>
              <a:spcAft>
                <a:spcPts val="0"/>
              </a:spcAft>
              <a:buClr>
                <a:schemeClr val="dk1"/>
              </a:buClr>
              <a:buSzPct val="100000"/>
              <a:buChar char="•"/>
            </a:pPr>
            <a:r>
              <a:rPr lang="en-US" dirty="0"/>
              <a:t>Nevertheless, every researcher must find out his own salvation for research problems</a:t>
            </a:r>
            <a:endParaRPr dirty="0"/>
          </a:p>
          <a:p>
            <a:pPr marL="342900" lvl="0" indent="-342900" algn="just" rtl="0">
              <a:spcBef>
                <a:spcPts val="592"/>
              </a:spcBef>
              <a:spcAft>
                <a:spcPts val="0"/>
              </a:spcAft>
              <a:buClr>
                <a:schemeClr val="dk1"/>
              </a:buClr>
              <a:buSzPct val="100000"/>
              <a:buChar char="•"/>
            </a:pPr>
            <a:r>
              <a:rPr lang="en-US" dirty="0"/>
              <a:t>Subject which is overdone should not be normally chosen, for it will be a difficult task to throw any new light in such a case.</a:t>
            </a:r>
            <a:endParaRPr dirty="0"/>
          </a:p>
          <a:p>
            <a:pPr marL="342900" lvl="0" indent="-342900" algn="just" rtl="0">
              <a:spcBef>
                <a:spcPts val="592"/>
              </a:spcBef>
              <a:spcAft>
                <a:spcPts val="0"/>
              </a:spcAft>
              <a:buClr>
                <a:schemeClr val="dk1"/>
              </a:buClr>
              <a:buSzPct val="100000"/>
              <a:buChar char="•"/>
            </a:pPr>
            <a:r>
              <a:rPr lang="en-US" dirty="0"/>
              <a:t>Controversial subject should not become the choice of an average researcher.</a:t>
            </a:r>
            <a:endParaRPr dirty="0"/>
          </a:p>
          <a:p>
            <a:pPr marL="342900" lvl="0" indent="-342900" algn="just" rtl="0">
              <a:spcBef>
                <a:spcPts val="592"/>
              </a:spcBef>
              <a:spcAft>
                <a:spcPts val="0"/>
              </a:spcAft>
              <a:buClr>
                <a:schemeClr val="dk1"/>
              </a:buClr>
              <a:buSzPct val="100000"/>
              <a:buChar char="•"/>
            </a:pPr>
            <a:r>
              <a:rPr lang="en-US" dirty="0"/>
              <a:t>Too narrow or too vague problems should be avoided.</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SELECTING THE PROBLEM</a:t>
            </a:r>
            <a:endParaRPr/>
          </a:p>
        </p:txBody>
      </p:sp>
      <p:sp>
        <p:nvSpPr>
          <p:cNvPr id="192" name="Google Shape;192;p19"/>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The subject selected for research should be familiar and feasible so that the related research material or sources of research are within one’s reach. </a:t>
            </a:r>
            <a:endParaRPr dirty="0"/>
          </a:p>
          <a:p>
            <a:pPr marL="742950" lvl="1" indent="-285750" algn="just" rtl="0">
              <a:spcBef>
                <a:spcPts val="476"/>
              </a:spcBef>
              <a:spcAft>
                <a:spcPts val="0"/>
              </a:spcAft>
              <a:buClr>
                <a:schemeClr val="dk1"/>
              </a:buClr>
              <a:buSzPct val="100000"/>
              <a:buChar char="–"/>
            </a:pPr>
            <a:r>
              <a:rPr lang="en-US" dirty="0"/>
              <a:t>Even then it is quite difficult to supply definitive ideas concerning how a researcher should obtain ideas for his research.</a:t>
            </a:r>
            <a:endParaRPr dirty="0"/>
          </a:p>
          <a:p>
            <a:pPr marL="742950" lvl="1" indent="-285750" algn="just" rtl="0">
              <a:spcBef>
                <a:spcPts val="476"/>
              </a:spcBef>
              <a:spcAft>
                <a:spcPts val="0"/>
              </a:spcAft>
              <a:buClr>
                <a:schemeClr val="dk1"/>
              </a:buClr>
              <a:buSzPct val="100000"/>
              <a:buChar char="–"/>
            </a:pPr>
            <a:r>
              <a:rPr lang="en-US" dirty="0"/>
              <a:t>For this purpose, a researcher should contact an expert </a:t>
            </a:r>
            <a:r>
              <a:rPr lang="en-US" dirty="0" smtClean="0"/>
              <a:t>who </a:t>
            </a:r>
            <a:r>
              <a:rPr lang="en-US" dirty="0"/>
              <a:t>is already engaged in research. </a:t>
            </a:r>
            <a:endParaRPr dirty="0"/>
          </a:p>
          <a:p>
            <a:pPr marL="742950" lvl="1" indent="-285750" algn="just" rtl="0">
              <a:spcBef>
                <a:spcPts val="476"/>
              </a:spcBef>
              <a:spcAft>
                <a:spcPts val="0"/>
              </a:spcAft>
              <a:buClr>
                <a:schemeClr val="dk1"/>
              </a:buClr>
              <a:buSzPct val="100000"/>
              <a:buChar char="–"/>
            </a:pPr>
            <a:r>
              <a:rPr lang="en-US" dirty="0"/>
              <a:t>He may as well read articles published in current literature available on the subject and may think how the techniques and ideas discussed therein might be applied to the solution of other problems. </a:t>
            </a:r>
            <a:endParaRPr dirty="0"/>
          </a:p>
          <a:p>
            <a:pPr marL="742950" lvl="1" indent="-285750" algn="just" rtl="0">
              <a:spcBef>
                <a:spcPts val="476"/>
              </a:spcBef>
              <a:spcAft>
                <a:spcPts val="0"/>
              </a:spcAft>
              <a:buClr>
                <a:schemeClr val="dk1"/>
              </a:buClr>
              <a:buSzPct val="100000"/>
              <a:buChar char="–"/>
            </a:pPr>
            <a:r>
              <a:rPr lang="en-US" dirty="0"/>
              <a:t>He may discuss with others what he has in mind concerning a problem. In this way he should make all possible efforts in selecting a problem.</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SELECTING THE PROBLEM</a:t>
            </a:r>
            <a:endParaRPr/>
          </a:p>
        </p:txBody>
      </p:sp>
      <p:sp>
        <p:nvSpPr>
          <p:cNvPr id="198" name="Google Shape;198;p20"/>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The importance of the subject, the qualifications and the training of a researcher, the costs involved, the time factor are few other criteria that must also be considered in selecting a problem.</a:t>
            </a:r>
            <a:endParaRPr dirty="0"/>
          </a:p>
          <a:p>
            <a:pPr marL="342900" lvl="0" indent="-342900" algn="just" rtl="0">
              <a:spcBef>
                <a:spcPts val="544"/>
              </a:spcBef>
              <a:spcAft>
                <a:spcPts val="0"/>
              </a:spcAft>
              <a:buClr>
                <a:schemeClr val="dk1"/>
              </a:buClr>
              <a:buSzPct val="100000"/>
              <a:buChar char="•"/>
            </a:pPr>
            <a:r>
              <a:rPr lang="en-US" dirty="0"/>
              <a:t>In other words, before the final selection of a problem is done, a researcher must ask himself the following questions:</a:t>
            </a:r>
            <a:endParaRPr dirty="0"/>
          </a:p>
          <a:p>
            <a:pPr marL="742950" lvl="1" indent="-285750" algn="just" rtl="0">
              <a:spcBef>
                <a:spcPts val="476"/>
              </a:spcBef>
              <a:spcAft>
                <a:spcPts val="0"/>
              </a:spcAft>
              <a:buClr>
                <a:schemeClr val="dk1"/>
              </a:buClr>
              <a:buSzPct val="100000"/>
              <a:buChar char="–"/>
            </a:pPr>
            <a:r>
              <a:rPr lang="en-US" dirty="0"/>
              <a:t>Whether he is well equipped in terms of his background to carry out the research?</a:t>
            </a:r>
            <a:endParaRPr dirty="0"/>
          </a:p>
          <a:p>
            <a:pPr marL="742950" lvl="1" indent="-285750" algn="just" rtl="0">
              <a:spcBef>
                <a:spcPts val="476"/>
              </a:spcBef>
              <a:spcAft>
                <a:spcPts val="0"/>
              </a:spcAft>
              <a:buClr>
                <a:schemeClr val="dk1"/>
              </a:buClr>
              <a:buSzPct val="100000"/>
              <a:buChar char="–"/>
            </a:pPr>
            <a:r>
              <a:rPr lang="en-US" dirty="0"/>
              <a:t>Whether the study falls within the budget he can afford?</a:t>
            </a:r>
            <a:endParaRPr dirty="0"/>
          </a:p>
          <a:p>
            <a:pPr marL="742950" lvl="1" indent="-285750" algn="just" rtl="0">
              <a:spcBef>
                <a:spcPts val="476"/>
              </a:spcBef>
              <a:spcAft>
                <a:spcPts val="0"/>
              </a:spcAft>
              <a:buClr>
                <a:schemeClr val="dk1"/>
              </a:buClr>
              <a:buSzPct val="100000"/>
              <a:buChar char="–"/>
            </a:pPr>
            <a:r>
              <a:rPr lang="en-US" dirty="0"/>
              <a:t>Whether the necessary cooperation can be obtained from those who must participate in research as subjects?</a:t>
            </a:r>
            <a:endParaRPr dirty="0"/>
          </a:p>
          <a:p>
            <a:pPr marL="742950" lvl="1" indent="-285750" algn="just" rtl="0">
              <a:spcBef>
                <a:spcPts val="476"/>
              </a:spcBef>
              <a:spcAft>
                <a:spcPts val="0"/>
              </a:spcAft>
              <a:buClr>
                <a:schemeClr val="dk1"/>
              </a:buClr>
              <a:buSzPct val="100000"/>
              <a:buChar char="–"/>
            </a:pPr>
            <a:r>
              <a:rPr lang="en-US" dirty="0"/>
              <a:t>If the answers to all these questions are in the affirmative, one may become sure so far as the practicability of the study is concerned.</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SELECTING THE PROBLEM</a:t>
            </a:r>
            <a:endParaRPr/>
          </a:p>
        </p:txBody>
      </p:sp>
      <p:sp>
        <p:nvSpPr>
          <p:cNvPr id="204" name="Google Shape;204;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selection of a problem must be preceded by a preliminary study. </a:t>
            </a:r>
            <a:endParaRPr/>
          </a:p>
          <a:p>
            <a:pPr marL="742950" lvl="1" indent="-285750" algn="l" rtl="0">
              <a:spcBef>
                <a:spcPts val="560"/>
              </a:spcBef>
              <a:spcAft>
                <a:spcPts val="0"/>
              </a:spcAft>
              <a:buClr>
                <a:schemeClr val="dk1"/>
              </a:buClr>
              <a:buSzPts val="2800"/>
              <a:buChar char="–"/>
            </a:pPr>
            <a:r>
              <a:rPr lang="en-US"/>
              <a:t>This may not be necessary when the problem requires the conduct of a research closely similar to one that has already been done. </a:t>
            </a:r>
            <a:endParaRPr/>
          </a:p>
          <a:p>
            <a:pPr marL="742950" lvl="1" indent="-285750" algn="l" rtl="0">
              <a:spcBef>
                <a:spcPts val="560"/>
              </a:spcBef>
              <a:spcAft>
                <a:spcPts val="0"/>
              </a:spcAft>
              <a:buClr>
                <a:schemeClr val="dk1"/>
              </a:buClr>
              <a:buSzPts val="2800"/>
              <a:buChar char="–"/>
            </a:pPr>
            <a:r>
              <a:rPr lang="en-US"/>
              <a:t>But when the field of inquiry is relatively new and does not have available a set of well developed techniques, a brief feasibility study must always be undertaken.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NECESSITY OF DEFINING THE PROBLEM</a:t>
            </a:r>
            <a:endParaRPr/>
          </a:p>
        </p:txBody>
      </p:sp>
      <p:sp>
        <p:nvSpPr>
          <p:cNvPr id="210" name="Google Shape;210;p22"/>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 problem clearly stated is a problem half solved</a:t>
            </a:r>
            <a:endParaRPr/>
          </a:p>
          <a:p>
            <a:pPr marL="342900" lvl="0" indent="-342900" algn="l" rtl="0">
              <a:spcBef>
                <a:spcPts val="592"/>
              </a:spcBef>
              <a:spcAft>
                <a:spcPts val="0"/>
              </a:spcAft>
              <a:buClr>
                <a:schemeClr val="dk1"/>
              </a:buClr>
              <a:buSzPct val="100000"/>
              <a:buChar char="•"/>
            </a:pPr>
            <a:r>
              <a:rPr lang="en-US"/>
              <a:t>What data are to be collected? </a:t>
            </a:r>
            <a:endParaRPr/>
          </a:p>
          <a:p>
            <a:pPr marL="342900" lvl="0" indent="-342900" algn="l" rtl="0">
              <a:spcBef>
                <a:spcPts val="592"/>
              </a:spcBef>
              <a:spcAft>
                <a:spcPts val="0"/>
              </a:spcAft>
              <a:buClr>
                <a:schemeClr val="dk1"/>
              </a:buClr>
              <a:buSzPct val="100000"/>
              <a:buChar char="•"/>
            </a:pPr>
            <a:r>
              <a:rPr lang="en-US"/>
              <a:t>What characteristics of data are relevant and need to be studied? </a:t>
            </a:r>
            <a:endParaRPr/>
          </a:p>
          <a:p>
            <a:pPr marL="342900" lvl="0" indent="-342900" algn="l" rtl="0">
              <a:spcBef>
                <a:spcPts val="592"/>
              </a:spcBef>
              <a:spcAft>
                <a:spcPts val="0"/>
              </a:spcAft>
              <a:buClr>
                <a:schemeClr val="dk1"/>
              </a:buClr>
              <a:buSzPct val="100000"/>
              <a:buChar char="•"/>
            </a:pPr>
            <a:r>
              <a:rPr lang="en-US"/>
              <a:t>What relations are to be explored?</a:t>
            </a:r>
            <a:endParaRPr/>
          </a:p>
          <a:p>
            <a:pPr marL="342900" lvl="0" indent="-342900" algn="l" rtl="0">
              <a:spcBef>
                <a:spcPts val="592"/>
              </a:spcBef>
              <a:spcAft>
                <a:spcPts val="0"/>
              </a:spcAft>
              <a:buClr>
                <a:schemeClr val="dk1"/>
              </a:buClr>
              <a:buSzPct val="100000"/>
              <a:buChar char="•"/>
            </a:pPr>
            <a:r>
              <a:rPr lang="en-US"/>
              <a:t>What techniques are to be used for the purpose? </a:t>
            </a:r>
            <a:endParaRPr/>
          </a:p>
          <a:p>
            <a:pPr marL="342900" lvl="0" indent="-342900" algn="l" rtl="0">
              <a:spcBef>
                <a:spcPts val="592"/>
              </a:spcBef>
              <a:spcAft>
                <a:spcPts val="0"/>
              </a:spcAft>
              <a:buClr>
                <a:schemeClr val="dk1"/>
              </a:buClr>
              <a:buSzPct val="100000"/>
              <a:buChar char="•"/>
            </a:pPr>
            <a:r>
              <a:rPr lang="en-US"/>
              <a:t>Similar other questions crop up in the mind of the researcher who can well plan his strategy and find answers to all such questions only when the research problem has been well defined.</a:t>
            </a:r>
            <a:endParaRPr/>
          </a:p>
          <a:p>
            <a:pPr marL="342900" lvl="0" indent="-342900" algn="l" rtl="0">
              <a:spcBef>
                <a:spcPts val="592"/>
              </a:spcBef>
              <a:spcAft>
                <a:spcPts val="0"/>
              </a:spcAft>
              <a:buClr>
                <a:schemeClr val="dk1"/>
              </a:buClr>
              <a:buSzPct val="100000"/>
              <a:buChar char="•"/>
            </a:pPr>
            <a:r>
              <a:rPr lang="en-US"/>
              <a:t>Formulation of a problem is often more essential than its solution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TECHNIQUES INVOLVED IN DEFINING A PROBLEM</a:t>
            </a:r>
            <a:endParaRPr/>
          </a:p>
        </p:txBody>
      </p:sp>
      <p:sp>
        <p:nvSpPr>
          <p:cNvPr id="216" name="Google Shape;216;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27660" algn="l" rtl="0">
              <a:spcBef>
                <a:spcPts val="0"/>
              </a:spcBef>
              <a:spcAft>
                <a:spcPts val="0"/>
              </a:spcAft>
              <a:buClr>
                <a:schemeClr val="dk1"/>
              </a:buClr>
              <a:buSzPct val="100000"/>
              <a:buChar char="•"/>
            </a:pPr>
            <a:r>
              <a:rPr lang="en-US"/>
              <a:t>What is meant by defining a research problem?</a:t>
            </a:r>
            <a:endParaRPr/>
          </a:p>
          <a:p>
            <a:pPr marL="742950" lvl="1" indent="-272414" algn="l" rtl="0">
              <a:spcBef>
                <a:spcPts val="518"/>
              </a:spcBef>
              <a:spcAft>
                <a:spcPts val="0"/>
              </a:spcAft>
              <a:buClr>
                <a:schemeClr val="dk1"/>
              </a:buClr>
              <a:buSzPct val="100000"/>
              <a:buChar char="–"/>
            </a:pPr>
            <a:r>
              <a:rPr lang="en-US"/>
              <a:t>involves the task of laying down boundaries within which a researcher shall study the problem with a predetermined objective in view </a:t>
            </a:r>
            <a:endParaRPr/>
          </a:p>
          <a:p>
            <a:pPr marL="1371600" lvl="0" indent="0" algn="l" rtl="0">
              <a:spcBef>
                <a:spcPts val="592"/>
              </a:spcBef>
              <a:spcAft>
                <a:spcPts val="0"/>
              </a:spcAft>
              <a:buNone/>
            </a:pPr>
            <a:r>
              <a:rPr lang="en-US"/>
              <a:t>(i) statement of the problem in a general way; </a:t>
            </a:r>
            <a:endParaRPr/>
          </a:p>
          <a:p>
            <a:pPr marL="1371600" lvl="0" indent="0" algn="l" rtl="0">
              <a:spcBef>
                <a:spcPts val="592"/>
              </a:spcBef>
              <a:spcAft>
                <a:spcPts val="0"/>
              </a:spcAft>
              <a:buNone/>
            </a:pPr>
            <a:r>
              <a:rPr lang="en-US"/>
              <a:t>(ii) understanding the nature of the problem; </a:t>
            </a:r>
            <a:endParaRPr/>
          </a:p>
          <a:p>
            <a:pPr marL="1371600" lvl="0" indent="0" algn="l" rtl="0">
              <a:spcBef>
                <a:spcPts val="592"/>
              </a:spcBef>
              <a:spcAft>
                <a:spcPts val="0"/>
              </a:spcAft>
              <a:buNone/>
            </a:pPr>
            <a:r>
              <a:rPr lang="en-US"/>
              <a:t>(iii) surveying the available literature </a:t>
            </a:r>
            <a:endParaRPr/>
          </a:p>
          <a:p>
            <a:pPr marL="1371600" lvl="0" indent="0" algn="l" rtl="0">
              <a:spcBef>
                <a:spcPts val="592"/>
              </a:spcBef>
              <a:spcAft>
                <a:spcPts val="0"/>
              </a:spcAft>
              <a:buNone/>
            </a:pPr>
            <a:r>
              <a:rPr lang="en-US"/>
              <a:t>(iv) developing the ideas through discussions; </a:t>
            </a:r>
            <a:endParaRPr/>
          </a:p>
          <a:p>
            <a:pPr marL="1371600" lvl="0" indent="0" algn="l" rtl="0">
              <a:spcBef>
                <a:spcPts val="592"/>
              </a:spcBef>
              <a:spcAft>
                <a:spcPts val="0"/>
              </a:spcAft>
              <a:buNone/>
            </a:pPr>
            <a:r>
              <a:rPr lang="en-US"/>
              <a:t>(v) rephrasing the research problem into a working proposition.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459" b="1"/>
              <a:t>Statement of the problem in a general way</a:t>
            </a:r>
            <a:endParaRPr sz="3459"/>
          </a:p>
        </p:txBody>
      </p:sp>
      <p:sp>
        <p:nvSpPr>
          <p:cNvPr id="222" name="Google Shape;222;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Char char="•"/>
            </a:pPr>
            <a:r>
              <a:rPr lang="en-US" dirty="0"/>
              <a:t>Problem should be stated in a </a:t>
            </a:r>
            <a:r>
              <a:rPr lang="en-US" b="1" dirty="0"/>
              <a:t>broad general </a:t>
            </a:r>
            <a:r>
              <a:rPr lang="en-US" dirty="0"/>
              <a:t>way</a:t>
            </a:r>
            <a:endParaRPr dirty="0"/>
          </a:p>
          <a:p>
            <a:pPr marL="742950" lvl="1" indent="-285750" algn="just" rtl="0">
              <a:spcBef>
                <a:spcPts val="560"/>
              </a:spcBef>
              <a:spcAft>
                <a:spcPts val="0"/>
              </a:spcAft>
              <a:buClr>
                <a:schemeClr val="dk1"/>
              </a:buClr>
              <a:buSzPts val="2800"/>
              <a:buChar char="–"/>
            </a:pPr>
            <a:r>
              <a:rPr lang="en-US" dirty="0"/>
              <a:t>the researcher must immerse himself thoroughly in the subject matter concerning which he wishes to pose a problem</a:t>
            </a:r>
            <a:endParaRPr dirty="0"/>
          </a:p>
          <a:p>
            <a:pPr marL="742950" lvl="1" indent="-285750" algn="just" rtl="0">
              <a:spcBef>
                <a:spcPts val="560"/>
              </a:spcBef>
              <a:spcAft>
                <a:spcPts val="0"/>
              </a:spcAft>
              <a:buClr>
                <a:schemeClr val="dk1"/>
              </a:buClr>
              <a:buSzPts val="2800"/>
              <a:buChar char="–"/>
            </a:pPr>
            <a:r>
              <a:rPr lang="en-US" dirty="0"/>
              <a:t>In case of social research, it is considered advisable to do some field observation and as such the researcher may undertake some sort of preliminary survey or what is often called </a:t>
            </a:r>
            <a:r>
              <a:rPr lang="en-US" b="1" i="1" dirty="0"/>
              <a:t>pilot survey</a:t>
            </a:r>
            <a:endParaRP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Statement of the problem in a general way – contd.</a:t>
            </a:r>
            <a:endParaRPr/>
          </a:p>
        </p:txBody>
      </p:sp>
      <p:sp>
        <p:nvSpPr>
          <p:cNvPr id="228" name="Google Shape;228;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Then the researcher can </a:t>
            </a:r>
            <a:r>
              <a:rPr lang="en-US" b="1"/>
              <a:t>himself</a:t>
            </a:r>
            <a:r>
              <a:rPr lang="en-US"/>
              <a:t> state the problem or he can seek the </a:t>
            </a:r>
            <a:r>
              <a:rPr lang="en-US" b="1"/>
              <a:t>guidance</a:t>
            </a:r>
            <a:r>
              <a:rPr lang="en-US"/>
              <a:t> of the guide or the subject expert in accomplishing this task</a:t>
            </a:r>
            <a:endParaRPr/>
          </a:p>
          <a:p>
            <a:pPr marL="342900" lvl="0" indent="-342900" algn="just" rtl="0">
              <a:spcBef>
                <a:spcPts val="640"/>
              </a:spcBef>
              <a:spcAft>
                <a:spcPts val="0"/>
              </a:spcAft>
              <a:buClr>
                <a:schemeClr val="dk1"/>
              </a:buClr>
              <a:buSzPts val="3200"/>
              <a:buChar char="•"/>
            </a:pPr>
            <a:r>
              <a:rPr lang="en-US"/>
              <a:t>The guide puts forth the problem in general terms, and it is then up to the researcher to </a:t>
            </a:r>
            <a:r>
              <a:rPr lang="en-US" b="1"/>
              <a:t>narrow it down</a:t>
            </a:r>
            <a:r>
              <a:rPr lang="en-US"/>
              <a:t> and phrase the problem in operational terms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Statement of the problem in a general way – contd.</a:t>
            </a:r>
            <a:endParaRPr/>
          </a:p>
        </p:txBody>
      </p:sp>
      <p:sp>
        <p:nvSpPr>
          <p:cNvPr id="234" name="Google Shape;234;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In case there is some </a:t>
            </a:r>
            <a:r>
              <a:rPr lang="en-US" b="1" dirty="0"/>
              <a:t>directive from an </a:t>
            </a:r>
            <a:r>
              <a:rPr lang="en-US" b="1" dirty="0" err="1"/>
              <a:t>organisational</a:t>
            </a:r>
            <a:r>
              <a:rPr lang="en-US" b="1" dirty="0"/>
              <a:t> authority</a:t>
            </a:r>
            <a:r>
              <a:rPr lang="en-US" dirty="0"/>
              <a:t>, the problem then can be stated accordingly</a:t>
            </a:r>
            <a:endParaRPr dirty="0"/>
          </a:p>
          <a:p>
            <a:pPr marL="342900" lvl="0" indent="-342900" algn="l" rtl="0">
              <a:spcBef>
                <a:spcPts val="640"/>
              </a:spcBef>
              <a:spcAft>
                <a:spcPts val="0"/>
              </a:spcAft>
              <a:buClr>
                <a:schemeClr val="dk1"/>
              </a:buClr>
              <a:buSzPts val="3200"/>
              <a:buChar char="•"/>
            </a:pPr>
            <a:r>
              <a:rPr lang="en-US" dirty="0"/>
              <a:t>The problem stated in a broad general way may contain various </a:t>
            </a:r>
            <a:r>
              <a:rPr lang="en-US" b="1" dirty="0"/>
              <a:t>ambiguities</a:t>
            </a:r>
            <a:r>
              <a:rPr lang="en-US" dirty="0"/>
              <a:t> which must be resolved by cool </a:t>
            </a:r>
            <a:r>
              <a:rPr lang="en-US" b="1" dirty="0"/>
              <a:t>thinking and rethinking </a:t>
            </a:r>
            <a:r>
              <a:rPr lang="en-US" dirty="0"/>
              <a:t>over the problem</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dirty="0"/>
              <a:t>Understanding the nature of the problem</a:t>
            </a:r>
            <a:endParaRPr dirty="0"/>
          </a:p>
        </p:txBody>
      </p:sp>
      <p:sp>
        <p:nvSpPr>
          <p:cNvPr id="240" name="Google Shape;240;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Char char="•"/>
            </a:pPr>
            <a:r>
              <a:rPr lang="en-US" b="1"/>
              <a:t>Understand</a:t>
            </a:r>
            <a:r>
              <a:rPr lang="en-US"/>
              <a:t> its origin and nature clearly</a:t>
            </a:r>
            <a:endParaRPr/>
          </a:p>
          <a:p>
            <a:pPr marL="342900" lvl="0" indent="-342900" algn="just" rtl="0">
              <a:spcBef>
                <a:spcPts val="640"/>
              </a:spcBef>
              <a:spcAft>
                <a:spcPts val="0"/>
              </a:spcAft>
              <a:buClr>
                <a:schemeClr val="dk1"/>
              </a:buClr>
              <a:buSzPts val="3200"/>
              <a:buChar char="•"/>
            </a:pPr>
            <a:r>
              <a:rPr lang="en-US"/>
              <a:t>The best way of understanding the problem is to </a:t>
            </a:r>
            <a:r>
              <a:rPr lang="en-US" b="1"/>
              <a:t>discuss it with those who first raised it </a:t>
            </a:r>
            <a:r>
              <a:rPr lang="en-US"/>
              <a:t>in order to find out how the problem originally came about and with what objectives in view</a:t>
            </a:r>
            <a:endParaRPr/>
          </a:p>
          <a:p>
            <a:pPr marL="342900" lvl="0" indent="-342900" algn="just" rtl="0">
              <a:spcBef>
                <a:spcPts val="640"/>
              </a:spcBef>
              <a:spcAft>
                <a:spcPts val="0"/>
              </a:spcAft>
              <a:buClr>
                <a:schemeClr val="dk1"/>
              </a:buClr>
              <a:buSzPts val="3200"/>
              <a:buChar char="•"/>
            </a:pPr>
            <a:r>
              <a:rPr lang="en-US"/>
              <a:t>If the researcher has stated the problem  himself, he should </a:t>
            </a:r>
            <a:r>
              <a:rPr lang="en-US" b="1"/>
              <a:t>consider once again all those points</a:t>
            </a:r>
            <a:r>
              <a:rPr lang="en-US"/>
              <a:t> that induced him to make a general statement concerning the problem</a:t>
            </a:r>
            <a:endParaRPr/>
          </a:p>
          <a:p>
            <a:pPr marL="342900" lvl="0" indent="-139700" algn="just"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RESEARCH</a:t>
            </a:r>
            <a:endParaRPr dirty="0"/>
          </a:p>
        </p:txBody>
      </p:sp>
      <p:sp>
        <p:nvSpPr>
          <p:cNvPr id="90" name="Google Shape;90;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dirty="0"/>
              <a:t>The Advanced Learner’s Dictionary of Current English  - meaning of research as </a:t>
            </a:r>
            <a:endParaRPr dirty="0"/>
          </a:p>
          <a:p>
            <a:pPr marL="742950" lvl="1" indent="-285750" algn="just" rtl="0">
              <a:spcBef>
                <a:spcPts val="518"/>
              </a:spcBef>
              <a:spcAft>
                <a:spcPts val="0"/>
              </a:spcAft>
              <a:buClr>
                <a:schemeClr val="dk1"/>
              </a:buClr>
              <a:buSzPct val="100000"/>
              <a:buChar char="–"/>
            </a:pPr>
            <a:r>
              <a:rPr lang="en-US" dirty="0"/>
              <a:t>“a careful investigation or inquiry specially through search for new facts in any branch of knowledge”</a:t>
            </a:r>
            <a:endParaRPr dirty="0"/>
          </a:p>
          <a:p>
            <a:pPr marL="342900" lvl="0" indent="-342900" algn="just" rtl="0">
              <a:spcBef>
                <a:spcPts val="592"/>
              </a:spcBef>
              <a:spcAft>
                <a:spcPts val="0"/>
              </a:spcAft>
              <a:buClr>
                <a:schemeClr val="dk1"/>
              </a:buClr>
              <a:buSzPct val="100000"/>
              <a:buChar char="•"/>
            </a:pPr>
            <a:r>
              <a:rPr lang="en-US" dirty="0"/>
              <a:t>According to Clifford Woody research comprises </a:t>
            </a:r>
            <a:endParaRPr dirty="0"/>
          </a:p>
          <a:p>
            <a:pPr marL="742950" lvl="1" indent="-285750" algn="just" rtl="0">
              <a:spcBef>
                <a:spcPts val="518"/>
              </a:spcBef>
              <a:spcAft>
                <a:spcPts val="0"/>
              </a:spcAft>
              <a:buClr>
                <a:schemeClr val="dk1"/>
              </a:buClr>
              <a:buSzPct val="100000"/>
              <a:buChar char="–"/>
            </a:pPr>
            <a:r>
              <a:rPr lang="en-US" dirty="0"/>
              <a:t>defining and redefining problems, </a:t>
            </a:r>
            <a:endParaRPr dirty="0"/>
          </a:p>
          <a:p>
            <a:pPr marL="742950" lvl="1" indent="-285750" algn="just" rtl="0">
              <a:spcBef>
                <a:spcPts val="518"/>
              </a:spcBef>
              <a:spcAft>
                <a:spcPts val="0"/>
              </a:spcAft>
              <a:buClr>
                <a:schemeClr val="dk1"/>
              </a:buClr>
              <a:buSzPct val="100000"/>
              <a:buChar char="–"/>
            </a:pPr>
            <a:r>
              <a:rPr lang="en-US" dirty="0"/>
              <a:t>Formulating hypothesis or suggested solutions; </a:t>
            </a:r>
            <a:endParaRPr dirty="0"/>
          </a:p>
          <a:p>
            <a:pPr marL="742950" lvl="1" indent="-285750" algn="just" rtl="0">
              <a:spcBef>
                <a:spcPts val="518"/>
              </a:spcBef>
              <a:spcAft>
                <a:spcPts val="0"/>
              </a:spcAft>
              <a:buClr>
                <a:schemeClr val="dk1"/>
              </a:buClr>
              <a:buSzPct val="100000"/>
              <a:buChar char="–"/>
            </a:pPr>
            <a:r>
              <a:rPr lang="en-US" dirty="0"/>
              <a:t>collecting, organizing and evaluating data; </a:t>
            </a:r>
            <a:endParaRPr dirty="0"/>
          </a:p>
          <a:p>
            <a:pPr marL="742950" lvl="1" indent="-285750" algn="just" rtl="0">
              <a:spcBef>
                <a:spcPts val="518"/>
              </a:spcBef>
              <a:spcAft>
                <a:spcPts val="0"/>
              </a:spcAft>
              <a:buClr>
                <a:schemeClr val="dk1"/>
              </a:buClr>
              <a:buSzPct val="100000"/>
              <a:buChar char="–"/>
            </a:pPr>
            <a:r>
              <a:rPr lang="en-US" dirty="0"/>
              <a:t>making deductions and reaching conclusions; </a:t>
            </a:r>
            <a:endParaRPr dirty="0"/>
          </a:p>
          <a:p>
            <a:pPr marL="742950" lvl="1" indent="-285750" algn="just" rtl="0">
              <a:spcBef>
                <a:spcPts val="518"/>
              </a:spcBef>
              <a:spcAft>
                <a:spcPts val="0"/>
              </a:spcAft>
              <a:buClr>
                <a:schemeClr val="dk1"/>
              </a:buClr>
              <a:buSzPct val="100000"/>
              <a:buChar char="–"/>
            </a:pPr>
            <a:r>
              <a:rPr lang="en-US" dirty="0"/>
              <a:t>carefully testing the conclusions to determine whether they fit the formulating hypothesis.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Understanding the nature of the problem</a:t>
            </a:r>
            <a:endParaRPr/>
          </a:p>
        </p:txBody>
      </p:sp>
      <p:sp>
        <p:nvSpPr>
          <p:cNvPr id="246" name="Google Shape;24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He can enter into </a:t>
            </a:r>
            <a:r>
              <a:rPr lang="en-US" b="1"/>
              <a:t>discussion</a:t>
            </a:r>
            <a:r>
              <a:rPr lang="en-US"/>
              <a:t> with those who have a </a:t>
            </a:r>
            <a:r>
              <a:rPr lang="en-US" b="1"/>
              <a:t>good knowledge of the problem </a:t>
            </a:r>
            <a:r>
              <a:rPr lang="en-US"/>
              <a:t>concerned or similar other problems</a:t>
            </a:r>
            <a:endParaRPr/>
          </a:p>
          <a:p>
            <a:pPr marL="342900" lvl="0" indent="-342900" algn="just" rtl="0">
              <a:spcBef>
                <a:spcPts val="640"/>
              </a:spcBef>
              <a:spcAft>
                <a:spcPts val="0"/>
              </a:spcAft>
              <a:buClr>
                <a:schemeClr val="dk1"/>
              </a:buClr>
              <a:buSzPts val="3200"/>
              <a:buChar char="•"/>
            </a:pPr>
            <a:r>
              <a:rPr lang="en-US"/>
              <a:t>The researcher should also keep in view </a:t>
            </a:r>
            <a:r>
              <a:rPr lang="en-US" b="1"/>
              <a:t>the environment</a:t>
            </a:r>
            <a:r>
              <a:rPr lang="en-US"/>
              <a:t> within which the problem is to be studied and understood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Surveying the available literature</a:t>
            </a:r>
            <a:endParaRPr/>
          </a:p>
        </p:txBody>
      </p:sp>
      <p:sp>
        <p:nvSpPr>
          <p:cNvPr id="252" name="Google Shape;252;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Clr>
                <a:schemeClr val="dk1"/>
              </a:buClr>
              <a:buSzPts val="3200"/>
              <a:buChar char="•"/>
            </a:pPr>
            <a:r>
              <a:rPr lang="en-US"/>
              <a:t>All available literature concerning the problem must necessarily be surveyed and examined before a definition of the research problem is given</a:t>
            </a:r>
            <a:endParaRPr/>
          </a:p>
          <a:p>
            <a:pPr marL="342900" lvl="0" indent="-342900" algn="l" rtl="0">
              <a:spcBef>
                <a:spcPts val="640"/>
              </a:spcBef>
              <a:spcAft>
                <a:spcPts val="0"/>
              </a:spcAft>
              <a:buClr>
                <a:schemeClr val="dk1"/>
              </a:buClr>
              <a:buSzPts val="3200"/>
              <a:buChar char="•"/>
            </a:pPr>
            <a:r>
              <a:rPr lang="en-US"/>
              <a:t>The researcher must be well-conversant with </a:t>
            </a:r>
            <a:r>
              <a:rPr lang="en-US" b="1"/>
              <a:t>relevant theories </a:t>
            </a:r>
            <a:r>
              <a:rPr lang="en-US"/>
              <a:t>in the field, </a:t>
            </a:r>
            <a:r>
              <a:rPr lang="en-US" b="1"/>
              <a:t>reports and records</a:t>
            </a:r>
            <a:r>
              <a:rPr lang="en-US"/>
              <a:t> as also all other relevant literature</a:t>
            </a:r>
            <a:endParaRPr/>
          </a:p>
          <a:p>
            <a:pPr marL="342900" lvl="0" indent="-342900" algn="l" rtl="0">
              <a:spcBef>
                <a:spcPts val="640"/>
              </a:spcBef>
              <a:spcAft>
                <a:spcPts val="0"/>
              </a:spcAft>
              <a:buClr>
                <a:schemeClr val="dk1"/>
              </a:buClr>
              <a:buSzPts val="3200"/>
              <a:buChar char="•"/>
            </a:pPr>
            <a:r>
              <a:rPr lang="en-US"/>
              <a:t>Devote sufficient time in reviewing of research already undertaken on </a:t>
            </a:r>
            <a:r>
              <a:rPr lang="en-US" b="1"/>
              <a:t>related problems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Surveying the available literature</a:t>
            </a:r>
            <a:endParaRPr/>
          </a:p>
        </p:txBody>
      </p:sp>
      <p:sp>
        <p:nvSpPr>
          <p:cNvPr id="258" name="Google Shape;258;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a:t>Knowing what data are available often </a:t>
            </a:r>
            <a:r>
              <a:rPr lang="en-US" b="1"/>
              <a:t>serves to narrow the problem itsel</a:t>
            </a:r>
            <a:r>
              <a:rPr lang="en-US"/>
              <a:t>f as well as the </a:t>
            </a:r>
            <a:r>
              <a:rPr lang="en-US" b="1"/>
              <a:t>technique</a:t>
            </a:r>
            <a:r>
              <a:rPr lang="en-US"/>
              <a:t> that might be used</a:t>
            </a:r>
            <a:endParaRPr/>
          </a:p>
          <a:p>
            <a:pPr marL="342900" lvl="0" indent="-342900" algn="just" rtl="0">
              <a:spcBef>
                <a:spcPts val="592"/>
              </a:spcBef>
              <a:spcAft>
                <a:spcPts val="0"/>
              </a:spcAft>
              <a:buClr>
                <a:schemeClr val="dk1"/>
              </a:buClr>
              <a:buSzPct val="100000"/>
              <a:buChar char="•"/>
            </a:pPr>
            <a:r>
              <a:rPr lang="en-US"/>
              <a:t>This would also help a researcher to know</a:t>
            </a:r>
            <a:endParaRPr/>
          </a:p>
          <a:p>
            <a:pPr marL="742950" lvl="1" indent="-285750" algn="just" rtl="0">
              <a:spcBef>
                <a:spcPts val="518"/>
              </a:spcBef>
              <a:spcAft>
                <a:spcPts val="0"/>
              </a:spcAft>
              <a:buClr>
                <a:schemeClr val="dk1"/>
              </a:buClr>
              <a:buSzPct val="100000"/>
              <a:buChar char="–"/>
            </a:pPr>
            <a:r>
              <a:rPr lang="en-US"/>
              <a:t> if there are </a:t>
            </a:r>
            <a:r>
              <a:rPr lang="en-US" b="1"/>
              <a:t>certain gaps </a:t>
            </a:r>
            <a:r>
              <a:rPr lang="en-US"/>
              <a:t>in the theories</a:t>
            </a:r>
            <a:endParaRPr/>
          </a:p>
          <a:p>
            <a:pPr marL="742950" lvl="1" indent="-285750" algn="just" rtl="0">
              <a:spcBef>
                <a:spcPts val="518"/>
              </a:spcBef>
              <a:spcAft>
                <a:spcPts val="0"/>
              </a:spcAft>
              <a:buClr>
                <a:schemeClr val="dk1"/>
              </a:buClr>
              <a:buSzPct val="100000"/>
              <a:buChar char="–"/>
            </a:pPr>
            <a:r>
              <a:rPr lang="en-US"/>
              <a:t>whether the existing theories applicable to the problem under study </a:t>
            </a:r>
            <a:r>
              <a:rPr lang="en-US" b="1"/>
              <a:t>are inconsistent </a:t>
            </a:r>
            <a:r>
              <a:rPr lang="en-US"/>
              <a:t>with each other</a:t>
            </a:r>
            <a:endParaRPr/>
          </a:p>
          <a:p>
            <a:pPr marL="742950" lvl="1" indent="-285750" algn="just" rtl="0">
              <a:spcBef>
                <a:spcPts val="518"/>
              </a:spcBef>
              <a:spcAft>
                <a:spcPts val="0"/>
              </a:spcAft>
              <a:buClr>
                <a:schemeClr val="dk1"/>
              </a:buClr>
              <a:buSzPct val="100000"/>
              <a:buChar char="–"/>
            </a:pPr>
            <a:r>
              <a:rPr lang="en-US"/>
              <a:t>whether the </a:t>
            </a:r>
            <a:r>
              <a:rPr lang="en-US" b="1"/>
              <a:t>findings</a:t>
            </a:r>
            <a:r>
              <a:rPr lang="en-US"/>
              <a:t> of the different studies </a:t>
            </a:r>
            <a:r>
              <a:rPr lang="en-US" b="1"/>
              <a:t>do not follow a pattern consistent with the theoretical expectations</a:t>
            </a:r>
            <a:r>
              <a:rPr lang="en-US"/>
              <a:t> and so 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Surveying the available literature</a:t>
            </a:r>
            <a:endParaRPr/>
          </a:p>
        </p:txBody>
      </p:sp>
      <p:sp>
        <p:nvSpPr>
          <p:cNvPr id="264" name="Google Shape;264;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All these will enable a researcher to </a:t>
            </a:r>
            <a:r>
              <a:rPr lang="en-US" b="1"/>
              <a:t>move up starting from the existing premise</a:t>
            </a:r>
            <a:endParaRPr/>
          </a:p>
          <a:p>
            <a:pPr marL="342900" lvl="0" indent="-342900" algn="just" rtl="0">
              <a:spcBef>
                <a:spcPts val="640"/>
              </a:spcBef>
              <a:spcAft>
                <a:spcPts val="0"/>
              </a:spcAft>
              <a:buClr>
                <a:schemeClr val="dk1"/>
              </a:buClr>
              <a:buSzPts val="3200"/>
              <a:buChar char="•"/>
            </a:pPr>
            <a:r>
              <a:rPr lang="en-US"/>
              <a:t>Studies on related problems are useful for indicating the </a:t>
            </a:r>
            <a:r>
              <a:rPr lang="en-US" b="1"/>
              <a:t>type of difficulties that may be encountered</a:t>
            </a:r>
            <a:endParaRPr/>
          </a:p>
          <a:p>
            <a:pPr marL="342900" lvl="0" indent="-342900" algn="just" rtl="0">
              <a:spcBef>
                <a:spcPts val="640"/>
              </a:spcBef>
              <a:spcAft>
                <a:spcPts val="0"/>
              </a:spcAft>
              <a:buClr>
                <a:schemeClr val="dk1"/>
              </a:buClr>
              <a:buSzPts val="3200"/>
              <a:buChar char="•"/>
            </a:pPr>
            <a:r>
              <a:rPr lang="en-US"/>
              <a:t>Such studies </a:t>
            </a:r>
            <a:r>
              <a:rPr lang="en-US" b="1"/>
              <a:t>may also suggest useful and even new lines of approach </a:t>
            </a:r>
            <a:r>
              <a:rPr lang="en-US"/>
              <a:t>to the present problem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Developing the ideas through discussions</a:t>
            </a:r>
            <a:endParaRPr/>
          </a:p>
        </p:txBody>
      </p:sp>
      <p:sp>
        <p:nvSpPr>
          <p:cNvPr id="270" name="Google Shape;270;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Char char="•"/>
            </a:pPr>
            <a:r>
              <a:rPr lang="en-US"/>
              <a:t>Discussion concerning a problem often produces useful information</a:t>
            </a:r>
            <a:endParaRPr/>
          </a:p>
          <a:p>
            <a:pPr marL="342900" lvl="0" indent="-342900" algn="just" rtl="0">
              <a:spcBef>
                <a:spcPts val="640"/>
              </a:spcBef>
              <a:spcAft>
                <a:spcPts val="0"/>
              </a:spcAft>
              <a:buClr>
                <a:schemeClr val="dk1"/>
              </a:buClr>
              <a:buSzPts val="3200"/>
              <a:buChar char="•"/>
            </a:pPr>
            <a:r>
              <a:rPr lang="en-US"/>
              <a:t>Various </a:t>
            </a:r>
            <a:r>
              <a:rPr lang="en-US" b="1"/>
              <a:t>new ideas can be developed </a:t>
            </a:r>
            <a:r>
              <a:rPr lang="en-US"/>
              <a:t>through such an exercise</a:t>
            </a:r>
            <a:endParaRPr/>
          </a:p>
          <a:p>
            <a:pPr marL="342900" lvl="0" indent="-342900" algn="just" rtl="0">
              <a:spcBef>
                <a:spcPts val="640"/>
              </a:spcBef>
              <a:spcAft>
                <a:spcPts val="0"/>
              </a:spcAft>
              <a:buClr>
                <a:schemeClr val="dk1"/>
              </a:buClr>
              <a:buSzPts val="3200"/>
              <a:buChar char="•"/>
            </a:pPr>
            <a:r>
              <a:rPr lang="en-US"/>
              <a:t>A researcher must discuss his problem with his colleagues and others </a:t>
            </a:r>
            <a:r>
              <a:rPr lang="en-US" b="1"/>
              <a:t>who have enough experience in the same area or in working on similar problems</a:t>
            </a:r>
            <a:r>
              <a:rPr lang="en-US"/>
              <a:t>. This is quite often known as an </a:t>
            </a:r>
            <a:r>
              <a:rPr lang="en-US" i="1"/>
              <a:t>experience survey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Developing the ideas through discussions</a:t>
            </a:r>
            <a:endParaRPr/>
          </a:p>
        </p:txBody>
      </p:sp>
      <p:sp>
        <p:nvSpPr>
          <p:cNvPr id="276" name="Google Shape;276;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a:t>People with rich experience are in a position to </a:t>
            </a:r>
            <a:r>
              <a:rPr lang="en-US" b="1"/>
              <a:t>enlighten the researcher </a:t>
            </a:r>
            <a:r>
              <a:rPr lang="en-US"/>
              <a:t>on different aspects of his proposed study and their advice and comments are usually invaluable to the researcher</a:t>
            </a:r>
            <a:endParaRPr/>
          </a:p>
          <a:p>
            <a:pPr marL="342900" lvl="0" indent="-342900" algn="just" rtl="0">
              <a:spcBef>
                <a:spcPts val="592"/>
              </a:spcBef>
              <a:spcAft>
                <a:spcPts val="0"/>
              </a:spcAft>
              <a:buClr>
                <a:schemeClr val="dk1"/>
              </a:buClr>
              <a:buSzPct val="100000"/>
              <a:buChar char="•"/>
            </a:pPr>
            <a:r>
              <a:rPr lang="en-US"/>
              <a:t>Discussions with such persons </a:t>
            </a:r>
            <a:r>
              <a:rPr lang="en-US" b="1"/>
              <a:t>should not only be confined to the formulation of the specific problem at hand</a:t>
            </a:r>
            <a:r>
              <a:rPr lang="en-US"/>
              <a:t>, but should also be concerned with the general approach to the given problem, techniques that might be used, possible solutions, etc.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t>Rephrasing the research problem</a:t>
            </a:r>
            <a:endParaRPr dirty="0"/>
          </a:p>
        </p:txBody>
      </p:sp>
      <p:sp>
        <p:nvSpPr>
          <p:cNvPr id="282" name="Google Shape;282;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a:t>The researcher must sit to </a:t>
            </a:r>
            <a:r>
              <a:rPr lang="en-US" b="1"/>
              <a:t>rephrase</a:t>
            </a:r>
            <a:r>
              <a:rPr lang="en-US"/>
              <a:t> the research problem </a:t>
            </a:r>
            <a:r>
              <a:rPr lang="en-US" b="1"/>
              <a:t>into a working proposition</a:t>
            </a:r>
            <a:endParaRPr/>
          </a:p>
          <a:p>
            <a:pPr marL="342900" lvl="0" indent="-342900" algn="just" rtl="0">
              <a:spcBef>
                <a:spcPts val="592"/>
              </a:spcBef>
              <a:spcAft>
                <a:spcPts val="0"/>
              </a:spcAft>
              <a:buClr>
                <a:schemeClr val="dk1"/>
              </a:buClr>
              <a:buSzPct val="100000"/>
              <a:buChar char="•"/>
            </a:pPr>
            <a:r>
              <a:rPr lang="en-US"/>
              <a:t>After all the previous steps, rephrasing the problem into analytical or operational terms is not a difficult task</a:t>
            </a:r>
            <a:endParaRPr/>
          </a:p>
          <a:p>
            <a:pPr marL="342900" lvl="0" indent="-342900" algn="just" rtl="0">
              <a:spcBef>
                <a:spcPts val="592"/>
              </a:spcBef>
              <a:spcAft>
                <a:spcPts val="0"/>
              </a:spcAft>
              <a:buClr>
                <a:schemeClr val="dk1"/>
              </a:buClr>
              <a:buSzPct val="100000"/>
              <a:buChar char="•"/>
            </a:pPr>
            <a:r>
              <a:rPr lang="en-US"/>
              <a:t>Through rephrasing, the researcher puts the research problem in </a:t>
            </a:r>
            <a:r>
              <a:rPr lang="en-US" b="1"/>
              <a:t>as specific terms as possible </a:t>
            </a:r>
            <a:r>
              <a:rPr lang="en-US"/>
              <a:t>so that it may become operationally viable and may help in the development of working hypotheses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 addition,</a:t>
            </a:r>
            <a:endParaRPr/>
          </a:p>
        </p:txBody>
      </p:sp>
      <p:sp>
        <p:nvSpPr>
          <p:cNvPr id="288" name="Google Shape;288;p35"/>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dirty="0"/>
              <a:t>Technical terms and words or phrases, with special meanings used in the statement of the problem, should be clearly defined.</a:t>
            </a:r>
            <a:endParaRPr dirty="0"/>
          </a:p>
          <a:p>
            <a:pPr marL="342900" lvl="0" indent="-342900" algn="just" rtl="0">
              <a:spcBef>
                <a:spcPts val="544"/>
              </a:spcBef>
              <a:spcAft>
                <a:spcPts val="0"/>
              </a:spcAft>
              <a:buClr>
                <a:schemeClr val="dk1"/>
              </a:buClr>
              <a:buSzPct val="100000"/>
              <a:buChar char="•"/>
            </a:pPr>
            <a:r>
              <a:rPr lang="en-US" dirty="0"/>
              <a:t>Basic assumptions or postulates (if any) relating to the research problem should be clearly stated.</a:t>
            </a:r>
            <a:endParaRPr dirty="0"/>
          </a:p>
          <a:p>
            <a:pPr marL="342900" lvl="0" indent="-342900" algn="just" rtl="0">
              <a:spcBef>
                <a:spcPts val="544"/>
              </a:spcBef>
              <a:spcAft>
                <a:spcPts val="0"/>
              </a:spcAft>
              <a:buClr>
                <a:schemeClr val="dk1"/>
              </a:buClr>
              <a:buSzPct val="100000"/>
              <a:buChar char="•"/>
            </a:pPr>
            <a:r>
              <a:rPr lang="en-US" dirty="0"/>
              <a:t>A straightforward statement of the value of the investigation (i.e., the criteria for the selection of the problem) should be provided.</a:t>
            </a:r>
            <a:endParaRPr dirty="0"/>
          </a:p>
          <a:p>
            <a:pPr marL="342900" lvl="0" indent="-342900" algn="just" rtl="0">
              <a:spcBef>
                <a:spcPts val="544"/>
              </a:spcBef>
              <a:spcAft>
                <a:spcPts val="0"/>
              </a:spcAft>
              <a:buClr>
                <a:schemeClr val="dk1"/>
              </a:buClr>
              <a:buSzPct val="100000"/>
              <a:buChar char="•"/>
            </a:pPr>
            <a:r>
              <a:rPr lang="en-US" dirty="0"/>
              <a:t>The suitability of the time-period and the sources of data available must also be considered by the researcher in defining the problem.</a:t>
            </a:r>
            <a:endParaRPr dirty="0"/>
          </a:p>
          <a:p>
            <a:pPr marL="342900" lvl="0" indent="-342900" algn="just" rtl="0">
              <a:spcBef>
                <a:spcPts val="544"/>
              </a:spcBef>
              <a:spcAft>
                <a:spcPts val="0"/>
              </a:spcAft>
              <a:buClr>
                <a:schemeClr val="dk1"/>
              </a:buClr>
              <a:buSzPct val="100000"/>
              <a:buChar char="•"/>
            </a:pPr>
            <a:r>
              <a:rPr lang="en-US" dirty="0"/>
              <a:t>The scope of the investigation or the limits within which the problem is to be studied must be mentioned explicitly in defining a research problem</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Developing a Research Plan</a:t>
            </a:r>
            <a:endParaRPr/>
          </a:p>
        </p:txBody>
      </p:sp>
      <p:sp>
        <p:nvSpPr>
          <p:cNvPr id="294" name="Google Shape;29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a:t>After identifying and defining the problem, researcher must arrange his ideas in order and write them in the form of an experimental plan or what can be described as ‘Research Plan</a:t>
            </a:r>
            <a:endParaRPr/>
          </a:p>
          <a:p>
            <a:pPr marL="742950" lvl="1" indent="-285750" algn="l" rtl="0">
              <a:spcBef>
                <a:spcPts val="518"/>
              </a:spcBef>
              <a:spcAft>
                <a:spcPts val="0"/>
              </a:spcAft>
              <a:buClr>
                <a:schemeClr val="dk1"/>
              </a:buClr>
              <a:buSzPct val="100000"/>
              <a:buChar char="–"/>
            </a:pPr>
            <a:r>
              <a:rPr lang="en-US"/>
              <a:t>It helps him to organize his ideas in a form whereby it will be possible for him to look for flaws and inadequacies, if any</a:t>
            </a:r>
            <a:endParaRPr/>
          </a:p>
          <a:p>
            <a:pPr marL="742950" lvl="1" indent="-285750" algn="l" rtl="0">
              <a:spcBef>
                <a:spcPts val="518"/>
              </a:spcBef>
              <a:spcAft>
                <a:spcPts val="0"/>
              </a:spcAft>
              <a:buClr>
                <a:schemeClr val="dk1"/>
              </a:buClr>
              <a:buSzPct val="100000"/>
              <a:buChar char="–"/>
            </a:pPr>
            <a:r>
              <a:rPr lang="en-US"/>
              <a:t>It provides an inventory of what must be done and which materials have to be collected as a preliminary step</a:t>
            </a:r>
            <a:endParaRPr/>
          </a:p>
          <a:p>
            <a:pPr marL="742950" lvl="1" indent="-285750" algn="l" rtl="0">
              <a:spcBef>
                <a:spcPts val="518"/>
              </a:spcBef>
              <a:spcAft>
                <a:spcPts val="0"/>
              </a:spcAft>
              <a:buClr>
                <a:schemeClr val="dk1"/>
              </a:buClr>
              <a:buSzPct val="100000"/>
              <a:buChar char="–"/>
            </a:pPr>
            <a:r>
              <a:rPr lang="en-US"/>
              <a:t>It is a document that can be given to others for comment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Components of a research plan</a:t>
            </a:r>
            <a:endParaRPr/>
          </a:p>
        </p:txBody>
      </p:sp>
      <p:sp>
        <p:nvSpPr>
          <p:cNvPr id="300" name="Google Shape;300;p37"/>
          <p:cNvSpPr txBox="1">
            <a:spLocks noGrp="1"/>
          </p:cNvSpPr>
          <p:nvPr>
            <p:ph type="body" idx="1"/>
          </p:nvPr>
        </p:nvSpPr>
        <p:spPr>
          <a:xfrm>
            <a:off x="457200" y="1600200"/>
            <a:ext cx="8229600" cy="51054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b="1"/>
              <a:t>Research objective </a:t>
            </a:r>
            <a:r>
              <a:rPr lang="en-US"/>
              <a:t>should be clearly stated in a line or two which tells exactly what it is that the researcher expects to do.</a:t>
            </a:r>
            <a:endParaRPr/>
          </a:p>
          <a:p>
            <a:pPr marL="342900" lvl="0" indent="-342900" algn="just" rtl="0">
              <a:spcBef>
                <a:spcPts val="544"/>
              </a:spcBef>
              <a:spcAft>
                <a:spcPts val="0"/>
              </a:spcAft>
              <a:buClr>
                <a:schemeClr val="dk1"/>
              </a:buClr>
              <a:buSzPct val="100000"/>
              <a:buChar char="•"/>
            </a:pPr>
            <a:r>
              <a:rPr lang="en-US"/>
              <a:t>The problem to be studied by researcher must be explicitly stated so that one may know </a:t>
            </a:r>
            <a:r>
              <a:rPr lang="en-US" b="1"/>
              <a:t>what information is to be obtained for solving the problem</a:t>
            </a:r>
            <a:r>
              <a:rPr lang="en-US"/>
              <a:t>.</a:t>
            </a:r>
            <a:endParaRPr/>
          </a:p>
          <a:p>
            <a:pPr marL="342900" lvl="0" indent="-342900" algn="just" rtl="0">
              <a:spcBef>
                <a:spcPts val="544"/>
              </a:spcBef>
              <a:spcAft>
                <a:spcPts val="0"/>
              </a:spcAft>
              <a:buClr>
                <a:schemeClr val="dk1"/>
              </a:buClr>
              <a:buSzPct val="100000"/>
              <a:buChar char="•"/>
            </a:pPr>
            <a:r>
              <a:rPr lang="en-US"/>
              <a:t>Each major concept which researcher wants </a:t>
            </a:r>
            <a:r>
              <a:rPr lang="en-US" b="1"/>
              <a:t>to measure </a:t>
            </a:r>
            <a:r>
              <a:rPr lang="en-US"/>
              <a:t>should be defined in operational terms in context of the research project.</a:t>
            </a:r>
            <a:endParaRPr/>
          </a:p>
          <a:p>
            <a:pPr marL="342900" lvl="0" indent="-342900" algn="just" rtl="0">
              <a:spcBef>
                <a:spcPts val="544"/>
              </a:spcBef>
              <a:spcAft>
                <a:spcPts val="0"/>
              </a:spcAft>
              <a:buClr>
                <a:schemeClr val="dk1"/>
              </a:buClr>
              <a:buSzPct val="100000"/>
              <a:buChar char="•"/>
            </a:pPr>
            <a:r>
              <a:rPr lang="en-US"/>
              <a:t>The plan should contain </a:t>
            </a:r>
            <a:r>
              <a:rPr lang="en-US" b="1"/>
              <a:t>the method to be used </a:t>
            </a:r>
            <a:r>
              <a:rPr lang="en-US"/>
              <a:t>in solving the problem. An overall description of the approach to be adopted is usually given and assumptions, if any, of the concerning method to be used are clearly mentioned in the research plan.</a:t>
            </a:r>
            <a:endParaRPr/>
          </a:p>
          <a:p>
            <a:pPr marL="342900" lvl="0" indent="-170180" algn="just" rtl="0">
              <a:spcBef>
                <a:spcPts val="544"/>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6690" y="729762"/>
            <a:ext cx="7335856" cy="4687680"/>
          </a:xfrm>
          <a:prstGeom prst="rect">
            <a:avLst/>
          </a:prstGeom>
        </p:spPr>
      </p:pic>
    </p:spTree>
    <p:extLst>
      <p:ext uri="{BB962C8B-B14F-4D97-AF65-F5344CB8AC3E}">
        <p14:creationId xmlns:p14="http://schemas.microsoft.com/office/powerpoint/2010/main" val="1730789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Components of a research plan</a:t>
            </a:r>
            <a:endParaRPr/>
          </a:p>
        </p:txBody>
      </p:sp>
      <p:sp>
        <p:nvSpPr>
          <p:cNvPr id="306" name="Google Shape;306;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dirty="0"/>
              <a:t>The plan must also state the </a:t>
            </a:r>
            <a:r>
              <a:rPr lang="en-US" b="1" dirty="0"/>
              <a:t>details of the techniques to be adopted</a:t>
            </a:r>
            <a:r>
              <a:rPr lang="en-US" dirty="0"/>
              <a:t>. </a:t>
            </a:r>
            <a:endParaRPr dirty="0"/>
          </a:p>
          <a:p>
            <a:pPr marL="742950" lvl="1" indent="-285750" algn="just" rtl="0">
              <a:spcBef>
                <a:spcPts val="518"/>
              </a:spcBef>
              <a:spcAft>
                <a:spcPts val="0"/>
              </a:spcAft>
              <a:buClr>
                <a:schemeClr val="dk1"/>
              </a:buClr>
              <a:buSzPct val="100000"/>
              <a:buChar char="–"/>
            </a:pPr>
            <a:r>
              <a:rPr lang="en-US" dirty="0"/>
              <a:t>For instance, if interview method is to be used, an account of the nature of the contemplated interview procedure should be given. </a:t>
            </a:r>
            <a:endParaRPr dirty="0"/>
          </a:p>
          <a:p>
            <a:pPr marL="742950" lvl="1" indent="-285750" algn="just" rtl="0">
              <a:spcBef>
                <a:spcPts val="518"/>
              </a:spcBef>
              <a:spcAft>
                <a:spcPts val="0"/>
              </a:spcAft>
              <a:buClr>
                <a:schemeClr val="dk1"/>
              </a:buClr>
              <a:buSzPct val="100000"/>
              <a:buChar char="–"/>
            </a:pPr>
            <a:r>
              <a:rPr lang="en-US" dirty="0"/>
              <a:t>Similarly, if tests are to be given, the conditions under which they are to be administered should be specified along with the nature of instruments to be used.</a:t>
            </a:r>
            <a:endParaRPr dirty="0"/>
          </a:p>
          <a:p>
            <a:pPr marL="742950" lvl="1" indent="-285750" algn="just" rtl="0">
              <a:spcBef>
                <a:spcPts val="518"/>
              </a:spcBef>
              <a:spcAft>
                <a:spcPts val="0"/>
              </a:spcAft>
              <a:buClr>
                <a:schemeClr val="dk1"/>
              </a:buClr>
              <a:buSzPct val="100000"/>
              <a:buChar char="–"/>
            </a:pPr>
            <a:r>
              <a:rPr lang="en-US" dirty="0"/>
              <a:t>If public records are to be consulted as sources of data, the fact should be recorded in the research plan. </a:t>
            </a:r>
            <a:endParaRPr dirty="0"/>
          </a:p>
          <a:p>
            <a:pPr marL="742950" lvl="1" indent="-285750" algn="just" rtl="0">
              <a:spcBef>
                <a:spcPts val="518"/>
              </a:spcBef>
              <a:spcAft>
                <a:spcPts val="0"/>
              </a:spcAft>
              <a:buClr>
                <a:schemeClr val="dk1"/>
              </a:buClr>
              <a:buSzPct val="100000"/>
              <a:buChar char="–"/>
            </a:pPr>
            <a:r>
              <a:rPr lang="en-US" dirty="0"/>
              <a:t>Procedure for quantifying data should also be written out in all details.</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Components of a Research Plan</a:t>
            </a:r>
            <a:endParaRPr/>
          </a:p>
        </p:txBody>
      </p:sp>
      <p:sp>
        <p:nvSpPr>
          <p:cNvPr id="312" name="Google Shape;312;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en-US" dirty="0"/>
              <a:t>A clear mention of the population to be studied should be made.</a:t>
            </a:r>
            <a:endParaRPr dirty="0"/>
          </a:p>
          <a:p>
            <a:pPr marL="342900" lvl="0" indent="-342900" algn="just" rtl="0">
              <a:spcBef>
                <a:spcPts val="592"/>
              </a:spcBef>
              <a:spcAft>
                <a:spcPts val="0"/>
              </a:spcAft>
              <a:buClr>
                <a:schemeClr val="dk1"/>
              </a:buClr>
              <a:buSzPct val="100000"/>
              <a:buChar char="•"/>
            </a:pPr>
            <a:r>
              <a:rPr lang="en-US" dirty="0"/>
              <a:t>The plan must also contain the methods to be used in processing the data. </a:t>
            </a:r>
            <a:endParaRPr lang="en-US" dirty="0" smtClean="0"/>
          </a:p>
          <a:p>
            <a:pPr marL="342900" lvl="0" indent="-342900" algn="just" rtl="0">
              <a:spcBef>
                <a:spcPts val="592"/>
              </a:spcBef>
              <a:spcAft>
                <a:spcPts val="0"/>
              </a:spcAft>
              <a:buClr>
                <a:schemeClr val="dk1"/>
              </a:buClr>
              <a:buSzPct val="100000"/>
              <a:buChar char="•"/>
            </a:pPr>
            <a:r>
              <a:rPr lang="en-US" dirty="0" smtClean="0"/>
              <a:t>Statistical </a:t>
            </a:r>
            <a:r>
              <a:rPr lang="en-US" dirty="0"/>
              <a:t>and other methods to be used must be indicated in the </a:t>
            </a:r>
            <a:r>
              <a:rPr lang="en-US" dirty="0" smtClean="0"/>
              <a:t>plan. Such </a:t>
            </a:r>
            <a:r>
              <a:rPr lang="en-US" dirty="0"/>
              <a:t>methods should not be left until the data have been collected. </a:t>
            </a:r>
            <a:endParaRPr lang="en-US" dirty="0" smtClean="0"/>
          </a:p>
          <a:p>
            <a:pPr marL="342900" lvl="0" indent="-342900" algn="just" rtl="0">
              <a:spcBef>
                <a:spcPts val="592"/>
              </a:spcBef>
              <a:spcAft>
                <a:spcPts val="0"/>
              </a:spcAft>
              <a:buClr>
                <a:schemeClr val="dk1"/>
              </a:buClr>
              <a:buSzPct val="100000"/>
              <a:buChar char="•"/>
            </a:pPr>
            <a:r>
              <a:rPr lang="en-US" dirty="0" smtClean="0"/>
              <a:t>This </a:t>
            </a:r>
            <a:r>
              <a:rPr lang="en-US" dirty="0"/>
              <a:t>part of the plan may be reviewed by experts in the field, for they can often suggest changes that result in substantial saving of time and effort.</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Components of a Research Plan</a:t>
            </a:r>
            <a:endParaRPr/>
          </a:p>
        </p:txBody>
      </p:sp>
      <p:sp>
        <p:nvSpPr>
          <p:cNvPr id="318" name="Google Shape;318;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en-US"/>
              <a:t>Results of pilot test, if any, should be reported. Time and cost budgets for the research project should also be prepared and laid down in the plan itself.</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RESEARCH PROCESS</a:t>
            </a:r>
            <a:endParaRPr/>
          </a:p>
        </p:txBody>
      </p:sp>
      <p:sp>
        <p:nvSpPr>
          <p:cNvPr id="144" name="Google Shape;144;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en-US"/>
              <a:t>Define research problem</a:t>
            </a:r>
            <a:endParaRPr/>
          </a:p>
          <a:p>
            <a:pPr marL="342900" lvl="0" indent="-342900" algn="just" rtl="0">
              <a:spcBef>
                <a:spcPts val="592"/>
              </a:spcBef>
              <a:spcAft>
                <a:spcPts val="0"/>
              </a:spcAft>
              <a:buClr>
                <a:schemeClr val="dk1"/>
              </a:buClr>
              <a:buSzPct val="100000"/>
              <a:buChar char="•"/>
            </a:pPr>
            <a:r>
              <a:rPr lang="en-US"/>
              <a:t>Review the literature</a:t>
            </a:r>
            <a:endParaRPr/>
          </a:p>
          <a:p>
            <a:pPr marL="742950" lvl="1" indent="-285750" algn="just" rtl="0">
              <a:spcBef>
                <a:spcPts val="518"/>
              </a:spcBef>
              <a:spcAft>
                <a:spcPts val="0"/>
              </a:spcAft>
              <a:buClr>
                <a:schemeClr val="dk1"/>
              </a:buClr>
              <a:buSzPct val="100000"/>
              <a:buChar char="–"/>
            </a:pPr>
            <a:r>
              <a:rPr lang="en-US"/>
              <a:t>Review the concepts and theories</a:t>
            </a:r>
            <a:endParaRPr/>
          </a:p>
          <a:p>
            <a:pPr marL="742950" lvl="1" indent="-285750" algn="just" rtl="0">
              <a:spcBef>
                <a:spcPts val="518"/>
              </a:spcBef>
              <a:spcAft>
                <a:spcPts val="0"/>
              </a:spcAft>
              <a:buClr>
                <a:schemeClr val="dk1"/>
              </a:buClr>
              <a:buSzPct val="100000"/>
              <a:buChar char="–"/>
            </a:pPr>
            <a:r>
              <a:rPr lang="en-US"/>
              <a:t>Review previous research finding</a:t>
            </a:r>
            <a:endParaRPr/>
          </a:p>
          <a:p>
            <a:pPr marL="342900" lvl="0" indent="-342900" algn="just" rtl="0">
              <a:spcBef>
                <a:spcPts val="592"/>
              </a:spcBef>
              <a:spcAft>
                <a:spcPts val="0"/>
              </a:spcAft>
              <a:buClr>
                <a:schemeClr val="dk1"/>
              </a:buClr>
              <a:buSzPct val="100000"/>
              <a:buChar char="•"/>
            </a:pPr>
            <a:r>
              <a:rPr lang="en-US"/>
              <a:t>Formulate hypotheses</a:t>
            </a:r>
            <a:endParaRPr/>
          </a:p>
          <a:p>
            <a:pPr marL="342900" lvl="0" indent="-342900" algn="just" rtl="0">
              <a:spcBef>
                <a:spcPts val="592"/>
              </a:spcBef>
              <a:spcAft>
                <a:spcPts val="0"/>
              </a:spcAft>
              <a:buClr>
                <a:schemeClr val="dk1"/>
              </a:buClr>
              <a:buSzPct val="100000"/>
              <a:buChar char="•"/>
            </a:pPr>
            <a:r>
              <a:rPr lang="en-US"/>
              <a:t>Design research (including sample design)</a:t>
            </a:r>
            <a:endParaRPr/>
          </a:p>
          <a:p>
            <a:pPr marL="342900" lvl="0" indent="-342900" algn="just" rtl="0">
              <a:spcBef>
                <a:spcPts val="592"/>
              </a:spcBef>
              <a:spcAft>
                <a:spcPts val="0"/>
              </a:spcAft>
              <a:buClr>
                <a:schemeClr val="dk1"/>
              </a:buClr>
              <a:buSzPct val="100000"/>
              <a:buChar char="•"/>
            </a:pPr>
            <a:r>
              <a:rPr lang="en-US"/>
              <a:t>Collect data</a:t>
            </a:r>
            <a:endParaRPr/>
          </a:p>
          <a:p>
            <a:pPr marL="342900" lvl="0" indent="-342900" algn="just" rtl="0">
              <a:spcBef>
                <a:spcPts val="592"/>
              </a:spcBef>
              <a:spcAft>
                <a:spcPts val="0"/>
              </a:spcAft>
              <a:buClr>
                <a:schemeClr val="dk1"/>
              </a:buClr>
              <a:buSzPct val="100000"/>
              <a:buChar char="•"/>
            </a:pPr>
            <a:r>
              <a:rPr lang="en-US"/>
              <a:t>Analyse data</a:t>
            </a:r>
            <a:endParaRPr/>
          </a:p>
          <a:p>
            <a:pPr marL="342900" lvl="0" indent="-342900" algn="just" rtl="0">
              <a:spcBef>
                <a:spcPts val="592"/>
              </a:spcBef>
              <a:spcAft>
                <a:spcPts val="0"/>
              </a:spcAft>
              <a:buClr>
                <a:schemeClr val="dk1"/>
              </a:buClr>
              <a:buSzPct val="100000"/>
              <a:buChar char="•"/>
            </a:pPr>
            <a:r>
              <a:rPr lang="en-US"/>
              <a:t>Interpret and report</a:t>
            </a:r>
            <a:endParaRPr/>
          </a:p>
          <a:p>
            <a:pPr marL="342900" lvl="0" indent="-154940" algn="just" rtl="0">
              <a:spcBef>
                <a:spcPts val="592"/>
              </a:spcBef>
              <a:spcAft>
                <a:spcPts val="0"/>
              </a:spcAft>
              <a:buClr>
                <a:schemeClr val="dk1"/>
              </a:buClr>
              <a:buSzPct val="1000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0855" y="0"/>
            <a:ext cx="4382290" cy="6858000"/>
          </a:xfrm>
          <a:prstGeom prst="rect">
            <a:avLst/>
          </a:prstGeom>
        </p:spPr>
      </p:pic>
    </p:spTree>
    <p:extLst>
      <p:ext uri="{BB962C8B-B14F-4D97-AF65-F5344CB8AC3E}">
        <p14:creationId xmlns:p14="http://schemas.microsoft.com/office/powerpoint/2010/main" val="1596902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114300" indent="0" algn="just">
              <a:buNone/>
            </a:pPr>
            <a:r>
              <a:rPr lang="en-US" sz="2400" dirty="0"/>
              <a:t>STEP I Formulating a Research </a:t>
            </a:r>
            <a:r>
              <a:rPr lang="en-US" sz="2400" dirty="0" smtClean="0"/>
              <a:t>Problem</a:t>
            </a:r>
          </a:p>
          <a:p>
            <a:pPr marL="114300" indent="0" algn="just">
              <a:buNone/>
            </a:pPr>
            <a:r>
              <a:rPr lang="en-US" sz="2400" dirty="0"/>
              <a:t>STEP II </a:t>
            </a:r>
            <a:r>
              <a:rPr lang="en-US" sz="2400" dirty="0" smtClean="0"/>
              <a:t>Conceptualizing </a:t>
            </a:r>
            <a:r>
              <a:rPr lang="en-US" sz="2400" dirty="0"/>
              <a:t>a Research </a:t>
            </a:r>
            <a:r>
              <a:rPr lang="en-US" sz="2400" dirty="0" smtClean="0"/>
              <a:t>Design</a:t>
            </a:r>
          </a:p>
          <a:p>
            <a:pPr marL="114300" indent="0" algn="just">
              <a:buNone/>
            </a:pPr>
            <a:r>
              <a:rPr lang="en-US" sz="2400" dirty="0" smtClean="0"/>
              <a:t>STEP </a:t>
            </a:r>
            <a:r>
              <a:rPr lang="en-US" sz="2400" dirty="0"/>
              <a:t>III Constructing an Instrument for </a:t>
            </a:r>
            <a:r>
              <a:rPr lang="en-US" sz="2400" dirty="0" smtClean="0"/>
              <a:t>Data </a:t>
            </a:r>
            <a:r>
              <a:rPr lang="en-IN" sz="2400" dirty="0" smtClean="0"/>
              <a:t>Collection</a:t>
            </a:r>
          </a:p>
          <a:p>
            <a:pPr marL="114300" indent="0" algn="just">
              <a:buNone/>
            </a:pPr>
            <a:r>
              <a:rPr lang="en-US" sz="2400" dirty="0"/>
              <a:t>STEP IV Selecting a </a:t>
            </a:r>
            <a:r>
              <a:rPr lang="en-US" sz="2400" dirty="0" smtClean="0"/>
              <a:t>Sample</a:t>
            </a:r>
          </a:p>
          <a:p>
            <a:pPr marL="114300" indent="0" algn="just">
              <a:buNone/>
            </a:pPr>
            <a:r>
              <a:rPr lang="en-US" sz="2400" dirty="0"/>
              <a:t>STEP V Writing a Research </a:t>
            </a:r>
            <a:r>
              <a:rPr lang="en-US" sz="2400" dirty="0" smtClean="0"/>
              <a:t>Proposal</a:t>
            </a:r>
          </a:p>
          <a:p>
            <a:pPr marL="114300" indent="0" algn="just">
              <a:buNone/>
            </a:pPr>
            <a:r>
              <a:rPr lang="en-IN" sz="2400" dirty="0"/>
              <a:t>STEP VI Collecting </a:t>
            </a:r>
            <a:r>
              <a:rPr lang="en-IN" sz="2400" dirty="0" smtClean="0"/>
              <a:t>Data</a:t>
            </a:r>
          </a:p>
          <a:p>
            <a:pPr marL="114300" indent="0" algn="just">
              <a:buNone/>
            </a:pPr>
            <a:r>
              <a:rPr lang="en-US" sz="2400" dirty="0"/>
              <a:t>STEP VII Processing and </a:t>
            </a:r>
            <a:r>
              <a:rPr lang="en-US" sz="2400" dirty="0" smtClean="0"/>
              <a:t>Displaying</a:t>
            </a:r>
          </a:p>
          <a:p>
            <a:pPr marL="114300" indent="0" algn="just">
              <a:buNone/>
            </a:pPr>
            <a:r>
              <a:rPr lang="en-US" sz="2400" dirty="0"/>
              <a:t>STEP VIII Writing a Research Report</a:t>
            </a:r>
            <a:endParaRPr lang="en-IN" sz="2400" dirty="0"/>
          </a:p>
        </p:txBody>
      </p:sp>
    </p:spTree>
    <p:extLst>
      <p:ext uri="{BB962C8B-B14F-4D97-AF65-F5344CB8AC3E}">
        <p14:creationId xmlns:p14="http://schemas.microsoft.com/office/powerpoint/2010/main" val="4225908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5310" y="918812"/>
            <a:ext cx="7373379" cy="5020376"/>
          </a:xfrm>
          <a:prstGeom prst="rect">
            <a:avLst/>
          </a:prstGeom>
        </p:spPr>
      </p:pic>
    </p:spTree>
    <p:extLst>
      <p:ext uri="{BB962C8B-B14F-4D97-AF65-F5344CB8AC3E}">
        <p14:creationId xmlns:p14="http://schemas.microsoft.com/office/powerpoint/2010/main" val="535686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04774"/>
            <a:ext cx="9144000" cy="5448451"/>
          </a:xfrm>
          <a:prstGeom prst="rect">
            <a:avLst/>
          </a:prstGeom>
        </p:spPr>
      </p:pic>
    </p:spTree>
    <p:extLst>
      <p:ext uri="{BB962C8B-B14F-4D97-AF65-F5344CB8AC3E}">
        <p14:creationId xmlns:p14="http://schemas.microsoft.com/office/powerpoint/2010/main" val="7865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TYPES OF RESEARCH</a:t>
            </a:r>
            <a:endParaRPr/>
          </a:p>
        </p:txBody>
      </p:sp>
      <p:sp>
        <p:nvSpPr>
          <p:cNvPr id="120" name="Google Shape;120;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i="1" dirty="0"/>
              <a:t>Descriptive vs. Analytical</a:t>
            </a:r>
            <a:endParaRPr dirty="0"/>
          </a:p>
          <a:p>
            <a:pPr marL="342900" lvl="0" indent="-342900" algn="l" rtl="0">
              <a:spcBef>
                <a:spcPts val="544"/>
              </a:spcBef>
              <a:spcAft>
                <a:spcPts val="0"/>
              </a:spcAft>
              <a:buClr>
                <a:schemeClr val="dk1"/>
              </a:buClr>
              <a:buSzPct val="100000"/>
              <a:buChar char="•"/>
            </a:pPr>
            <a:r>
              <a:rPr lang="en-US" dirty="0"/>
              <a:t>Descriptive</a:t>
            </a:r>
            <a:endParaRPr dirty="0"/>
          </a:p>
          <a:p>
            <a:pPr marL="742950" lvl="1" indent="-285750" algn="l" rtl="0">
              <a:spcBef>
                <a:spcPts val="476"/>
              </a:spcBef>
              <a:spcAft>
                <a:spcPts val="0"/>
              </a:spcAft>
              <a:buClr>
                <a:schemeClr val="dk1"/>
              </a:buClr>
              <a:buSzPct val="100000"/>
              <a:buChar char="–"/>
            </a:pPr>
            <a:r>
              <a:rPr lang="en-US" dirty="0"/>
              <a:t>surveys and fact-finding enquiries</a:t>
            </a:r>
            <a:endParaRPr dirty="0"/>
          </a:p>
          <a:p>
            <a:pPr marL="742950" lvl="1" indent="-285750" algn="l" rtl="0">
              <a:spcBef>
                <a:spcPts val="476"/>
              </a:spcBef>
              <a:spcAft>
                <a:spcPts val="0"/>
              </a:spcAft>
              <a:buClr>
                <a:schemeClr val="dk1"/>
              </a:buClr>
              <a:buSzPct val="100000"/>
              <a:buChar char="–"/>
            </a:pPr>
            <a:r>
              <a:rPr lang="en-US" dirty="0"/>
              <a:t>description of the state of affairs as it exists at present</a:t>
            </a:r>
            <a:endParaRPr dirty="0"/>
          </a:p>
          <a:p>
            <a:pPr marL="742950" lvl="1" indent="-285750" algn="l" rtl="0">
              <a:spcBef>
                <a:spcPts val="476"/>
              </a:spcBef>
              <a:spcAft>
                <a:spcPts val="0"/>
              </a:spcAft>
              <a:buClr>
                <a:schemeClr val="dk1"/>
              </a:buClr>
              <a:buSzPct val="100000"/>
              <a:buChar char="–"/>
            </a:pPr>
            <a:r>
              <a:rPr lang="en-US" i="1" dirty="0"/>
              <a:t>Ex post facto research</a:t>
            </a:r>
            <a:endParaRPr dirty="0"/>
          </a:p>
          <a:p>
            <a:pPr marL="742950" lvl="1" indent="-285750" algn="l" rtl="0">
              <a:spcBef>
                <a:spcPts val="476"/>
              </a:spcBef>
              <a:spcAft>
                <a:spcPts val="0"/>
              </a:spcAft>
              <a:buClr>
                <a:schemeClr val="dk1"/>
              </a:buClr>
              <a:buSzPct val="100000"/>
              <a:buChar char="–"/>
            </a:pPr>
            <a:r>
              <a:rPr lang="en-US" dirty="0"/>
              <a:t>the researcher has no control over the variables; he can only report what has happened or what is happening</a:t>
            </a:r>
            <a:endParaRPr dirty="0"/>
          </a:p>
          <a:p>
            <a:pPr marL="742950" lvl="1" indent="-285750" algn="l" rtl="0">
              <a:spcBef>
                <a:spcPts val="476"/>
              </a:spcBef>
              <a:spcAft>
                <a:spcPts val="0"/>
              </a:spcAft>
              <a:buClr>
                <a:schemeClr val="dk1"/>
              </a:buClr>
              <a:buSzPct val="100000"/>
              <a:buChar char="–"/>
            </a:pPr>
            <a:r>
              <a:rPr lang="en-US" dirty="0"/>
              <a:t>discover causes even when they cannot control the variables</a:t>
            </a:r>
            <a:endParaRPr dirty="0"/>
          </a:p>
          <a:p>
            <a:pPr marL="342900" lvl="0" indent="-342900" algn="l" rtl="0">
              <a:spcBef>
                <a:spcPts val="544"/>
              </a:spcBef>
              <a:spcAft>
                <a:spcPts val="0"/>
              </a:spcAft>
              <a:buClr>
                <a:schemeClr val="dk1"/>
              </a:buClr>
              <a:buSzPct val="100000"/>
              <a:buChar char="•"/>
            </a:pPr>
            <a:r>
              <a:rPr lang="en-US" dirty="0"/>
              <a:t>Analytical</a:t>
            </a:r>
            <a:endParaRPr dirty="0"/>
          </a:p>
          <a:p>
            <a:pPr marL="742950" lvl="1" indent="-285750" algn="l" rtl="0">
              <a:spcBef>
                <a:spcPts val="476"/>
              </a:spcBef>
              <a:spcAft>
                <a:spcPts val="0"/>
              </a:spcAft>
              <a:buClr>
                <a:schemeClr val="dk1"/>
              </a:buClr>
              <a:buSzPct val="100000"/>
              <a:buChar char="–"/>
            </a:pPr>
            <a:r>
              <a:rPr lang="en-US" dirty="0"/>
              <a:t>use facts or information already available, and analyze these to make a critical evaluation of the material</a:t>
            </a:r>
            <a:endParaRPr dirty="0"/>
          </a:p>
          <a:p>
            <a:pPr marL="742950" lvl="1" indent="-134619" algn="l" rtl="0">
              <a:spcBef>
                <a:spcPts val="476"/>
              </a:spcBef>
              <a:spcAft>
                <a:spcPts val="0"/>
              </a:spcAft>
              <a:buClr>
                <a:schemeClr val="dk1"/>
              </a:buClr>
              <a:buSzPct val="1000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TYPES OF RESEARCH</a:t>
            </a:r>
            <a:endParaRPr/>
          </a:p>
        </p:txBody>
      </p:sp>
      <p:sp>
        <p:nvSpPr>
          <p:cNvPr id="126" name="Google Shape;126;p8"/>
          <p:cNvSpPr txBox="1">
            <a:spLocks noGrp="1"/>
          </p:cNvSpPr>
          <p:nvPr>
            <p:ph type="body" idx="1"/>
          </p:nvPr>
        </p:nvSpPr>
        <p:spPr>
          <a:xfrm>
            <a:off x="457200" y="1600200"/>
            <a:ext cx="8229600" cy="44196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i="1" dirty="0"/>
              <a:t>Applied vs. Fundamental</a:t>
            </a:r>
            <a:endParaRPr dirty="0"/>
          </a:p>
          <a:p>
            <a:pPr marL="342900" lvl="0" indent="-342900" algn="just" rtl="0">
              <a:spcBef>
                <a:spcPts val="544"/>
              </a:spcBef>
              <a:spcAft>
                <a:spcPts val="0"/>
              </a:spcAft>
              <a:buClr>
                <a:schemeClr val="dk1"/>
              </a:buClr>
              <a:buSzPct val="100000"/>
              <a:buChar char="•"/>
            </a:pPr>
            <a:r>
              <a:rPr lang="en-US" dirty="0"/>
              <a:t>Applied</a:t>
            </a:r>
            <a:endParaRPr dirty="0"/>
          </a:p>
          <a:p>
            <a:pPr marL="742950" lvl="1" indent="-285750" algn="just" rtl="0">
              <a:spcBef>
                <a:spcPts val="476"/>
              </a:spcBef>
              <a:spcAft>
                <a:spcPts val="0"/>
              </a:spcAft>
              <a:buClr>
                <a:schemeClr val="dk1"/>
              </a:buClr>
              <a:buSzPct val="100000"/>
              <a:buChar char="–"/>
            </a:pPr>
            <a:r>
              <a:rPr lang="en-US" dirty="0"/>
              <a:t>finding a solution for an immediate problem facing a society or an industrial/business </a:t>
            </a:r>
            <a:r>
              <a:rPr lang="en-US" dirty="0" smtClean="0"/>
              <a:t>organization</a:t>
            </a:r>
            <a:endParaRPr dirty="0"/>
          </a:p>
          <a:p>
            <a:pPr marL="742950" lvl="1" indent="-285750" algn="just" rtl="0">
              <a:spcBef>
                <a:spcPts val="476"/>
              </a:spcBef>
              <a:spcAft>
                <a:spcPts val="0"/>
              </a:spcAft>
              <a:buClr>
                <a:schemeClr val="dk1"/>
              </a:buClr>
              <a:buSzPct val="100000"/>
              <a:buChar char="–"/>
            </a:pPr>
            <a:r>
              <a:rPr lang="en-US" dirty="0"/>
              <a:t>to identify social, economic or political trends that may affect a particular institution</a:t>
            </a:r>
            <a:endParaRPr dirty="0"/>
          </a:p>
          <a:p>
            <a:pPr marL="342900" lvl="0" indent="-342900" algn="just" rtl="0">
              <a:spcBef>
                <a:spcPts val="544"/>
              </a:spcBef>
              <a:spcAft>
                <a:spcPts val="0"/>
              </a:spcAft>
              <a:buClr>
                <a:schemeClr val="dk1"/>
              </a:buClr>
              <a:buSzPct val="100000"/>
              <a:buChar char="•"/>
            </a:pPr>
            <a:r>
              <a:rPr lang="en-US" dirty="0"/>
              <a:t>Fundamental</a:t>
            </a:r>
            <a:endParaRPr dirty="0"/>
          </a:p>
          <a:p>
            <a:pPr marL="742950" lvl="1" indent="-285750" algn="just" rtl="0">
              <a:spcBef>
                <a:spcPts val="476"/>
              </a:spcBef>
              <a:spcAft>
                <a:spcPts val="0"/>
              </a:spcAft>
              <a:buClr>
                <a:schemeClr val="dk1"/>
              </a:buClr>
              <a:buSzPct val="100000"/>
              <a:buChar char="–"/>
            </a:pPr>
            <a:r>
              <a:rPr lang="en-US" dirty="0" smtClean="0"/>
              <a:t>generalizations </a:t>
            </a:r>
            <a:r>
              <a:rPr lang="en-US" dirty="0"/>
              <a:t>and formulation of a theory</a:t>
            </a:r>
            <a:endParaRPr dirty="0"/>
          </a:p>
          <a:p>
            <a:pPr marL="742950" lvl="1" indent="-285750" algn="just" rtl="0">
              <a:spcBef>
                <a:spcPts val="476"/>
              </a:spcBef>
              <a:spcAft>
                <a:spcPts val="0"/>
              </a:spcAft>
              <a:buClr>
                <a:schemeClr val="dk1"/>
              </a:buClr>
              <a:buSzPct val="100000"/>
              <a:buChar char="–"/>
            </a:pPr>
            <a:r>
              <a:rPr lang="en-US" dirty="0"/>
              <a:t>Pure mathematics</a:t>
            </a:r>
            <a:endParaRPr dirty="0"/>
          </a:p>
          <a:p>
            <a:pPr marL="742950" lvl="1" indent="-285750" algn="just" rtl="0">
              <a:spcBef>
                <a:spcPts val="476"/>
              </a:spcBef>
              <a:spcAft>
                <a:spcPts val="0"/>
              </a:spcAft>
              <a:buClr>
                <a:schemeClr val="dk1"/>
              </a:buClr>
              <a:buSzPct val="100000"/>
              <a:buChar char="–"/>
            </a:pPr>
            <a:r>
              <a:rPr lang="en-US" dirty="0"/>
              <a:t>concerning human </a:t>
            </a:r>
            <a:r>
              <a:rPr lang="en-US" dirty="0" smtClean="0"/>
              <a:t>behavior </a:t>
            </a:r>
            <a:r>
              <a:rPr lang="en-US" dirty="0"/>
              <a:t>carried on with a view to make </a:t>
            </a:r>
            <a:r>
              <a:rPr lang="en-US" dirty="0" smtClean="0"/>
              <a:t>generalizations </a:t>
            </a:r>
            <a:r>
              <a:rPr lang="en-US" dirty="0"/>
              <a:t>about human </a:t>
            </a:r>
            <a:r>
              <a:rPr lang="en-US" dirty="0" smtClean="0"/>
              <a:t>behavior, </a:t>
            </a:r>
            <a:r>
              <a:rPr lang="en-US" dirty="0"/>
              <a:t>are also examples of fundamental research</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TYPES OF RESEARCH</a:t>
            </a:r>
            <a:endParaRPr/>
          </a:p>
        </p:txBody>
      </p:sp>
      <p:sp>
        <p:nvSpPr>
          <p:cNvPr id="132" name="Google Shape;132;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en-US" b="1" i="1" dirty="0"/>
              <a:t>Quantitative vs. Qualitative</a:t>
            </a:r>
            <a:endParaRPr dirty="0"/>
          </a:p>
          <a:p>
            <a:pPr marL="342900" lvl="0" indent="-342900" algn="just" rtl="0">
              <a:spcBef>
                <a:spcPts val="448"/>
              </a:spcBef>
              <a:spcAft>
                <a:spcPts val="0"/>
              </a:spcAft>
              <a:buClr>
                <a:schemeClr val="dk1"/>
              </a:buClr>
              <a:buSzPct val="100000"/>
              <a:buChar char="•"/>
            </a:pPr>
            <a:r>
              <a:rPr lang="en-US" b="1" dirty="0" err="1"/>
              <a:t>Quantitive</a:t>
            </a:r>
            <a:endParaRPr b="1" dirty="0"/>
          </a:p>
          <a:p>
            <a:pPr marL="742950" lvl="1" indent="-285750" algn="just" rtl="0">
              <a:spcBef>
                <a:spcPts val="392"/>
              </a:spcBef>
              <a:spcAft>
                <a:spcPts val="0"/>
              </a:spcAft>
              <a:buClr>
                <a:schemeClr val="dk1"/>
              </a:buClr>
              <a:buSzPct val="100000"/>
              <a:buChar char="–"/>
            </a:pPr>
            <a:r>
              <a:rPr lang="en-US" dirty="0"/>
              <a:t>based on the measurement of quantity or amount</a:t>
            </a:r>
            <a:endParaRPr dirty="0"/>
          </a:p>
          <a:p>
            <a:pPr marL="742950" lvl="1" indent="-285750" algn="just" rtl="0">
              <a:spcBef>
                <a:spcPts val="392"/>
              </a:spcBef>
              <a:spcAft>
                <a:spcPts val="0"/>
              </a:spcAft>
              <a:buClr>
                <a:schemeClr val="dk1"/>
              </a:buClr>
              <a:buSzPct val="100000"/>
              <a:buChar char="–"/>
            </a:pPr>
            <a:r>
              <a:rPr lang="en-US" dirty="0"/>
              <a:t>applicable to phenomena that can be expressed in terms of quantity</a:t>
            </a:r>
            <a:endParaRPr dirty="0"/>
          </a:p>
          <a:p>
            <a:pPr marL="342900" lvl="0" indent="-342900" algn="just" rtl="0">
              <a:spcBef>
                <a:spcPts val="448"/>
              </a:spcBef>
              <a:spcAft>
                <a:spcPts val="0"/>
              </a:spcAft>
              <a:buClr>
                <a:schemeClr val="dk1"/>
              </a:buClr>
              <a:buSzPct val="100000"/>
              <a:buChar char="•"/>
            </a:pPr>
            <a:r>
              <a:rPr lang="en-US" b="1" dirty="0"/>
              <a:t>Qualitative</a:t>
            </a:r>
            <a:endParaRPr dirty="0"/>
          </a:p>
          <a:p>
            <a:pPr marL="742950" lvl="1" indent="-285750" algn="just" rtl="0">
              <a:spcBef>
                <a:spcPts val="392"/>
              </a:spcBef>
              <a:spcAft>
                <a:spcPts val="0"/>
              </a:spcAft>
              <a:buClr>
                <a:schemeClr val="dk1"/>
              </a:buClr>
              <a:buSzPct val="100000"/>
              <a:buChar char="–"/>
            </a:pPr>
            <a:r>
              <a:rPr lang="en-US" dirty="0"/>
              <a:t>phenomena relating to or involving quality or kind</a:t>
            </a:r>
            <a:endParaRPr dirty="0"/>
          </a:p>
          <a:p>
            <a:pPr marL="742950" lvl="1" indent="-285750" algn="just" rtl="0">
              <a:spcBef>
                <a:spcPts val="392"/>
              </a:spcBef>
              <a:spcAft>
                <a:spcPts val="0"/>
              </a:spcAft>
              <a:buClr>
                <a:schemeClr val="dk1"/>
              </a:buClr>
              <a:buSzPct val="100000"/>
              <a:buChar char="–"/>
            </a:pPr>
            <a:r>
              <a:rPr lang="en-US" dirty="0"/>
              <a:t>investigating the reasons for human </a:t>
            </a:r>
            <a:r>
              <a:rPr lang="en-US" dirty="0" smtClean="0"/>
              <a:t>behavior </a:t>
            </a:r>
            <a:r>
              <a:rPr lang="en-US" dirty="0"/>
              <a:t>(i.e., why people think or do certain things), - ‘Motivation Research’</a:t>
            </a:r>
            <a:endParaRPr dirty="0"/>
          </a:p>
          <a:p>
            <a:pPr marL="742950" lvl="1" indent="-285750" algn="just" rtl="0">
              <a:spcBef>
                <a:spcPts val="392"/>
              </a:spcBef>
              <a:spcAft>
                <a:spcPts val="0"/>
              </a:spcAft>
              <a:buClr>
                <a:schemeClr val="dk1"/>
              </a:buClr>
              <a:buSzPct val="100000"/>
              <a:buChar char="–"/>
            </a:pPr>
            <a:r>
              <a:rPr lang="en-US" dirty="0"/>
              <a:t> aims at discovering the underlying motives and desires, using in depth interviews, word association tests, sentence completion tests, story completion tests and similar other projective techniques</a:t>
            </a:r>
            <a:endParaRPr dirty="0"/>
          </a:p>
          <a:p>
            <a:pPr marL="742950" lvl="1" indent="-285750" algn="just" rtl="0">
              <a:spcBef>
                <a:spcPts val="392"/>
              </a:spcBef>
              <a:spcAft>
                <a:spcPts val="0"/>
              </a:spcAft>
              <a:buClr>
                <a:schemeClr val="dk1"/>
              </a:buClr>
              <a:buSzPct val="100000"/>
              <a:buChar char="–"/>
            </a:pPr>
            <a:r>
              <a:rPr lang="en-US" dirty="0"/>
              <a:t> Attitude or opinion research </a:t>
            </a:r>
            <a:endParaRPr dirty="0"/>
          </a:p>
          <a:p>
            <a:pPr marL="742950" lvl="1" indent="-285750" algn="just" rtl="0">
              <a:spcBef>
                <a:spcPts val="392"/>
              </a:spcBef>
              <a:spcAft>
                <a:spcPts val="0"/>
              </a:spcAft>
              <a:buClr>
                <a:schemeClr val="dk1"/>
              </a:buClr>
              <a:buSzPct val="100000"/>
              <a:buChar char="–"/>
            </a:pPr>
            <a:r>
              <a:rPr lang="en-US" dirty="0"/>
              <a:t> discover the underlying motives of human </a:t>
            </a:r>
            <a:r>
              <a:rPr lang="en-US" dirty="0" smtClean="0"/>
              <a:t>behavior</a:t>
            </a:r>
            <a:endParaRPr dirty="0"/>
          </a:p>
          <a:p>
            <a:pPr marL="742950" lvl="1" indent="-285750" algn="just" rtl="0">
              <a:spcBef>
                <a:spcPts val="392"/>
              </a:spcBef>
              <a:spcAft>
                <a:spcPts val="0"/>
              </a:spcAft>
              <a:buClr>
                <a:schemeClr val="dk1"/>
              </a:buClr>
              <a:buSzPct val="100000"/>
              <a:buChar char="–"/>
            </a:pPr>
            <a:r>
              <a:rPr lang="en-US" dirty="0"/>
              <a:t> while doing such research, one should seek guidance from experimental psychologists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TYPES OF RESEARCH</a:t>
            </a:r>
            <a:endParaRPr/>
          </a:p>
        </p:txBody>
      </p:sp>
      <p:sp>
        <p:nvSpPr>
          <p:cNvPr id="138" name="Google Shape;138;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en-US" i="1" dirty="0"/>
              <a:t>Conceptual vs. Empirical</a:t>
            </a:r>
            <a:endParaRPr dirty="0"/>
          </a:p>
          <a:p>
            <a:pPr marL="342900" lvl="0" indent="-342900" algn="just" rtl="0">
              <a:spcBef>
                <a:spcPts val="544"/>
              </a:spcBef>
              <a:spcAft>
                <a:spcPts val="0"/>
              </a:spcAft>
              <a:buClr>
                <a:schemeClr val="dk1"/>
              </a:buClr>
              <a:buSzPct val="100000"/>
              <a:buChar char="•"/>
            </a:pPr>
            <a:r>
              <a:rPr lang="en-US" dirty="0"/>
              <a:t>Conceptual</a:t>
            </a:r>
            <a:endParaRPr dirty="0"/>
          </a:p>
          <a:p>
            <a:pPr marL="742950" lvl="1" indent="-285750" algn="just" rtl="0">
              <a:spcBef>
                <a:spcPts val="476"/>
              </a:spcBef>
              <a:spcAft>
                <a:spcPts val="0"/>
              </a:spcAft>
              <a:buClr>
                <a:schemeClr val="dk1"/>
              </a:buClr>
              <a:buSzPct val="100000"/>
              <a:buChar char="–"/>
            </a:pPr>
            <a:r>
              <a:rPr lang="en-US" dirty="0"/>
              <a:t>related to some abstract idea(s) or theory</a:t>
            </a:r>
            <a:endParaRPr dirty="0"/>
          </a:p>
          <a:p>
            <a:pPr marL="742950" lvl="1" indent="-285750" algn="just" rtl="0">
              <a:spcBef>
                <a:spcPts val="476"/>
              </a:spcBef>
              <a:spcAft>
                <a:spcPts val="0"/>
              </a:spcAft>
              <a:buClr>
                <a:schemeClr val="dk1"/>
              </a:buClr>
              <a:buSzPct val="100000"/>
              <a:buChar char="–"/>
            </a:pPr>
            <a:r>
              <a:rPr lang="en-US" dirty="0"/>
              <a:t>used by philosophers and thinkers to develop new concepts or to reinterpret existing ones</a:t>
            </a:r>
            <a:endParaRPr dirty="0"/>
          </a:p>
          <a:p>
            <a:pPr marL="342900" lvl="0" indent="-342900" algn="just" rtl="0">
              <a:spcBef>
                <a:spcPts val="544"/>
              </a:spcBef>
              <a:spcAft>
                <a:spcPts val="0"/>
              </a:spcAft>
              <a:buClr>
                <a:schemeClr val="dk1"/>
              </a:buClr>
              <a:buSzPct val="100000"/>
              <a:buChar char="•"/>
            </a:pPr>
            <a:r>
              <a:rPr lang="en-US" dirty="0"/>
              <a:t>Empirical</a:t>
            </a:r>
            <a:endParaRPr dirty="0"/>
          </a:p>
          <a:p>
            <a:pPr marL="742950" lvl="1" indent="-285750" algn="just" rtl="0">
              <a:spcBef>
                <a:spcPts val="476"/>
              </a:spcBef>
              <a:spcAft>
                <a:spcPts val="0"/>
              </a:spcAft>
              <a:buClr>
                <a:schemeClr val="dk1"/>
              </a:buClr>
              <a:buSzPct val="100000"/>
              <a:buChar char="–"/>
            </a:pPr>
            <a:r>
              <a:rPr lang="en-US" dirty="0"/>
              <a:t>relies on experience or observation alone, often without due regard for system and theory</a:t>
            </a:r>
            <a:endParaRPr dirty="0"/>
          </a:p>
          <a:p>
            <a:pPr marL="742950" lvl="1" indent="-285750" algn="just" rtl="0">
              <a:spcBef>
                <a:spcPts val="476"/>
              </a:spcBef>
              <a:spcAft>
                <a:spcPts val="0"/>
              </a:spcAft>
              <a:buClr>
                <a:schemeClr val="dk1"/>
              </a:buClr>
              <a:buSzPct val="100000"/>
              <a:buChar char="–"/>
            </a:pPr>
            <a:r>
              <a:rPr lang="en-US" dirty="0"/>
              <a:t>data-based research</a:t>
            </a:r>
            <a:endParaRPr dirty="0"/>
          </a:p>
          <a:p>
            <a:pPr marL="742950" lvl="1" indent="-285750" algn="just" rtl="0">
              <a:spcBef>
                <a:spcPts val="476"/>
              </a:spcBef>
              <a:spcAft>
                <a:spcPts val="0"/>
              </a:spcAft>
              <a:buClr>
                <a:schemeClr val="dk1"/>
              </a:buClr>
              <a:buSzPct val="100000"/>
              <a:buChar char="–"/>
            </a:pPr>
            <a:r>
              <a:rPr lang="en-US" dirty="0"/>
              <a:t>coming up with conclusions which are capable of being verified by observation or experiment</a:t>
            </a:r>
            <a:endParaRPr dirty="0"/>
          </a:p>
          <a:p>
            <a:pPr marL="742950" lvl="1" indent="-285750" algn="just" rtl="0">
              <a:spcBef>
                <a:spcPts val="476"/>
              </a:spcBef>
              <a:spcAft>
                <a:spcPts val="0"/>
              </a:spcAft>
              <a:buClr>
                <a:schemeClr val="dk1"/>
              </a:buClr>
              <a:buSzPct val="100000"/>
              <a:buChar char="–"/>
            </a:pPr>
            <a:r>
              <a:rPr lang="en-US" dirty="0"/>
              <a:t>experimental type of research</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CRITERIA OF GOOD RESEARCH</a:t>
            </a:r>
            <a:endParaRPr/>
          </a:p>
        </p:txBody>
      </p:sp>
      <p:sp>
        <p:nvSpPr>
          <p:cNvPr id="150" name="Google Shape;150;p12"/>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Char char="•"/>
            </a:pPr>
            <a:r>
              <a:rPr lang="en-US"/>
              <a:t>The purpose of the research should be clearly defined and common concepts be used</a:t>
            </a:r>
            <a:endParaRPr/>
          </a:p>
          <a:p>
            <a:pPr marL="342900" lvl="0" indent="-342900" algn="just" rtl="0">
              <a:spcBef>
                <a:spcPts val="640"/>
              </a:spcBef>
              <a:spcAft>
                <a:spcPts val="0"/>
              </a:spcAft>
              <a:buClr>
                <a:schemeClr val="dk1"/>
              </a:buClr>
              <a:buSzPts val="3200"/>
              <a:buChar char="•"/>
            </a:pPr>
            <a:r>
              <a:rPr lang="en-US"/>
              <a:t>The research procedure used should be described in sufficient detail to permit another researcher to repeat the research for further advancement, keeping the continuity of what has already been attained</a:t>
            </a:r>
            <a:endParaRPr/>
          </a:p>
          <a:p>
            <a:pPr marL="342900" lvl="0" indent="-342900" algn="just" rtl="0">
              <a:spcBef>
                <a:spcPts val="640"/>
              </a:spcBef>
              <a:spcAft>
                <a:spcPts val="0"/>
              </a:spcAft>
              <a:buClr>
                <a:schemeClr val="dk1"/>
              </a:buClr>
              <a:buSzPts val="3200"/>
              <a:buChar char="•"/>
            </a:pPr>
            <a:r>
              <a:rPr lang="en-US"/>
              <a:t> The procedural design of the research should be carefully planned to yield results that are as objective as possible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3071</Words>
  <Application>Microsoft Office PowerPoint</Application>
  <PresentationFormat>On-screen Show (4:3)</PresentationFormat>
  <Paragraphs>231</Paragraphs>
  <Slides>47</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Research Methodology and Intellectual Property Rights Unit - I</vt:lpstr>
      <vt:lpstr>RESEARCH</vt:lpstr>
      <vt:lpstr>RESEARCH</vt:lpstr>
      <vt:lpstr>PowerPoint Presentation</vt:lpstr>
      <vt:lpstr>TYPES OF RESEARCH</vt:lpstr>
      <vt:lpstr>TYPES OF RESEARCH</vt:lpstr>
      <vt:lpstr>TYPES OF RESEARCH</vt:lpstr>
      <vt:lpstr>TYPES OF RESEARCH</vt:lpstr>
      <vt:lpstr>CRITERIA OF GOOD RESEARCH</vt:lpstr>
      <vt:lpstr>CRITERIA OF GOOD RESEARCH</vt:lpstr>
      <vt:lpstr>QUALITIES OF A GOOD RESEARCH</vt:lpstr>
      <vt:lpstr>OBJECTIVES OF RESEARCH</vt:lpstr>
      <vt:lpstr>OBJECTIVES OF RESEARCH</vt:lpstr>
      <vt:lpstr>OBJECTIVES OF RESEARCH</vt:lpstr>
      <vt:lpstr>PowerPoint Presentation</vt:lpstr>
      <vt:lpstr>MOTIVATION IN RESEARCH</vt:lpstr>
      <vt:lpstr>WHAT IS A RESEARCH PROBLEM?</vt:lpstr>
      <vt:lpstr>Components of a research problem</vt:lpstr>
      <vt:lpstr>Components of a research problem</vt:lpstr>
      <vt:lpstr>SELECTING THE PROBLEM</vt:lpstr>
      <vt:lpstr>SELECTING THE PROBLEM</vt:lpstr>
      <vt:lpstr>SELECTING THE PROBLEM</vt:lpstr>
      <vt:lpstr>SELECTING THE PROBLEM</vt:lpstr>
      <vt:lpstr>NECESSITY OF DEFINING THE PROBLEM</vt:lpstr>
      <vt:lpstr>TECHNIQUES INVOLVED IN DEFINING A PROBLEM</vt:lpstr>
      <vt:lpstr>Statement of the problem in a general way</vt:lpstr>
      <vt:lpstr>Statement of the problem in a general way – contd.</vt:lpstr>
      <vt:lpstr>Statement of the problem in a general way – contd.</vt:lpstr>
      <vt:lpstr>Understanding the nature of the problem</vt:lpstr>
      <vt:lpstr>Understanding the nature of the problem</vt:lpstr>
      <vt:lpstr>Surveying the available literature</vt:lpstr>
      <vt:lpstr>Surveying the available literature</vt:lpstr>
      <vt:lpstr>Surveying the available literature</vt:lpstr>
      <vt:lpstr>Developing the ideas through discussions</vt:lpstr>
      <vt:lpstr>Developing the ideas through discussions</vt:lpstr>
      <vt:lpstr>Rephrasing the research problem</vt:lpstr>
      <vt:lpstr>In addition,</vt:lpstr>
      <vt:lpstr>Developing a Research Plan</vt:lpstr>
      <vt:lpstr>Components of a research plan</vt:lpstr>
      <vt:lpstr>Components of a research plan</vt:lpstr>
      <vt:lpstr>Components of a Research Plan</vt:lpstr>
      <vt:lpstr>Components of a Research Plan</vt:lpstr>
      <vt:lpstr>RESEARCH PROCESS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and Intellectual Property Rights Unit - I</dc:title>
  <dc:creator>admin</dc:creator>
  <cp:lastModifiedBy>acer</cp:lastModifiedBy>
  <cp:revision>15</cp:revision>
  <dcterms:created xsi:type="dcterms:W3CDTF">2006-08-16T00:00:00Z</dcterms:created>
  <dcterms:modified xsi:type="dcterms:W3CDTF">2023-09-27T07:29:52Z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0x01010021B9AD6F8480D6489E263137F270F46E</vt:lpwstr>
  </property>
</Properties>
</file>