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4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4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slide" Target="slides/slide86.xml"/><Relationship Id="rId90" Type="http://schemas.openxmlformats.org/officeDocument/2006/relationships/slide" Target="slides/slide85.xml"/><Relationship Id="rId92" Type="http://schemas.openxmlformats.org/officeDocument/2006/relationships/slide" Target="slides/slide87.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90b9ea9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90b9ea9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c53c2ece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c53c2ece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c53c2ece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c53c2ece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c53c2ece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c53c2ece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c53c2ece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c53c2ece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c53c2ece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c53c2ece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c53c2ece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c53c2ece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c53c2ece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c53c2ece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c53c2ece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c53c2ece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c53c2ece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c53c2ece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c53c2ec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c53c2ec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c53c2ece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c53c2ece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c53c2ece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c53c2ece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c53c2ece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c53c2ece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c53c2ece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c53c2ece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c53c2ece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c53c2ece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c53c2ece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c53c2ece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c53c2ece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c53c2ece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c53c2ece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c53c2ece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c53c2ece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c53c2ece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c53c2ece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c53c2ece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c53c2ec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c53c2ec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c53c2ece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4c53c2ece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c53c2ece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c53c2ece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c53c2ece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c53c2ece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c53c2ece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4c53c2ece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c53c2ece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4c53c2ece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c53c2ece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c53c2ece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c53c2ece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c53c2ece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c53c2ece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4c53c2ece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c53c2ece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c53c2ece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c53c2ece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4c53c2ece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c53c2ece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c53c2ece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c53c2ecea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4c53c2ecea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bcd7bfd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bcd7bfd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8bcd7bfd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8bcd7bfd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8bcd7bfdb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8bcd7bfdb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8bcd7bfd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8bcd7bfd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8bcd7bfd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8bcd7bfd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8bcd7bfd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8bcd7bfd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8bcd7bfdb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8bcd7bfdb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8bcd7bfdb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8bcd7bfdb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8bcd7bfdb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8bcd7bfdb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c53c2ece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c53c2ece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8bcd7bfdb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8bcd7bfdb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8bcd7bfdb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8bcd7bfdb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8bcf1399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8bcf1399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8bcf1399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8bcf1399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8bcf1399c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8bcf1399c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8bcf1399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8bcf1399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8cb26a21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8cb26a21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cb26a21b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cb26a21b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8cb26a21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8cb26a21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8cb26a21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8cb26a21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c53c2ece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c53c2ece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cb26a21b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8cb26a21b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8cb26a21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8cb26a21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8cb26a21b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8cb26a21b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8cb26a21b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8cb26a21b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8cb26a21b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8cb26a21b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8cb26a21b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8cb26a21b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cb26a21b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8cb26a21b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8cb26a21b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8cb26a21b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8cb26a21b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8cb26a21b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8cb26a21b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8cb26a21b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c53c2ece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c53c2ece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8cb26a21b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8cb26a21b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8cb26a21b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8cb26a21b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8cb26a21b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8cb26a21b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8cb26a21b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8cb26a21b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8cb707a6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8cb707a6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4de038b72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4de038b72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4de038b7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4de038b7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4de038b7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4de038b7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4de038b72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4de038b72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4de038b7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4de038b7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c53c2ece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c53c2ece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4de038b72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4de038b72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4de038b72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4de038b72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4de038b72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4de038b72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4de038b72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4de038b72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4de038b72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4de038b72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4de038b72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4de038b7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4de038b72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4de038b72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4de038b72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4de038b72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c53c2ece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c53c2ece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8.png"/><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7.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png"/><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hyperlink" Target="https://www.scribbr.com/statistics/nominal-data/" TargetMode="External"/><Relationship Id="rId4" Type="http://schemas.openxmlformats.org/officeDocument/2006/relationships/hyperlink" Target="https://www.scribbr.com/statistics/ordinal-data/" TargetMode="External"/><Relationship Id="rId5" Type="http://schemas.openxmlformats.org/officeDocument/2006/relationships/hyperlink" Target="https://www.scribbr.com/statistics/interval-data/" TargetMode="External"/><Relationship Id="rId6" Type="http://schemas.openxmlformats.org/officeDocument/2006/relationships/hyperlink" Target="https://www.scribbr.com/statistics/ratio-data/"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1724375" y="155925"/>
            <a:ext cx="5200650" cy="457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lang="en" sz="1800"/>
              <a:t>NON-</a:t>
            </a:r>
            <a:r>
              <a:rPr lang="en" sz="1800"/>
              <a:t>DOCUMENTARY REFERENCE TOOLS/SOURCES</a:t>
            </a:r>
            <a:endParaRPr b="1"/>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Human resources</a:t>
            </a:r>
            <a:endParaRPr/>
          </a:p>
          <a:p>
            <a:pPr indent="0" lvl="0" marL="0" rtl="0" algn="l">
              <a:spcBef>
                <a:spcPts val="1200"/>
              </a:spcBef>
              <a:spcAft>
                <a:spcPts val="0"/>
              </a:spcAft>
              <a:buNone/>
            </a:pPr>
            <a:r>
              <a:rPr lang="en"/>
              <a:t>Institutional resources</a:t>
            </a:r>
            <a:endParaRPr/>
          </a:p>
          <a:p>
            <a:pPr indent="0" lvl="0" marL="0" rtl="0" algn="l">
              <a:spcBef>
                <a:spcPts val="1200"/>
              </a:spcBef>
              <a:spcAft>
                <a:spcPts val="0"/>
              </a:spcAft>
              <a:buNone/>
            </a:pPr>
            <a:r>
              <a:rPr lang="en"/>
              <a:t>Mass Media</a:t>
            </a:r>
            <a:endParaRPr/>
          </a:p>
          <a:p>
            <a:pPr indent="0" lvl="0" marL="0" rtl="0" algn="l">
              <a:spcBef>
                <a:spcPts val="1200"/>
              </a:spcBef>
              <a:spcAft>
                <a:spcPts val="0"/>
              </a:spcAft>
              <a:buClr>
                <a:schemeClr val="dk1"/>
              </a:buClr>
              <a:buSzPts val="1100"/>
              <a:buFont typeface="Arial"/>
              <a:buNone/>
            </a:pPr>
            <a:r>
              <a:rPr lang="en"/>
              <a:t>Audio-visual Resource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PURPOSES OF REVIEW OF LITERATURE</a:t>
            </a:r>
            <a:endParaRPr/>
          </a:p>
        </p:txBody>
      </p:sp>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literature review is part of a report. </a:t>
            </a:r>
            <a:endParaRPr/>
          </a:p>
          <a:p>
            <a:pPr indent="-342900" lvl="0" marL="457200" rtl="0" algn="l">
              <a:spcBef>
                <a:spcPts val="0"/>
              </a:spcBef>
              <a:spcAft>
                <a:spcPts val="0"/>
              </a:spcAft>
              <a:buSzPts val="1800"/>
              <a:buChar char="●"/>
            </a:pPr>
            <a:r>
              <a:rPr lang="en"/>
              <a:t>It provides considerable information on the topic being researched and the various works that had gone on in the field over the years. </a:t>
            </a:r>
            <a:endParaRPr/>
          </a:p>
          <a:p>
            <a:pPr indent="-342900" lvl="0" marL="457200" rtl="0" algn="l">
              <a:spcBef>
                <a:spcPts val="0"/>
              </a:spcBef>
              <a:spcAft>
                <a:spcPts val="0"/>
              </a:spcAft>
              <a:buSzPts val="1800"/>
              <a:buChar char="●"/>
            </a:pPr>
            <a:r>
              <a:rPr lang="en"/>
              <a:t>These materials are gathered by the researcher from many sources such as journals, books, documents etc.</a:t>
            </a:r>
            <a:endParaRPr/>
          </a:p>
          <a:p>
            <a:pPr indent="-342900" lvl="0" marL="457200" rtl="0" algn="l">
              <a:spcBef>
                <a:spcPts val="0"/>
              </a:spcBef>
              <a:spcAft>
                <a:spcPts val="0"/>
              </a:spcAft>
              <a:buSzPts val="1800"/>
              <a:buChar char="●"/>
            </a:pPr>
            <a:r>
              <a:rPr lang="en"/>
              <a:t>The review of such a literature could be a matter of fact presentation of the information or it could be a synthesis of a large number of information and put together subject wise for the purpose of understanding. </a:t>
            </a:r>
            <a:endParaRPr/>
          </a:p>
          <a:p>
            <a:pPr indent="-342900" lvl="0" marL="457200" rtl="0" algn="l">
              <a:spcBef>
                <a:spcPts val="0"/>
              </a:spcBef>
              <a:spcAft>
                <a:spcPts val="0"/>
              </a:spcAft>
              <a:buSzPts val="1800"/>
              <a:buChar char="●"/>
            </a:pPr>
            <a:r>
              <a:rPr lang="en"/>
              <a:t>It can be just a simple summary of the sources, but it usually has an organisational pattern and combines both summary and synthesis.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PURPOSES OF REVIEW OF LITERATURE</a:t>
            </a:r>
            <a:endParaRPr/>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summary all the information is synthesised and given in a capsule form. </a:t>
            </a:r>
            <a:endParaRPr/>
          </a:p>
          <a:p>
            <a:pPr indent="-342900" lvl="0" marL="457200" rtl="0" algn="l">
              <a:spcBef>
                <a:spcPts val="0"/>
              </a:spcBef>
              <a:spcAft>
                <a:spcPts val="0"/>
              </a:spcAft>
              <a:buSzPts val="1800"/>
              <a:buChar char="●"/>
            </a:pPr>
            <a:r>
              <a:rPr lang="en"/>
              <a:t>It synthesises and organises the entire information in terms of its relevance and appropriateness to the topic of research. </a:t>
            </a:r>
            <a:endParaRPr/>
          </a:p>
          <a:p>
            <a:pPr indent="-342900" lvl="0" marL="457200" rtl="0" algn="l">
              <a:spcBef>
                <a:spcPts val="0"/>
              </a:spcBef>
              <a:spcAft>
                <a:spcPts val="0"/>
              </a:spcAft>
              <a:buSzPts val="1800"/>
              <a:buChar char="●"/>
            </a:pPr>
            <a:r>
              <a:rPr lang="en"/>
              <a:t>It might give a new interpretation of old material or combine new with old interpretations.</a:t>
            </a:r>
            <a:endParaRPr/>
          </a:p>
          <a:p>
            <a:pPr indent="-342900" lvl="0" marL="457200" rtl="0" algn="l">
              <a:spcBef>
                <a:spcPts val="0"/>
              </a:spcBef>
              <a:spcAft>
                <a:spcPts val="0"/>
              </a:spcAft>
              <a:buSzPts val="1800"/>
              <a:buChar char="●"/>
            </a:pPr>
            <a:r>
              <a:rPr lang="en"/>
              <a:t>Or it might trace the intellectual progression of the field, including major debates. </a:t>
            </a:r>
            <a:endParaRPr/>
          </a:p>
          <a:p>
            <a:pPr indent="-342900" lvl="0" marL="457200" rtl="0" algn="l">
              <a:spcBef>
                <a:spcPts val="0"/>
              </a:spcBef>
              <a:spcAft>
                <a:spcPts val="0"/>
              </a:spcAft>
              <a:buSzPts val="1800"/>
              <a:buChar char="●"/>
            </a:pPr>
            <a:r>
              <a:rPr lang="en"/>
              <a:t>And depending on the situation, the literature review may evaluate the sources and advise the reader on the most pertinent and relevant information.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Difference between Literature review and Academic research report</a:t>
            </a:r>
            <a:endParaRPr sz="2120"/>
          </a:p>
        </p:txBody>
      </p:sp>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en"/>
              <a:t>T</a:t>
            </a:r>
            <a:r>
              <a:rPr lang="en"/>
              <a:t>he main focus of an </a:t>
            </a:r>
            <a:r>
              <a:rPr b="1" lang="en"/>
              <a:t>academic research paper is to develop a new argument</a:t>
            </a:r>
            <a:r>
              <a:rPr lang="en"/>
              <a:t>, </a:t>
            </a:r>
            <a:r>
              <a:rPr b="1" lang="en"/>
              <a:t>a research report will contain the literature review as one of its chapters.</a:t>
            </a:r>
            <a:endParaRPr b="1"/>
          </a:p>
          <a:p>
            <a:pPr indent="-342900" lvl="0" marL="457200" rtl="0" algn="just">
              <a:spcBef>
                <a:spcPts val="0"/>
              </a:spcBef>
              <a:spcAft>
                <a:spcPts val="0"/>
              </a:spcAft>
              <a:buSzPts val="1800"/>
              <a:buChar char="●"/>
            </a:pPr>
            <a:r>
              <a:rPr lang="en"/>
              <a:t>In a research report one uses the literature as a basic foundation and support for newer ideas and insights into the research topic of interest.</a:t>
            </a:r>
            <a:endParaRPr/>
          </a:p>
          <a:p>
            <a:pPr indent="-342900" lvl="0" marL="457200" rtl="0" algn="just">
              <a:spcBef>
                <a:spcPts val="0"/>
              </a:spcBef>
              <a:spcAft>
                <a:spcPts val="0"/>
              </a:spcAft>
              <a:buSzPts val="1800"/>
              <a:buChar char="●"/>
            </a:pPr>
            <a:r>
              <a:rPr lang="en"/>
              <a:t>Literature review on the other hand summarises and synthesises the many arguments and literature and research findings gathered from such a review and puts forward arguments in favour or against the particular topic and its findings.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Materials to be included in review of literature</a:t>
            </a:r>
            <a:endParaRPr/>
          </a:p>
        </p:txBody>
      </p:sp>
      <p:sp>
        <p:nvSpPr>
          <p:cNvPr id="136" name="Google Shape;13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t>
            </a:r>
            <a:r>
              <a:rPr lang="en"/>
              <a:t>ooks, journal articles, monographs, documents, grey literature such as unpublished documents or research papers read at some conferences etc.</a:t>
            </a:r>
            <a:endParaRPr/>
          </a:p>
          <a:p>
            <a:pPr indent="-342900" lvl="0" marL="457200" rtl="0" algn="l">
              <a:spcBef>
                <a:spcPts val="0"/>
              </a:spcBef>
              <a:spcAft>
                <a:spcPts val="0"/>
              </a:spcAft>
              <a:buSzPts val="1800"/>
              <a:buChar char="●"/>
            </a:pPr>
            <a:r>
              <a:rPr lang="en"/>
              <a:t>In addition the internet is an important source from where articles and abstracts could be downloaded for this purpose.</a:t>
            </a:r>
            <a:endParaRPr/>
          </a:p>
          <a:p>
            <a:pPr indent="-342900" lvl="0" marL="457200" rtl="0" algn="l">
              <a:spcBef>
                <a:spcPts val="0"/>
              </a:spcBef>
              <a:spcAft>
                <a:spcPts val="0"/>
              </a:spcAft>
              <a:buSzPts val="1800"/>
              <a:buChar char="●"/>
            </a:pPr>
            <a:r>
              <a:rPr lang="en"/>
              <a:t>The researcher should organise </a:t>
            </a:r>
            <a:r>
              <a:rPr lang="en"/>
              <a:t>all the materials</a:t>
            </a:r>
            <a:r>
              <a:rPr lang="en"/>
              <a:t> according to the year of publication and the subject matter must be organised to give meaning to the entire literature gathered keeping in view the present research topic of interest to the researcher.</a:t>
            </a:r>
            <a:endParaRPr/>
          </a:p>
          <a:p>
            <a:pPr indent="-342900" lvl="0" marL="457200" rtl="0" algn="l">
              <a:spcBef>
                <a:spcPts val="0"/>
              </a:spcBef>
              <a:spcAft>
                <a:spcPts val="0"/>
              </a:spcAft>
              <a:buSzPts val="1800"/>
              <a:buChar char="●"/>
            </a:pPr>
            <a:r>
              <a:rPr lang="en"/>
              <a:t>The researcher can evaluate these materials on the basis of the methodology used, the research findings arrived etc.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pecific purposes of a Review of the Literature</a:t>
            </a:r>
            <a:endParaRPr/>
          </a:p>
        </p:txBody>
      </p:sp>
      <p:sp>
        <p:nvSpPr>
          <p:cNvPr id="142" name="Google Shape;14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Identifying variables relevant for research</a:t>
            </a:r>
            <a:endParaRPr/>
          </a:p>
          <a:p>
            <a:pPr indent="-342900" lvl="0" marL="457200" rtl="0" algn="l">
              <a:spcBef>
                <a:spcPts val="0"/>
              </a:spcBef>
              <a:spcAft>
                <a:spcPts val="0"/>
              </a:spcAft>
              <a:buSzPts val="1800"/>
              <a:buChar char="➢"/>
            </a:pPr>
            <a:r>
              <a:rPr lang="en"/>
              <a:t>Avoidance of repetition</a:t>
            </a:r>
            <a:endParaRPr/>
          </a:p>
          <a:p>
            <a:pPr indent="-342900" lvl="0" marL="457200" rtl="0" algn="l">
              <a:spcBef>
                <a:spcPts val="0"/>
              </a:spcBef>
              <a:spcAft>
                <a:spcPts val="0"/>
              </a:spcAft>
              <a:buSzPts val="1800"/>
              <a:buChar char="➢"/>
            </a:pPr>
            <a:r>
              <a:rPr lang="en"/>
              <a:t>Synthesis of prior works</a:t>
            </a:r>
            <a:endParaRPr/>
          </a:p>
          <a:p>
            <a:pPr indent="-342900" lvl="0" marL="457200" rtl="0" algn="l">
              <a:spcBef>
                <a:spcPts val="0"/>
              </a:spcBef>
              <a:spcAft>
                <a:spcPts val="0"/>
              </a:spcAft>
              <a:buSzPts val="1800"/>
              <a:buChar char="➢"/>
            </a:pPr>
            <a:r>
              <a:rPr lang="en"/>
              <a:t>Determining meaning and relationship among variables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a:t>
            </a:r>
            <a:r>
              <a:rPr lang="en"/>
              <a:t>ome general purposes of the literature review</a:t>
            </a:r>
            <a:endParaRPr/>
          </a:p>
          <a:p>
            <a:pPr indent="0" lvl="0" marL="0" rtl="0" algn="l">
              <a:spcBef>
                <a:spcPts val="0"/>
              </a:spcBef>
              <a:spcAft>
                <a:spcPts val="0"/>
              </a:spcAft>
              <a:buNone/>
            </a:pPr>
            <a:r>
              <a:t/>
            </a:r>
            <a:endParaRPr/>
          </a:p>
        </p:txBody>
      </p:sp>
      <p:sp>
        <p:nvSpPr>
          <p:cNvPr id="148" name="Google Shape;148;p29"/>
          <p:cNvSpPr txBox="1"/>
          <p:nvPr>
            <p:ph idx="1" type="body"/>
          </p:nvPr>
        </p:nvSpPr>
        <p:spPr>
          <a:xfrm>
            <a:off x="311700" y="1152475"/>
            <a:ext cx="8620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argue for the relevance and the significance of the research question.</a:t>
            </a:r>
            <a:endParaRPr/>
          </a:p>
          <a:p>
            <a:pPr indent="-342900" lvl="0" marL="457200" rtl="0" algn="l">
              <a:spcBef>
                <a:spcPts val="0"/>
              </a:spcBef>
              <a:spcAft>
                <a:spcPts val="0"/>
              </a:spcAft>
              <a:buSzPts val="1800"/>
              <a:buChar char="➢"/>
            </a:pPr>
            <a:r>
              <a:rPr lang="en"/>
              <a:t>To provide the context for one’s own methodological approach</a:t>
            </a:r>
            <a:endParaRPr/>
          </a:p>
          <a:p>
            <a:pPr indent="-342900" lvl="0" marL="457200" rtl="0" algn="l">
              <a:spcBef>
                <a:spcPts val="0"/>
              </a:spcBef>
              <a:spcAft>
                <a:spcPts val="0"/>
              </a:spcAft>
              <a:buSzPts val="1800"/>
              <a:buChar char="➢"/>
            </a:pPr>
            <a:r>
              <a:rPr lang="en"/>
              <a:t>To establish one’s own credibility as a knowledgeable and capable researcher.</a:t>
            </a:r>
            <a:endParaRPr/>
          </a:p>
          <a:p>
            <a:pPr indent="-342900" lvl="0" marL="457200" rtl="0" algn="l">
              <a:spcBef>
                <a:spcPts val="0"/>
              </a:spcBef>
              <a:spcAft>
                <a:spcPts val="0"/>
              </a:spcAft>
              <a:buSzPts val="1800"/>
              <a:buChar char="➢"/>
            </a:pPr>
            <a:r>
              <a:rPr lang="en"/>
              <a:t>To argue for the relevance and appropriateness of one’s own approach.</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OF THE REVIEW OF LITERATURE</a:t>
            </a:r>
            <a:endParaRPr/>
          </a:p>
        </p:txBody>
      </p:sp>
      <p:sp>
        <p:nvSpPr>
          <p:cNvPr id="154" name="Google Shape;15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Journals and Books</a:t>
            </a:r>
            <a:endParaRPr/>
          </a:p>
          <a:p>
            <a:pPr indent="0" lvl="0" marL="0" rtl="0" algn="l">
              <a:spcBef>
                <a:spcPts val="1200"/>
              </a:spcBef>
              <a:spcAft>
                <a:spcPts val="0"/>
              </a:spcAft>
              <a:buNone/>
            </a:pPr>
            <a:r>
              <a:rPr lang="en"/>
              <a:t>Reviews</a:t>
            </a:r>
            <a:endParaRPr/>
          </a:p>
          <a:p>
            <a:pPr indent="0" lvl="0" marL="0" rtl="0" algn="l">
              <a:spcBef>
                <a:spcPts val="1200"/>
              </a:spcBef>
              <a:spcAft>
                <a:spcPts val="0"/>
              </a:spcAft>
              <a:buNone/>
            </a:pPr>
            <a:r>
              <a:rPr lang="en"/>
              <a:t>Abstracts</a:t>
            </a:r>
            <a:endParaRPr/>
          </a:p>
          <a:p>
            <a:pPr indent="0" lvl="0" marL="0" rtl="0" algn="l">
              <a:spcBef>
                <a:spcPts val="1200"/>
              </a:spcBef>
              <a:spcAft>
                <a:spcPts val="0"/>
              </a:spcAft>
              <a:buNone/>
            </a:pPr>
            <a:r>
              <a:rPr lang="en"/>
              <a:t>Indexes</a:t>
            </a:r>
            <a:endParaRPr/>
          </a:p>
          <a:p>
            <a:pPr indent="0" lvl="0" marL="0" rtl="0" algn="l">
              <a:spcBef>
                <a:spcPts val="1200"/>
              </a:spcBef>
              <a:spcAft>
                <a:spcPts val="0"/>
              </a:spcAft>
              <a:buNone/>
            </a:pPr>
            <a:r>
              <a:rPr lang="en"/>
              <a:t>Internet</a:t>
            </a:r>
            <a:endParaRPr/>
          </a:p>
          <a:p>
            <a:pPr indent="0" lvl="0" marL="0" rtl="0" algn="l">
              <a:spcBef>
                <a:spcPts val="1200"/>
              </a:spcBef>
              <a:spcAft>
                <a:spcPts val="0"/>
              </a:spcAft>
              <a:buNone/>
            </a:pPr>
            <a:r>
              <a:rPr lang="en"/>
              <a:t>Doctoral Dissertations</a:t>
            </a:r>
            <a:endParaRPr/>
          </a:p>
          <a:p>
            <a:pPr indent="0" lvl="0" marL="0" rtl="0" algn="l">
              <a:spcBef>
                <a:spcPts val="1200"/>
              </a:spcBef>
              <a:spcAft>
                <a:spcPts val="0"/>
              </a:spcAft>
              <a:buNone/>
            </a:pPr>
            <a:r>
              <a:rPr lang="en"/>
              <a:t>Supervisors/ Research professors</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WRITING PROCESS OF THE REVIEW OF LITERATURE</a:t>
            </a:r>
            <a:endParaRPr/>
          </a:p>
          <a:p>
            <a:pPr indent="0" lvl="0" marL="0" rtl="0" algn="l">
              <a:spcBef>
                <a:spcPts val="0"/>
              </a:spcBef>
              <a:spcAft>
                <a:spcPts val="0"/>
              </a:spcAft>
              <a:buNone/>
            </a:pPr>
            <a:r>
              <a:t/>
            </a:r>
            <a:endParaRPr/>
          </a:p>
        </p:txBody>
      </p:sp>
      <p:sp>
        <p:nvSpPr>
          <p:cNvPr id="160" name="Google Shape;16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Find a focus</a:t>
            </a:r>
            <a:endParaRPr/>
          </a:p>
          <a:p>
            <a:pPr indent="0" lvl="0" marL="457200" rtl="0" algn="l">
              <a:spcBef>
                <a:spcPts val="1200"/>
              </a:spcBef>
              <a:spcAft>
                <a:spcPts val="0"/>
              </a:spcAft>
              <a:buClr>
                <a:schemeClr val="dk1"/>
              </a:buClr>
              <a:buSzPts val="1100"/>
              <a:buFont typeface="Arial"/>
              <a:buNone/>
            </a:pPr>
            <a:r>
              <a:rPr lang="en"/>
              <a:t>Do they present one or different solutions?</a:t>
            </a:r>
            <a:endParaRPr/>
          </a:p>
          <a:p>
            <a:pPr indent="0" lvl="0" marL="457200" rtl="0" algn="l">
              <a:spcBef>
                <a:spcPts val="1200"/>
              </a:spcBef>
              <a:spcAft>
                <a:spcPts val="0"/>
              </a:spcAft>
              <a:buClr>
                <a:schemeClr val="dk1"/>
              </a:buClr>
              <a:buSzPts val="1100"/>
              <a:buFont typeface="Arial"/>
              <a:buNone/>
            </a:pPr>
            <a:r>
              <a:rPr lang="en"/>
              <a:t>Is there an aspect of the field that is missing?</a:t>
            </a:r>
            <a:endParaRPr/>
          </a:p>
          <a:p>
            <a:pPr indent="0" lvl="0" marL="457200" rtl="0" algn="l">
              <a:spcBef>
                <a:spcPts val="1200"/>
              </a:spcBef>
              <a:spcAft>
                <a:spcPts val="0"/>
              </a:spcAft>
              <a:buClr>
                <a:schemeClr val="dk1"/>
              </a:buClr>
              <a:buSzPts val="1100"/>
              <a:buFont typeface="Arial"/>
              <a:buNone/>
            </a:pPr>
            <a:r>
              <a:rPr lang="en"/>
              <a:t>How well do they present the material ?</a:t>
            </a:r>
            <a:endParaRPr/>
          </a:p>
          <a:p>
            <a:pPr indent="0" lvl="0" marL="457200" rtl="0" algn="l">
              <a:spcBef>
                <a:spcPts val="1200"/>
              </a:spcBef>
              <a:spcAft>
                <a:spcPts val="0"/>
              </a:spcAft>
              <a:buClr>
                <a:schemeClr val="dk1"/>
              </a:buClr>
              <a:buSzPts val="1100"/>
              <a:buFont typeface="Arial"/>
              <a:buNone/>
            </a:pPr>
            <a:r>
              <a:rPr lang="en"/>
              <a:t>Do they portray it according to an appropriate theory?</a:t>
            </a:r>
            <a:endParaRPr/>
          </a:p>
          <a:p>
            <a:pPr indent="0" lvl="0" marL="457200" rtl="0" algn="l">
              <a:spcBef>
                <a:spcPts val="1200"/>
              </a:spcBef>
              <a:spcAft>
                <a:spcPts val="0"/>
              </a:spcAft>
              <a:buClr>
                <a:schemeClr val="dk1"/>
              </a:buClr>
              <a:buSzPts val="1100"/>
              <a:buFont typeface="Arial"/>
              <a:buNone/>
            </a:pPr>
            <a:r>
              <a:rPr lang="en"/>
              <a:t>Do they reveal a trend in the field?</a:t>
            </a:r>
            <a:endParaRPr/>
          </a:p>
          <a:p>
            <a:pPr indent="0" lvl="0" marL="457200" rtl="0" algn="l">
              <a:spcBef>
                <a:spcPts val="1200"/>
              </a:spcBef>
              <a:spcAft>
                <a:spcPts val="0"/>
              </a:spcAft>
              <a:buClr>
                <a:schemeClr val="dk1"/>
              </a:buClr>
              <a:buSzPts val="1100"/>
              <a:buFont typeface="Arial"/>
              <a:buNone/>
            </a:pPr>
            <a:r>
              <a:rPr lang="en"/>
              <a:t>A raging debate?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retrieval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efficiency of information services from a database is directly related to its</a:t>
            </a:r>
            <a:endParaRPr/>
          </a:p>
          <a:p>
            <a:pPr indent="0" lvl="0" marL="0" rtl="0" algn="l">
              <a:spcBef>
                <a:spcPts val="1200"/>
              </a:spcBef>
              <a:spcAft>
                <a:spcPts val="1200"/>
              </a:spcAft>
              <a:buNone/>
            </a:pPr>
            <a:r>
              <a:rPr lang="en"/>
              <a:t>capability of retrieval of information.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idx="1" type="body"/>
          </p:nvPr>
        </p:nvSpPr>
        <p:spPr>
          <a:xfrm>
            <a:off x="311700" y="658600"/>
            <a:ext cx="8520600" cy="3910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b="1" lang="en"/>
              <a:t>Construct a working thesis statement</a:t>
            </a:r>
            <a:endParaRPr b="1"/>
          </a:p>
          <a:p>
            <a:pPr indent="0" lvl="0" marL="0" rtl="0" algn="l">
              <a:spcBef>
                <a:spcPts val="1200"/>
              </a:spcBef>
              <a:spcAft>
                <a:spcPts val="0"/>
              </a:spcAft>
              <a:buNone/>
            </a:pPr>
            <a:r>
              <a:rPr lang="en"/>
              <a:t>The thesis statement should argue for a particular perspective on the material.</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Consider organisation</a:t>
            </a:r>
            <a:endParaRPr b="1"/>
          </a:p>
          <a:p>
            <a:pPr indent="0" lvl="0" marL="0" rtl="0" algn="l">
              <a:spcBef>
                <a:spcPts val="1200"/>
              </a:spcBef>
              <a:spcAft>
                <a:spcPts val="0"/>
              </a:spcAft>
              <a:buNone/>
            </a:pPr>
            <a:r>
              <a:rPr lang="en"/>
              <a:t>Once the statement has been made, </a:t>
            </a:r>
            <a:endParaRPr/>
          </a:p>
          <a:p>
            <a:pPr indent="0" lvl="0" marL="457200" rtl="0" algn="l">
              <a:spcBef>
                <a:spcPts val="1200"/>
              </a:spcBef>
              <a:spcAft>
                <a:spcPts val="0"/>
              </a:spcAft>
              <a:buNone/>
            </a:pPr>
            <a:r>
              <a:rPr lang="en"/>
              <a:t>what is the most effective way of presenting the information? </a:t>
            </a:r>
            <a:endParaRPr/>
          </a:p>
          <a:p>
            <a:pPr indent="0" lvl="0" marL="457200" rtl="0" algn="l">
              <a:spcBef>
                <a:spcPts val="1200"/>
              </a:spcBef>
              <a:spcAft>
                <a:spcPts val="0"/>
              </a:spcAft>
              <a:buNone/>
            </a:pPr>
            <a:r>
              <a:rPr lang="en"/>
              <a:t>What are the most important topics, subtopics, etc., that the review needs to include? </a:t>
            </a:r>
            <a:endParaRPr/>
          </a:p>
          <a:p>
            <a:pPr indent="0" lvl="0" marL="457200" rtl="0" algn="l">
              <a:spcBef>
                <a:spcPts val="1200"/>
              </a:spcBef>
              <a:spcAft>
                <a:spcPts val="0"/>
              </a:spcAft>
              <a:buNone/>
            </a:pPr>
            <a:r>
              <a:rPr lang="en"/>
              <a:t>And in what order should they be presented?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researcher should develop an organisation for the review at both a global and local level</a:t>
            </a:r>
            <a:endParaRPr/>
          </a:p>
          <a:p>
            <a:pPr indent="0" lvl="0" marL="45720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Cover the basic categories</a:t>
            </a:r>
            <a:endParaRPr b="1"/>
          </a:p>
          <a:p>
            <a:pPr indent="0" lvl="0" marL="0" rtl="0" algn="l">
              <a:spcBef>
                <a:spcPts val="1200"/>
              </a:spcBef>
              <a:spcAft>
                <a:spcPts val="0"/>
              </a:spcAft>
              <a:buClr>
                <a:schemeClr val="dk1"/>
              </a:buClr>
              <a:buSzPts val="1100"/>
              <a:buFont typeface="Arial"/>
              <a:buNone/>
            </a:pPr>
            <a:r>
              <a:rPr lang="en"/>
              <a:t>Just like most academic papers, literature reviews also must contain at least three</a:t>
            </a:r>
            <a:endParaRPr/>
          </a:p>
          <a:p>
            <a:pPr indent="0" lvl="0" marL="0" rtl="0" algn="l">
              <a:spcBef>
                <a:spcPts val="1200"/>
              </a:spcBef>
              <a:spcAft>
                <a:spcPts val="0"/>
              </a:spcAft>
              <a:buClr>
                <a:schemeClr val="dk1"/>
              </a:buClr>
              <a:buSzPts val="1100"/>
              <a:buFont typeface="Arial"/>
              <a:buNone/>
            </a:pPr>
            <a:r>
              <a:rPr lang="en"/>
              <a:t>basic elements: </a:t>
            </a:r>
            <a:endParaRPr/>
          </a:p>
          <a:p>
            <a:pPr indent="-342900" lvl="0" marL="457200" rtl="0" algn="l">
              <a:spcBef>
                <a:spcPts val="1200"/>
              </a:spcBef>
              <a:spcAft>
                <a:spcPts val="0"/>
              </a:spcAft>
              <a:buSzPts val="1800"/>
              <a:buAutoNum type="arabicPeriod"/>
            </a:pPr>
            <a:r>
              <a:rPr lang="en"/>
              <a:t>an introduction or background information section;</a:t>
            </a:r>
            <a:endParaRPr/>
          </a:p>
          <a:p>
            <a:pPr indent="-342900" lvl="0" marL="457200" rtl="0" algn="l">
              <a:spcBef>
                <a:spcPts val="0"/>
              </a:spcBef>
              <a:spcAft>
                <a:spcPts val="0"/>
              </a:spcAft>
              <a:buSzPts val="1800"/>
              <a:buAutoNum type="arabicPeriod"/>
            </a:pPr>
            <a:r>
              <a:rPr lang="en"/>
              <a:t>the body of the review containing the discussion of sources; </a:t>
            </a:r>
            <a:endParaRPr/>
          </a:p>
          <a:p>
            <a:pPr indent="-342900" lvl="0" marL="457200" rtl="0" algn="l">
              <a:spcBef>
                <a:spcPts val="0"/>
              </a:spcBef>
              <a:spcAft>
                <a:spcPts val="0"/>
              </a:spcAft>
              <a:buSzPts val="1800"/>
              <a:buAutoNum type="arabicPeriod"/>
            </a:pPr>
            <a:r>
              <a:rPr lang="en"/>
              <a:t>finally, a conclusion and/or recommendations section to end the paper.</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Organise the body of the report</a:t>
            </a:r>
            <a:endParaRPr/>
          </a:p>
        </p:txBody>
      </p:sp>
      <p:sp>
        <p:nvSpPr>
          <p:cNvPr id="176" name="Google Shape;17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Chronological Method</a:t>
            </a:r>
            <a:endParaRPr/>
          </a:p>
          <a:p>
            <a:pPr indent="0" lvl="0" marL="0" rtl="0" algn="l">
              <a:spcBef>
                <a:spcPts val="1200"/>
              </a:spcBef>
              <a:spcAft>
                <a:spcPts val="0"/>
              </a:spcAft>
              <a:buNone/>
            </a:pPr>
            <a:r>
              <a:rPr lang="en"/>
              <a:t>Method By publication</a:t>
            </a:r>
            <a:endParaRPr/>
          </a:p>
          <a:p>
            <a:pPr indent="0" lvl="0" marL="0" rtl="0" algn="l">
              <a:spcBef>
                <a:spcPts val="1200"/>
              </a:spcBef>
              <a:spcAft>
                <a:spcPts val="1200"/>
              </a:spcAft>
              <a:buNone/>
            </a:pPr>
            <a:r>
              <a:rPr lang="en"/>
              <a:t>Method By trend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dd additional sections</a:t>
            </a:r>
            <a:endParaRPr/>
          </a:p>
        </p:txBody>
      </p:sp>
      <p:sp>
        <p:nvSpPr>
          <p:cNvPr id="182" name="Google Shape;18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a:t>
            </a:r>
            <a:r>
              <a:rPr lang="en"/>
              <a:t>situation</a:t>
            </a:r>
            <a:endParaRPr/>
          </a:p>
          <a:p>
            <a:pPr indent="0" lvl="0" marL="0" rtl="0" algn="l">
              <a:spcBef>
                <a:spcPts val="1200"/>
              </a:spcBef>
              <a:spcAft>
                <a:spcPts val="0"/>
              </a:spcAft>
              <a:buNone/>
            </a:pPr>
            <a:r>
              <a:rPr lang="en"/>
              <a:t>History</a:t>
            </a:r>
            <a:endParaRPr/>
          </a:p>
          <a:p>
            <a:pPr indent="0" lvl="0" marL="0" rtl="0" algn="l">
              <a:spcBef>
                <a:spcPts val="1200"/>
              </a:spcBef>
              <a:spcAft>
                <a:spcPts val="0"/>
              </a:spcAft>
              <a:buNone/>
            </a:pPr>
            <a:r>
              <a:rPr lang="en"/>
              <a:t>Methods and/or standards</a:t>
            </a:r>
            <a:endParaRPr/>
          </a:p>
          <a:p>
            <a:pPr indent="0" lvl="0" marL="0" rtl="0" algn="l">
              <a:spcBef>
                <a:spcPts val="1200"/>
              </a:spcBef>
              <a:spcAft>
                <a:spcPts val="0"/>
              </a:spcAft>
              <a:buNone/>
            </a:pPr>
            <a:r>
              <a:rPr lang="en"/>
              <a:t>Questions for further research</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for writing a good literature review</a:t>
            </a:r>
            <a:endParaRPr/>
          </a:p>
        </p:txBody>
      </p:sp>
      <p:sp>
        <p:nvSpPr>
          <p:cNvPr id="188" name="Google Shape;18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Relevant reviews</a:t>
            </a:r>
            <a:endParaRPr/>
          </a:p>
          <a:p>
            <a:pPr indent="0" lvl="0" marL="0" rtl="0" algn="l">
              <a:spcBef>
                <a:spcPts val="1200"/>
              </a:spcBef>
              <a:spcAft>
                <a:spcPts val="0"/>
              </a:spcAft>
              <a:buNone/>
            </a:pPr>
            <a:r>
              <a:rPr lang="en"/>
              <a:t>Write critical annotations while going through the various reviews</a:t>
            </a:r>
            <a:endParaRPr/>
          </a:p>
          <a:p>
            <a:pPr indent="0" lvl="0" marL="0" rtl="0" algn="l">
              <a:spcBef>
                <a:spcPts val="1200"/>
              </a:spcBef>
              <a:spcAft>
                <a:spcPts val="0"/>
              </a:spcAft>
              <a:buNone/>
            </a:pPr>
            <a:r>
              <a:rPr lang="en"/>
              <a:t>To develop a structure</a:t>
            </a:r>
            <a:endParaRPr/>
          </a:p>
          <a:p>
            <a:pPr indent="0" lvl="0" marL="0" rtl="0" algn="l">
              <a:spcBef>
                <a:spcPts val="1200"/>
              </a:spcBef>
              <a:spcAft>
                <a:spcPts val="0"/>
              </a:spcAft>
              <a:buNone/>
            </a:pPr>
            <a:r>
              <a:rPr lang="en"/>
              <a:t>To write purposefully</a:t>
            </a:r>
            <a:endParaRPr/>
          </a:p>
          <a:p>
            <a:pPr indent="0" lvl="0" marL="0" rtl="0" algn="l">
              <a:spcBef>
                <a:spcPts val="1200"/>
              </a:spcBef>
              <a:spcAft>
                <a:spcPts val="0"/>
              </a:spcAft>
              <a:buNone/>
            </a:pPr>
            <a:r>
              <a:rPr lang="en"/>
              <a:t>Use the literature to support the argument</a:t>
            </a:r>
            <a:endParaRPr/>
          </a:p>
          <a:p>
            <a:pPr indent="0" lvl="0" marL="0" rtl="0" algn="l">
              <a:spcBef>
                <a:spcPts val="1200"/>
              </a:spcBef>
              <a:spcAft>
                <a:spcPts val="0"/>
              </a:spcAft>
              <a:buNone/>
            </a:pPr>
            <a:r>
              <a:rPr lang="en"/>
              <a:t>Make the literature review an ongoing process</a:t>
            </a:r>
            <a:endParaRPr/>
          </a:p>
          <a:p>
            <a:pPr indent="0" lvl="0" marL="0" rtl="0" algn="l">
              <a:spcBef>
                <a:spcPts val="1200"/>
              </a:spcBef>
              <a:spcAft>
                <a:spcPts val="0"/>
              </a:spcAft>
              <a:buNone/>
            </a:pPr>
            <a:r>
              <a:rPr lang="en"/>
              <a:t>Get plenty of feedback</a:t>
            </a:r>
            <a:endParaRPr/>
          </a:p>
          <a:p>
            <a:pPr indent="0" lvl="0" marL="0" rtl="0" algn="l">
              <a:spcBef>
                <a:spcPts val="1200"/>
              </a:spcBef>
              <a:spcAft>
                <a:spcPts val="1200"/>
              </a:spcAft>
              <a:buNone/>
            </a:pPr>
            <a:r>
              <a:rPr lang="en"/>
              <a:t>Remain prepared for redrafting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INDEXING AND ABSTRACTING</a:t>
            </a:r>
            <a:endParaRPr/>
          </a:p>
        </p:txBody>
      </p:sp>
      <p:sp>
        <p:nvSpPr>
          <p:cNvPr id="194" name="Google Shape;19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Indexing and abstracting periodicals are called secondary publications. </a:t>
            </a:r>
            <a:endParaRPr/>
          </a:p>
          <a:p>
            <a:pPr indent="-342900" lvl="0" marL="457200" rtl="0" algn="l">
              <a:spcBef>
                <a:spcPts val="0"/>
              </a:spcBef>
              <a:spcAft>
                <a:spcPts val="0"/>
              </a:spcAft>
              <a:buSzPts val="1800"/>
              <a:buChar char="●"/>
            </a:pPr>
            <a:r>
              <a:rPr lang="en"/>
              <a:t>They are the access tools to already published primary documents such as, articles/papers in newspapers and periodicals, research papers, reports, patents, conference proceedings and so on.</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800">
                <a:solidFill>
                  <a:schemeClr val="dk1"/>
                </a:solidFill>
              </a:rPr>
              <a:t>DEFINITION, FUNCTIONS AND NEED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a:t>
            </a:r>
            <a:endParaRPr/>
          </a:p>
        </p:txBody>
      </p:sp>
      <p:sp>
        <p:nvSpPr>
          <p:cNvPr id="205" name="Google Shape;20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The word `index' is derived from the Latin word `indicare' meaning `to point out' or`to show'. </a:t>
            </a:r>
            <a:endParaRPr/>
          </a:p>
          <a:p>
            <a:pPr indent="-334327" lvl="0" marL="457200" rtl="0" algn="l">
              <a:spcBef>
                <a:spcPts val="0"/>
              </a:spcBef>
              <a:spcAft>
                <a:spcPts val="0"/>
              </a:spcAft>
              <a:buSzPct val="100000"/>
              <a:buChar char="●"/>
            </a:pPr>
            <a:r>
              <a:rPr lang="en"/>
              <a:t>An indexing periodical is an access tool to a systematically arranged list of periodical literature providing complete bibliographical references of already published individual items of primary documents, which a republished in regular interval. </a:t>
            </a:r>
            <a:endParaRPr/>
          </a:p>
          <a:p>
            <a:pPr indent="-334327" lvl="0" marL="457200" rtl="0" algn="l">
              <a:spcBef>
                <a:spcPts val="0"/>
              </a:spcBef>
              <a:spcAft>
                <a:spcPts val="0"/>
              </a:spcAft>
              <a:buSzPct val="100000"/>
              <a:buChar char="●"/>
            </a:pPr>
            <a:r>
              <a:rPr lang="en"/>
              <a:t>It is organised in a convenient manner to search the location of entries. </a:t>
            </a:r>
            <a:endParaRPr/>
          </a:p>
          <a:p>
            <a:pPr indent="-334327" lvl="0" marL="457200" rtl="0" algn="l">
              <a:spcBef>
                <a:spcPts val="0"/>
              </a:spcBef>
              <a:spcAft>
                <a:spcPts val="0"/>
              </a:spcAft>
              <a:buSzPct val="100000"/>
              <a:buChar char="●"/>
            </a:pPr>
            <a:r>
              <a:rPr lang="en"/>
              <a:t>An Index can be alphabetical, classified, chronological, geographical or numerical. </a:t>
            </a:r>
            <a:endParaRPr/>
          </a:p>
          <a:p>
            <a:pPr indent="-334327" lvl="0" marL="457200" rtl="0" algn="l">
              <a:spcBef>
                <a:spcPts val="0"/>
              </a:spcBef>
              <a:spcAft>
                <a:spcPts val="0"/>
              </a:spcAft>
              <a:buSzPct val="100000"/>
              <a:buChar char="●"/>
            </a:pPr>
            <a:r>
              <a:rPr lang="en"/>
              <a:t>They are access tools to identify and locate the required information which appeared in a particular periodical,</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a:t>
            </a:r>
            <a:endParaRPr/>
          </a:p>
        </p:txBody>
      </p:sp>
      <p:sp>
        <p:nvSpPr>
          <p:cNvPr id="211" name="Google Shape;21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An `abstract' according to ALA Glossary (1983) is `an abbreviated, accurate representation of a work, usually without added interpretation or criticism, accompanied by a bibliographical reference to the original work when appearing separately from it'. </a:t>
            </a:r>
            <a:endParaRPr/>
          </a:p>
          <a:p>
            <a:pPr indent="0" lvl="0" marL="0" rtl="0" algn="l">
              <a:spcBef>
                <a:spcPts val="1200"/>
              </a:spcBef>
              <a:spcAft>
                <a:spcPts val="0"/>
              </a:spcAft>
              <a:buClr>
                <a:schemeClr val="dk1"/>
              </a:buClr>
              <a:buSzPts val="1100"/>
              <a:buFont typeface="Arial"/>
              <a:buNone/>
            </a:pPr>
            <a:r>
              <a:rPr lang="en"/>
              <a:t>An abstracting periodical, in addition to having the above mentioned features of an indexing periodical, gives the information content of the primary documents in a condensed form.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he major difference between indexing and abstracting services lies in the </a:t>
            </a:r>
            <a:r>
              <a:rPr b="1" lang="en"/>
              <a:t>form and content.</a:t>
            </a:r>
            <a:endParaRPr b="1"/>
          </a:p>
          <a:p>
            <a:pPr indent="-342900" lvl="0" marL="457200" rtl="0" algn="l">
              <a:spcBef>
                <a:spcPts val="0"/>
              </a:spcBef>
              <a:spcAft>
                <a:spcPts val="0"/>
              </a:spcAft>
              <a:buSzPts val="1800"/>
              <a:buChar char="●"/>
            </a:pPr>
            <a:r>
              <a:rPr b="1" lang="en"/>
              <a:t>Indexing periodicals</a:t>
            </a:r>
            <a:r>
              <a:rPr lang="en"/>
              <a:t> provide lists of articles with bibliographical details arranged in user-friendly order to enable a user to trace the needed information easily and quickly. </a:t>
            </a:r>
            <a:endParaRPr/>
          </a:p>
          <a:p>
            <a:pPr indent="-342900" lvl="0" marL="457200" rtl="0" algn="l">
              <a:spcBef>
                <a:spcPts val="0"/>
              </a:spcBef>
              <a:spcAft>
                <a:spcPts val="0"/>
              </a:spcAft>
              <a:buSzPts val="1800"/>
              <a:buChar char="●"/>
            </a:pPr>
            <a:r>
              <a:rPr b="1" lang="en"/>
              <a:t>Abstracting periodicals</a:t>
            </a:r>
            <a:r>
              <a:rPr lang="en"/>
              <a:t> not only list the bibliographical details but also provide abstracts of documents in a specific field or a group of subject fields helping the reader for his choice of an article or a paper.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DATABASES AND INFORMATION RETRIEVAL</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Information Retrieval System (IRS) </a:t>
            </a:r>
            <a:endParaRPr/>
          </a:p>
          <a:p>
            <a:pPr indent="-342900" lvl="0" marL="457200" rtl="0" algn="just">
              <a:spcBef>
                <a:spcPts val="1200"/>
              </a:spcBef>
              <a:spcAft>
                <a:spcPts val="0"/>
              </a:spcAft>
              <a:buSzPts val="1800"/>
              <a:buChar char="●"/>
            </a:pPr>
            <a:r>
              <a:rPr lang="en"/>
              <a:t>capable of storage,retrieval and maintenance of information. </a:t>
            </a:r>
            <a:endParaRPr/>
          </a:p>
          <a:p>
            <a:pPr indent="-342900" lvl="0" marL="457200" rtl="0" algn="just">
              <a:spcBef>
                <a:spcPts val="0"/>
              </a:spcBef>
              <a:spcAft>
                <a:spcPts val="0"/>
              </a:spcAft>
              <a:buSzPts val="1800"/>
              <a:buChar char="●"/>
            </a:pPr>
            <a:r>
              <a:rPr lang="en"/>
              <a:t>consists of a software system that facilitates the user in finding required information.</a:t>
            </a:r>
            <a:endParaRPr/>
          </a:p>
          <a:p>
            <a:pPr indent="-342900" lvl="0" marL="457200" rtl="0" algn="just">
              <a:spcBef>
                <a:spcPts val="0"/>
              </a:spcBef>
              <a:spcAft>
                <a:spcPts val="0"/>
              </a:spcAft>
              <a:buSzPts val="1800"/>
              <a:buChar char="●"/>
            </a:pPr>
            <a:r>
              <a:rPr lang="en"/>
              <a:t>Efficiency of information services depends largely on the retrieval efficiency of the databases.</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222" name="Google Shape;22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The primary functions of indexing and abstracting periodicals are:</a:t>
            </a:r>
            <a:endParaRPr/>
          </a:p>
          <a:p>
            <a:pPr indent="-308610" lvl="0" marL="457200" rtl="0" algn="l">
              <a:spcBef>
                <a:spcPts val="1200"/>
              </a:spcBef>
              <a:spcAft>
                <a:spcPts val="0"/>
              </a:spcAft>
              <a:buSzPct val="100000"/>
              <a:buChar char="➢"/>
            </a:pPr>
            <a:r>
              <a:rPr b="1" lang="en"/>
              <a:t>to keep scholars and information users abreast of current literature in their fields of interest.</a:t>
            </a:r>
            <a:r>
              <a:rPr lang="en"/>
              <a:t> They can be benefited from scanning the issues of indexing and abstracting periodicals. This can be termed as current use function; </a:t>
            </a:r>
            <a:endParaRPr/>
          </a:p>
          <a:p>
            <a:pPr indent="0" lvl="0" marL="457200" rtl="0" algn="l">
              <a:spcBef>
                <a:spcPts val="1200"/>
              </a:spcBef>
              <a:spcAft>
                <a:spcPts val="0"/>
              </a:spcAft>
              <a:buNone/>
            </a:pPr>
            <a:r>
              <a:t/>
            </a:r>
            <a:endParaRPr sz="100"/>
          </a:p>
          <a:p>
            <a:pPr indent="-308610" lvl="0" marL="457200" rtl="0" algn="l">
              <a:spcBef>
                <a:spcPts val="1200"/>
              </a:spcBef>
              <a:spcAft>
                <a:spcPts val="0"/>
              </a:spcAft>
              <a:buSzPct val="100000"/>
              <a:buChar char="➢"/>
            </a:pPr>
            <a:r>
              <a:rPr b="1" lang="en"/>
              <a:t>to find information on the literature of the subject fields as and when need arises. </a:t>
            </a:r>
            <a:r>
              <a:rPr lang="en"/>
              <a:t>The indexing and abstracting periodicals are key tools to librarians and information workers for day to day reference and bibliographical work, though research scholars also use them extensively. This can be termed as retrospective search function; </a:t>
            </a:r>
            <a:endParaRPr/>
          </a:p>
          <a:p>
            <a:pPr indent="0" lvl="0" marL="457200" rtl="0" algn="l">
              <a:spcBef>
                <a:spcPts val="1200"/>
              </a:spcBef>
              <a:spcAft>
                <a:spcPts val="0"/>
              </a:spcAft>
              <a:buNone/>
            </a:pPr>
            <a:r>
              <a:t/>
            </a:r>
            <a:endParaRPr sz="285"/>
          </a:p>
          <a:p>
            <a:pPr indent="-308610" lvl="0" marL="457200" rtl="0" algn="l">
              <a:spcBef>
                <a:spcPts val="1200"/>
              </a:spcBef>
              <a:spcAft>
                <a:spcPts val="0"/>
              </a:spcAft>
              <a:buSzPct val="100000"/>
              <a:buChar char="➢"/>
            </a:pPr>
            <a:r>
              <a:rPr lang="en"/>
              <a:t>and </a:t>
            </a:r>
            <a:r>
              <a:rPr b="1" lang="en"/>
              <a:t>to provide bibliographical control of literature output either by country or by subject or by kind of materials,</a:t>
            </a:r>
            <a:r>
              <a:rPr lang="en"/>
              <a:t> if the aim of the indexing and abstracting services is exhaustive coverage. This can be termed as comprehensive use function.</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3"/>
          <p:cNvSpPr txBox="1"/>
          <p:nvPr>
            <p:ph idx="1" type="body"/>
          </p:nvPr>
        </p:nvSpPr>
        <p:spPr>
          <a:xfrm>
            <a:off x="311700" y="800775"/>
            <a:ext cx="8520600" cy="376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The secondary functions are:</a:t>
            </a:r>
            <a:endParaRPr/>
          </a:p>
          <a:p>
            <a:pPr indent="-342900" lvl="0" marL="457200" rtl="0" algn="l">
              <a:spcBef>
                <a:spcPts val="1200"/>
              </a:spcBef>
              <a:spcAft>
                <a:spcPts val="0"/>
              </a:spcAft>
              <a:buSzPts val="1800"/>
              <a:buAutoNum type="arabicPeriod"/>
            </a:pPr>
            <a:r>
              <a:rPr lang="en"/>
              <a:t>to obtain correct and complete bibliographical details of particular items of literature, when there is any doubt;</a:t>
            </a:r>
            <a:endParaRPr/>
          </a:p>
          <a:p>
            <a:pPr indent="-342900" lvl="0" marL="457200" rtl="0" algn="l">
              <a:spcBef>
                <a:spcPts val="0"/>
              </a:spcBef>
              <a:spcAft>
                <a:spcPts val="0"/>
              </a:spcAft>
              <a:buSzPts val="1800"/>
              <a:buAutoNum type="arabicPeriod"/>
            </a:pPr>
            <a:r>
              <a:rPr lang="en"/>
              <a:t>to look up for information on a topic, which may not have been well covered by books, encyclopaedias, etc.;</a:t>
            </a:r>
            <a:endParaRPr/>
          </a:p>
          <a:p>
            <a:pPr indent="-342900" lvl="0" marL="457200" rtl="0" algn="l">
              <a:spcBef>
                <a:spcPts val="0"/>
              </a:spcBef>
              <a:spcAft>
                <a:spcPts val="0"/>
              </a:spcAft>
              <a:buSzPts val="1800"/>
              <a:buAutoNum type="arabicPeriod"/>
            </a:pPr>
            <a:r>
              <a:rPr lang="en"/>
              <a:t>to make known the work of individual scientists or scholars;</a:t>
            </a:r>
            <a:endParaRPr/>
          </a:p>
          <a:p>
            <a:pPr indent="-342900" lvl="0" marL="457200" rtl="0" algn="l">
              <a:spcBef>
                <a:spcPts val="0"/>
              </a:spcBef>
              <a:spcAft>
                <a:spcPts val="0"/>
              </a:spcAft>
              <a:buSzPts val="1800"/>
              <a:buAutoNum type="arabicPeriod"/>
            </a:pPr>
            <a:r>
              <a:rPr lang="en"/>
              <a:t>to serve as a source for carrying out statistical, bibliometric and sociological studies on the growth and pattern of literature, indicative of research and development efforts taking place; and</a:t>
            </a:r>
            <a:endParaRPr/>
          </a:p>
          <a:p>
            <a:pPr indent="-342900" lvl="0" marL="457200" rtl="0" algn="l">
              <a:spcBef>
                <a:spcPts val="0"/>
              </a:spcBef>
              <a:spcAft>
                <a:spcPts val="0"/>
              </a:spcAft>
              <a:buSzPts val="1800"/>
              <a:buAutoNum type="arabicPeriod"/>
            </a:pPr>
            <a:r>
              <a:rPr lang="en"/>
              <a:t>to help users to get information which is otherwise scattered in other sources.</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Needs</a:t>
            </a:r>
            <a:endParaRPr/>
          </a:p>
        </p:txBody>
      </p:sp>
      <p:sp>
        <p:nvSpPr>
          <p:cNvPr id="233" name="Google Shape;23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I &amp; A periodicals are convenient tools to provide scholars a bird's eye view of literature of their specific interest easily and quickly. </a:t>
            </a:r>
            <a:endParaRPr/>
          </a:p>
          <a:p>
            <a:pPr indent="-334327" lvl="0" marL="457200" rtl="0" algn="l">
              <a:spcBef>
                <a:spcPts val="0"/>
              </a:spcBef>
              <a:spcAft>
                <a:spcPts val="0"/>
              </a:spcAft>
              <a:buSzPct val="100000"/>
              <a:buChar char="●"/>
            </a:pPr>
            <a:r>
              <a:rPr lang="en"/>
              <a:t>They cover information from vast volume of primary literature scattered in a numerous sources in fewer pages. </a:t>
            </a:r>
            <a:endParaRPr/>
          </a:p>
          <a:p>
            <a:pPr indent="-334327" lvl="0" marL="457200" rtl="0" algn="l">
              <a:spcBef>
                <a:spcPts val="0"/>
              </a:spcBef>
              <a:spcAft>
                <a:spcPts val="0"/>
              </a:spcAft>
              <a:buSzPct val="100000"/>
              <a:buChar char="●"/>
            </a:pPr>
            <a:r>
              <a:rPr lang="en"/>
              <a:t>The abstracting periodicals help users in further reducing the effort of scanning by giving an idea of the information content of documents and its relevance to the purpose.</a:t>
            </a:r>
            <a:endParaRPr/>
          </a:p>
          <a:p>
            <a:pPr indent="-334327" lvl="0" marL="457200" rtl="0" algn="l">
              <a:spcBef>
                <a:spcPts val="0"/>
              </a:spcBef>
              <a:spcAft>
                <a:spcPts val="0"/>
              </a:spcAft>
              <a:buSzPct val="100000"/>
              <a:buChar char="●"/>
            </a:pPr>
            <a:r>
              <a:rPr lang="en"/>
              <a:t>The I &amp; A periodicals also fulfil the requirements of scholar who needs to scan information from the earlier literature on the subject for a problem undertaken for study or research.</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Qualities</a:t>
            </a:r>
            <a:endParaRPr/>
          </a:p>
        </p:txBody>
      </p:sp>
      <p:sp>
        <p:nvSpPr>
          <p:cNvPr id="239" name="Google Shape;23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Coverage</a:t>
            </a:r>
            <a:endParaRPr/>
          </a:p>
          <a:p>
            <a:pPr indent="0" lvl="0" marL="0" rtl="0" algn="l">
              <a:spcBef>
                <a:spcPts val="1200"/>
              </a:spcBef>
              <a:spcAft>
                <a:spcPts val="0"/>
              </a:spcAft>
              <a:buNone/>
            </a:pPr>
            <a:r>
              <a:rPr lang="en"/>
              <a:t>Time lag</a:t>
            </a:r>
            <a:endParaRPr/>
          </a:p>
          <a:p>
            <a:pPr indent="0" lvl="0" marL="0" rtl="0" algn="l">
              <a:spcBef>
                <a:spcPts val="1200"/>
              </a:spcBef>
              <a:spcAft>
                <a:spcPts val="0"/>
              </a:spcAft>
              <a:buNone/>
            </a:pPr>
            <a:r>
              <a:rPr lang="en"/>
              <a:t>Indexes</a:t>
            </a:r>
            <a:endParaRPr/>
          </a:p>
          <a:p>
            <a:pPr indent="0" lvl="0" marL="0" rtl="0" algn="l">
              <a:spcBef>
                <a:spcPts val="1200"/>
              </a:spcBef>
              <a:spcAft>
                <a:spcPts val="0"/>
              </a:spcAft>
              <a:buNone/>
            </a:pPr>
            <a:r>
              <a:rPr lang="en"/>
              <a:t>The Bibliographic description</a:t>
            </a:r>
            <a:endParaRPr/>
          </a:p>
          <a:p>
            <a:pPr indent="0" lvl="0" marL="0" rtl="0" algn="l">
              <a:spcBef>
                <a:spcPts val="1200"/>
              </a:spcBef>
              <a:spcAft>
                <a:spcPts val="1200"/>
              </a:spcAft>
              <a:buNone/>
            </a:pPr>
            <a:r>
              <a:rPr lang="en"/>
              <a:t>Ease in Consultation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Scope and presentation??</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 Indexes</a:t>
            </a:r>
            <a:endParaRPr/>
          </a:p>
        </p:txBody>
      </p:sp>
      <p:sp>
        <p:nvSpPr>
          <p:cNvPr id="250" name="Google Shape;25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Citation indexes are unique from the point of view of technique followed. </a:t>
            </a:r>
            <a:endParaRPr/>
          </a:p>
          <a:p>
            <a:pPr indent="-342900" lvl="0" marL="457200" rtl="0" algn="l">
              <a:spcBef>
                <a:spcPts val="0"/>
              </a:spcBef>
              <a:spcAft>
                <a:spcPts val="0"/>
              </a:spcAft>
              <a:buSzPts val="1800"/>
              <a:buChar char="●"/>
            </a:pPr>
            <a:r>
              <a:rPr lang="en"/>
              <a:t>They are based on citations made in current documents. </a:t>
            </a:r>
            <a:endParaRPr/>
          </a:p>
          <a:p>
            <a:pPr indent="-342900" lvl="0" marL="457200" rtl="0" algn="l">
              <a:spcBef>
                <a:spcPts val="0"/>
              </a:spcBef>
              <a:spcAft>
                <a:spcPts val="0"/>
              </a:spcAft>
              <a:buSzPts val="1800"/>
              <a:buChar char="●"/>
            </a:pPr>
            <a:r>
              <a:rPr lang="en"/>
              <a:t>They follow a novel method of detecting subject relationship of documents through citations, and are claimed to be a useful tool for subject retrieval. </a:t>
            </a:r>
            <a:endParaRPr/>
          </a:p>
          <a:p>
            <a:pPr indent="-342900" lvl="0" marL="457200" rtl="0" algn="l">
              <a:spcBef>
                <a:spcPts val="0"/>
              </a:spcBef>
              <a:spcAft>
                <a:spcPts val="0"/>
              </a:spcAft>
              <a:buSzPts val="1800"/>
              <a:buChar char="●"/>
            </a:pPr>
            <a:r>
              <a:rPr lang="en"/>
              <a:t>The fact of the association through citation is transformed into an index keeping the direction from cited to citing documents.</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256" name="Google Shape;25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Science Citation Index</a:t>
            </a:r>
            <a:endParaRPr b="1" i="1"/>
          </a:p>
          <a:p>
            <a:pPr indent="0" lvl="0" marL="0" rtl="0" algn="l">
              <a:spcBef>
                <a:spcPts val="1200"/>
              </a:spcBef>
              <a:spcAft>
                <a:spcPts val="0"/>
              </a:spcAft>
              <a:buClr>
                <a:schemeClr val="dk1"/>
              </a:buClr>
              <a:buSzPts val="1100"/>
              <a:buFont typeface="Arial"/>
              <a:buNone/>
            </a:pPr>
            <a:r>
              <a:rPr lang="en"/>
              <a:t>The SCI comprises several parts like citation index, source index, the</a:t>
            </a:r>
            <a:endParaRPr/>
          </a:p>
          <a:p>
            <a:pPr indent="0" lvl="0" marL="0" rtl="0" algn="l">
              <a:spcBef>
                <a:spcPts val="1200"/>
              </a:spcBef>
              <a:spcAft>
                <a:spcPts val="0"/>
              </a:spcAft>
              <a:buNone/>
            </a:pPr>
            <a:r>
              <a:rPr lang="en"/>
              <a:t>permuterm subject index and the corporate index.</a:t>
            </a:r>
            <a:endParaRPr/>
          </a:p>
          <a:p>
            <a:pPr indent="0" lvl="0" marL="0" rtl="0" algn="l">
              <a:spcBef>
                <a:spcPts val="1200"/>
              </a:spcBef>
              <a:spcAft>
                <a:spcPts val="0"/>
              </a:spcAft>
              <a:buNone/>
            </a:pPr>
            <a:r>
              <a:rPr b="1" i="1" lang="en"/>
              <a:t>Science Citation Index with Abstracts</a:t>
            </a:r>
            <a:endParaRPr b="1" i="1"/>
          </a:p>
          <a:p>
            <a:pPr indent="0" lvl="0" marL="0" rtl="0" algn="l">
              <a:spcBef>
                <a:spcPts val="1200"/>
              </a:spcBef>
              <a:spcAft>
                <a:spcPts val="0"/>
              </a:spcAft>
              <a:buClr>
                <a:schemeClr val="dk1"/>
              </a:buClr>
              <a:buSzPts val="1100"/>
              <a:buFont typeface="Arial"/>
              <a:buNone/>
            </a:pPr>
            <a:r>
              <a:rPr b="1" i="1" lang="en"/>
              <a:t>Science Citation Index -Journal Citation Reports (JCR)</a:t>
            </a:r>
            <a:endParaRPr b="1" i="1"/>
          </a:p>
          <a:p>
            <a:pPr indent="0" lvl="0" marL="0" rtl="0" algn="l">
              <a:spcBef>
                <a:spcPts val="1200"/>
              </a:spcBef>
              <a:spcAft>
                <a:spcPts val="1200"/>
              </a:spcAft>
              <a:buNone/>
            </a:pPr>
            <a:r>
              <a:t/>
            </a:r>
            <a:endParaRPr b="1" i="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262" name="Google Shape;262;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Sciences Citation Index (SSCI)</a:t>
            </a:r>
            <a:endParaRPr/>
          </a:p>
          <a:p>
            <a:pPr indent="0" lvl="0" marL="0" rtl="0" algn="l">
              <a:spcBef>
                <a:spcPts val="1200"/>
              </a:spcBef>
              <a:spcAft>
                <a:spcPts val="0"/>
              </a:spcAft>
              <a:buNone/>
            </a:pPr>
            <a:r>
              <a:rPr lang="en"/>
              <a:t>Social Sciences Citation Index with Abstract</a:t>
            </a:r>
            <a:endParaRPr/>
          </a:p>
          <a:p>
            <a:pPr indent="0" lvl="0" marL="0" rtl="0" algn="l">
              <a:spcBef>
                <a:spcPts val="1200"/>
              </a:spcBef>
              <a:spcAft>
                <a:spcPts val="0"/>
              </a:spcAft>
              <a:buNone/>
            </a:pPr>
            <a:r>
              <a:rPr lang="en"/>
              <a:t>Social Sciences Citation Index-Journal Citation Reports JCR</a:t>
            </a:r>
            <a:endParaRPr/>
          </a:p>
          <a:p>
            <a:pPr indent="0" lvl="0" marL="0" rtl="0" algn="l">
              <a:spcBef>
                <a:spcPts val="1200"/>
              </a:spcBef>
              <a:spcAft>
                <a:spcPts val="1200"/>
              </a:spcAft>
              <a:buNone/>
            </a:pPr>
            <a:r>
              <a:rPr lang="en"/>
              <a:t>Arts and Humanities Citation Index.</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JCRs of the Citation Indexes offer a systematic and objective means of</a:t>
            </a:r>
            <a:endParaRPr/>
          </a:p>
          <a:p>
            <a:pPr indent="0" lvl="0" marL="0" rtl="0" algn="l">
              <a:spcBef>
                <a:spcPts val="1200"/>
              </a:spcBef>
              <a:spcAft>
                <a:spcPts val="0"/>
              </a:spcAft>
              <a:buClr>
                <a:schemeClr val="dk1"/>
              </a:buClr>
              <a:buSzPts val="1100"/>
              <a:buFont typeface="Arial"/>
              <a:buNone/>
            </a:pPr>
            <a:r>
              <a:rPr lang="en"/>
              <a:t>determining the relative importance of journals with regards to –</a:t>
            </a:r>
            <a:endParaRPr/>
          </a:p>
          <a:p>
            <a:pPr indent="0" lvl="0" marL="0" rtl="0" algn="l">
              <a:spcBef>
                <a:spcPts val="1200"/>
              </a:spcBef>
              <a:spcAft>
                <a:spcPts val="0"/>
              </a:spcAft>
              <a:buClr>
                <a:schemeClr val="dk1"/>
              </a:buClr>
              <a:buSzPts val="1100"/>
              <a:buFont typeface="Arial"/>
              <a:buNone/>
            </a:pPr>
            <a:r>
              <a:rPr lang="en"/>
              <a:t>• how frequently a journal has been cited;</a:t>
            </a:r>
            <a:endParaRPr/>
          </a:p>
          <a:p>
            <a:pPr indent="0" lvl="0" marL="0" rtl="0" algn="l">
              <a:spcBef>
                <a:spcPts val="1200"/>
              </a:spcBef>
              <a:spcAft>
                <a:spcPts val="0"/>
              </a:spcAft>
              <a:buClr>
                <a:schemeClr val="dk1"/>
              </a:buClr>
              <a:buSzPts val="1100"/>
              <a:buFont typeface="Arial"/>
              <a:buNone/>
            </a:pPr>
            <a:r>
              <a:rPr lang="en"/>
              <a:t>• by which journals, a journal has been cited;</a:t>
            </a:r>
            <a:endParaRPr/>
          </a:p>
          <a:p>
            <a:pPr indent="0" lvl="0" marL="0" rtl="0" algn="l">
              <a:spcBef>
                <a:spcPts val="1200"/>
              </a:spcBef>
              <a:spcAft>
                <a:spcPts val="0"/>
              </a:spcAft>
              <a:buClr>
                <a:schemeClr val="dk1"/>
              </a:buClr>
              <a:buSzPts val="1100"/>
              <a:buFont typeface="Arial"/>
              <a:buNone/>
            </a:pPr>
            <a:r>
              <a:rPr lang="en"/>
              <a:t>• how soon after publication and for how long a journal has been cited; and</a:t>
            </a:r>
            <a:endParaRPr/>
          </a:p>
          <a:p>
            <a:pPr indent="0" lvl="0" marL="0" rtl="0" algn="l">
              <a:spcBef>
                <a:spcPts val="1200"/>
              </a:spcBef>
              <a:spcAft>
                <a:spcPts val="0"/>
              </a:spcAft>
              <a:buClr>
                <a:schemeClr val="dk1"/>
              </a:buClr>
              <a:buSzPts val="1100"/>
              <a:buFont typeface="Arial"/>
              <a:buNone/>
            </a:pPr>
            <a:r>
              <a:rPr lang="en"/>
              <a:t>• which journals are cited by a particular journal.</a:t>
            </a:r>
            <a:endParaRPr/>
          </a:p>
          <a:p>
            <a:pPr indent="0" lvl="0" marL="0" rtl="0" algn="l">
              <a:spcBef>
                <a:spcPts val="1200"/>
              </a:spcBef>
              <a:spcAft>
                <a:spcPts val="1200"/>
              </a:spcAft>
              <a:buNone/>
            </a:pPr>
            <a:r>
              <a:t/>
            </a:r>
            <a:endParaRPr/>
          </a:p>
        </p:txBody>
      </p:sp>
      <p:sp>
        <p:nvSpPr>
          <p:cNvPr id="268" name="Google Shape;268;p50"/>
          <p:cNvSpPr txBox="1"/>
          <p:nvPr>
            <p:ph type="title"/>
          </p:nvPr>
        </p:nvSpPr>
        <p:spPr>
          <a:xfrm>
            <a:off x="707350" y="475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Journal Citation Report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0000"/>
                </a:solidFill>
              </a:rPr>
              <a:t>Current content</a:t>
            </a:r>
            <a:endParaRPr>
              <a:solidFill>
                <a:srgbClr val="FF0000"/>
              </a:solidFill>
            </a:endParaRPr>
          </a:p>
          <a:p>
            <a:pPr indent="0" lvl="0" marL="0" rtl="0" algn="l">
              <a:spcBef>
                <a:spcPts val="1200"/>
              </a:spcBef>
              <a:spcAft>
                <a:spcPts val="0"/>
              </a:spcAft>
              <a:buNone/>
            </a:pPr>
            <a:r>
              <a:rPr lang="en">
                <a:solidFill>
                  <a:srgbClr val="FF0000"/>
                </a:solidFill>
              </a:rPr>
              <a:t>Coverage by geographical area</a:t>
            </a:r>
            <a:endParaRPr>
              <a:solidFill>
                <a:srgbClr val="FF0000"/>
              </a:solidFill>
            </a:endParaRPr>
          </a:p>
          <a:p>
            <a:pPr indent="0" lvl="0" marL="0" rtl="0" algn="l">
              <a:spcBef>
                <a:spcPts val="1200"/>
              </a:spcBef>
              <a:spcAft>
                <a:spcPts val="0"/>
              </a:spcAft>
              <a:buNone/>
            </a:pPr>
            <a:r>
              <a:rPr lang="en">
                <a:solidFill>
                  <a:srgbClr val="FF0000"/>
                </a:solidFill>
              </a:rPr>
              <a:t>Coverage by specific subject</a:t>
            </a:r>
            <a:endParaRPr>
              <a:solidFill>
                <a:srgbClr val="FF0000"/>
              </a:solidFill>
            </a:endParaRPr>
          </a:p>
          <a:p>
            <a:pPr indent="0" lvl="0" marL="0" rtl="0" algn="l">
              <a:spcBef>
                <a:spcPts val="1200"/>
              </a:spcBef>
              <a:spcAft>
                <a:spcPts val="0"/>
              </a:spcAft>
              <a:buNone/>
            </a:pPr>
            <a:r>
              <a:rPr lang="en">
                <a:solidFill>
                  <a:srgbClr val="FF0000"/>
                </a:solidFill>
              </a:rPr>
              <a:t>Coverage by kind of documents</a:t>
            </a:r>
            <a:endParaRPr>
              <a:solidFill>
                <a:srgbClr val="FF0000"/>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Due to some challenges of retrieval of information in repositories, it is necessary to create pointers or keys to actual information in collection.</a:t>
            </a:r>
            <a:endParaRPr/>
          </a:p>
          <a:p>
            <a:pPr indent="-342900" lvl="0" marL="457200" rtl="0" algn="l">
              <a:spcBef>
                <a:spcPts val="0"/>
              </a:spcBef>
              <a:spcAft>
                <a:spcPts val="0"/>
              </a:spcAft>
              <a:buSzPts val="1800"/>
              <a:buChar char="●"/>
            </a:pPr>
            <a:r>
              <a:rPr lang="en"/>
              <a:t>Indexes are built basically to facilitate search and retrieval. </a:t>
            </a:r>
            <a:endParaRPr/>
          </a:p>
          <a:p>
            <a:pPr indent="-342900" lvl="0" marL="457200" rtl="0" algn="l">
              <a:spcBef>
                <a:spcPts val="0"/>
              </a:spcBef>
              <a:spcAft>
                <a:spcPts val="0"/>
              </a:spcAft>
              <a:buSzPts val="1800"/>
              <a:buChar char="●"/>
            </a:pPr>
            <a:r>
              <a:rPr lang="en"/>
              <a:t>Indexing is a process of enlisting important terminology and storing them along with location information for each information.</a:t>
            </a:r>
            <a:endParaRPr/>
          </a:p>
          <a:p>
            <a:pPr indent="-342900" lvl="0" marL="457200" rtl="0" algn="l">
              <a:spcBef>
                <a:spcPts val="0"/>
              </a:spcBef>
              <a:spcAft>
                <a:spcPts val="0"/>
              </a:spcAft>
              <a:buSzPts val="1800"/>
              <a:buChar char="●"/>
            </a:pPr>
            <a:r>
              <a:rPr lang="en"/>
              <a:t>when a user approaches the system with a query the system can look up the list of terminology and display the term that match the query terms along with its location.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0000"/>
                </a:solidFill>
              </a:rPr>
              <a:t>Bibliography</a:t>
            </a:r>
            <a:endParaRPr>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3"/>
          <p:cNvSpPr txBox="1"/>
          <p:nvPr>
            <p:ph type="title"/>
          </p:nvPr>
        </p:nvSpPr>
        <p:spPr>
          <a:xfrm>
            <a:off x="1393550" y="1897825"/>
            <a:ext cx="6549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Critical review</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a:t>
            </a:r>
            <a:endParaRPr/>
          </a:p>
        </p:txBody>
      </p:sp>
      <p:sp>
        <p:nvSpPr>
          <p:cNvPr id="289" name="Google Shape;28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critical review of a journal article </a:t>
            </a:r>
            <a:r>
              <a:rPr lang="en">
                <a:solidFill>
                  <a:srgbClr val="38761D"/>
                </a:solidFill>
              </a:rPr>
              <a:t>evaluates the strengths and weaknesses of an article'</a:t>
            </a:r>
            <a:r>
              <a:rPr lang="en"/>
              <a:t>s ideas and content. </a:t>
            </a:r>
            <a:endParaRPr/>
          </a:p>
          <a:p>
            <a:pPr indent="0" lvl="0" marL="0" rtl="0" algn="l">
              <a:spcBef>
                <a:spcPts val="1200"/>
              </a:spcBef>
              <a:spcAft>
                <a:spcPts val="0"/>
              </a:spcAft>
              <a:buNone/>
            </a:pPr>
            <a:r>
              <a:rPr lang="en"/>
              <a:t>It provides </a:t>
            </a:r>
            <a:r>
              <a:rPr lang="en">
                <a:solidFill>
                  <a:srgbClr val="38761D"/>
                </a:solidFill>
              </a:rPr>
              <a:t>description, analysis and interpretation</a:t>
            </a:r>
            <a:r>
              <a:rPr lang="en"/>
              <a:t> that allow readers to assess the </a:t>
            </a:r>
            <a:r>
              <a:rPr lang="en">
                <a:solidFill>
                  <a:srgbClr val="38761D"/>
                </a:solidFill>
              </a:rPr>
              <a:t>article's value.</a:t>
            </a:r>
            <a:endParaRPr>
              <a:solidFill>
                <a:srgbClr val="38761D"/>
              </a:solidFill>
            </a:endParaRPr>
          </a:p>
          <a:p>
            <a:pPr indent="0" lvl="0" marL="0" rtl="0" algn="l">
              <a:spcBef>
                <a:spcPts val="1200"/>
              </a:spcBef>
              <a:spcAft>
                <a:spcPts val="1200"/>
              </a:spcAft>
              <a:buNone/>
            </a:pPr>
            <a:r>
              <a:rPr lang="en"/>
              <a:t>A critical review (sometimes called a critique, critical commentary, critical appraisal, critical analysis) is a detailed commentary on and critical evaluation of a text.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990"/>
              <a:buFont typeface="Arial"/>
              <a:buNone/>
            </a:pPr>
            <a:r>
              <a:rPr b="1" lang="en" sz="1590"/>
              <a:t>Critical and evaluation</a:t>
            </a:r>
            <a:endParaRPr b="1" sz="1590"/>
          </a:p>
          <a:p>
            <a:pPr indent="0" lvl="0" marL="0" rtl="0" algn="l">
              <a:spcBef>
                <a:spcPts val="0"/>
              </a:spcBef>
              <a:spcAft>
                <a:spcPts val="0"/>
              </a:spcAft>
              <a:buSzPts val="990"/>
              <a:buNone/>
            </a:pPr>
            <a:r>
              <a:t/>
            </a:r>
            <a:endParaRPr sz="2520"/>
          </a:p>
        </p:txBody>
      </p:sp>
      <p:sp>
        <p:nvSpPr>
          <p:cNvPr id="295" name="Google Shape;29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To be critical </a:t>
            </a:r>
            <a:r>
              <a:rPr lang="en">
                <a:solidFill>
                  <a:srgbClr val="38761D"/>
                </a:solidFill>
              </a:rPr>
              <a:t>does not mean to criticise</a:t>
            </a:r>
            <a:r>
              <a:rPr lang="en"/>
              <a:t> in an exclusively negative manner.  </a:t>
            </a:r>
            <a:endParaRPr/>
          </a:p>
          <a:p>
            <a:pPr indent="-298450" lvl="0" marL="457200" rtl="0" algn="l">
              <a:spcBef>
                <a:spcPts val="0"/>
              </a:spcBef>
              <a:spcAft>
                <a:spcPts val="0"/>
              </a:spcAft>
              <a:buClr>
                <a:schemeClr val="dk1"/>
              </a:buClr>
              <a:buSzPts val="1100"/>
              <a:buChar char="●"/>
            </a:pPr>
            <a:r>
              <a:rPr lang="en"/>
              <a:t>To be critical of a text means you question the information and opinions in the text, in an attempt</a:t>
            </a:r>
            <a:r>
              <a:rPr b="1" lang="en"/>
              <a:t> to evaluate or judge its worth </a:t>
            </a:r>
            <a:r>
              <a:rPr lang="en"/>
              <a:t>overall.</a:t>
            </a:r>
            <a:endParaRPr/>
          </a:p>
          <a:p>
            <a:pPr indent="-298450" lvl="0" marL="457200" rtl="0" algn="l">
              <a:spcBef>
                <a:spcPts val="0"/>
              </a:spcBef>
              <a:spcAft>
                <a:spcPts val="0"/>
              </a:spcAft>
              <a:buClr>
                <a:schemeClr val="dk1"/>
              </a:buClr>
              <a:buSzPts val="1100"/>
              <a:buChar char="●"/>
            </a:pPr>
            <a:r>
              <a:rPr lang="en"/>
              <a:t>An evaluation is an</a:t>
            </a:r>
            <a:r>
              <a:rPr lang="en">
                <a:solidFill>
                  <a:srgbClr val="38761D"/>
                </a:solidFill>
              </a:rPr>
              <a:t> </a:t>
            </a:r>
            <a:r>
              <a:rPr b="1" lang="en">
                <a:solidFill>
                  <a:srgbClr val="38761D"/>
                </a:solidFill>
              </a:rPr>
              <a:t>assessment of the strengths and weaknesse</a:t>
            </a:r>
            <a:r>
              <a:rPr lang="en">
                <a:solidFill>
                  <a:srgbClr val="38761D"/>
                </a:solidFill>
              </a:rPr>
              <a:t>s</a:t>
            </a:r>
            <a:r>
              <a:rPr lang="en"/>
              <a:t> of a text.  This should relate to specific criteria, in the case of a research article.  </a:t>
            </a:r>
            <a:endParaRPr/>
          </a:p>
          <a:p>
            <a:pPr indent="-298450" lvl="0" marL="457200" rtl="0" algn="l">
              <a:spcBef>
                <a:spcPts val="0"/>
              </a:spcBef>
              <a:spcAft>
                <a:spcPts val="0"/>
              </a:spcAft>
              <a:buClr>
                <a:schemeClr val="dk1"/>
              </a:buClr>
              <a:buSzPts val="1100"/>
              <a:buChar char="●"/>
            </a:pPr>
            <a:r>
              <a:rPr lang="en"/>
              <a:t>You have to</a:t>
            </a:r>
            <a:r>
              <a:rPr b="1" lang="en"/>
              <a:t> </a:t>
            </a:r>
            <a:r>
              <a:rPr b="1" lang="en">
                <a:solidFill>
                  <a:srgbClr val="38761D"/>
                </a:solidFill>
              </a:rPr>
              <a:t>understand the purpose of each section</a:t>
            </a:r>
            <a:r>
              <a:rPr lang="en"/>
              <a:t>, and be aware of the type of </a:t>
            </a:r>
            <a:r>
              <a:rPr lang="en">
                <a:solidFill>
                  <a:srgbClr val="38761D"/>
                </a:solidFill>
              </a:rPr>
              <a:t>information and evidence</a:t>
            </a:r>
            <a:r>
              <a:rPr lang="en"/>
              <a:t> that are needed to make it convincing, before you can judge its overall value to the research article as a whole.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0"/>
              </a:spcAft>
              <a:buClr>
                <a:schemeClr val="dk1"/>
              </a:buClr>
              <a:buSzPct val="61111"/>
              <a:buFont typeface="Arial"/>
              <a:buNone/>
            </a:pPr>
            <a:r>
              <a:rPr b="1" lang="en" sz="1800"/>
              <a:t>Difference between a Literature Review and a Critical Review</a:t>
            </a:r>
            <a:endParaRPr b="1" sz="1800"/>
          </a:p>
          <a:p>
            <a:pPr indent="0" lvl="0" marL="0" rtl="0" algn="l">
              <a:spcBef>
                <a:spcPts val="600"/>
              </a:spcBef>
              <a:spcAft>
                <a:spcPts val="0"/>
              </a:spcAft>
              <a:buNone/>
            </a:pPr>
            <a:r>
              <a:t/>
            </a:r>
            <a:endParaRPr/>
          </a:p>
        </p:txBody>
      </p:sp>
      <p:sp>
        <p:nvSpPr>
          <p:cNvPr id="301" name="Google Shape;30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b="1" lang="en"/>
              <a:t> </a:t>
            </a:r>
            <a:r>
              <a:rPr b="1" lang="en">
                <a:solidFill>
                  <a:srgbClr val="38761D"/>
                </a:solidFill>
              </a:rPr>
              <a:t>literature review is a type of critical review</a:t>
            </a:r>
            <a:r>
              <a:rPr lang="en"/>
              <a:t> in which you analyze and evaluate many sources on a specific topic. </a:t>
            </a:r>
            <a:endParaRPr/>
          </a:p>
          <a:p>
            <a:pPr indent="0" lvl="0" marL="0" rtl="0" algn="l">
              <a:spcBef>
                <a:spcPts val="1200"/>
              </a:spcBef>
              <a:spcAft>
                <a:spcPts val="0"/>
              </a:spcAft>
              <a:buNone/>
            </a:pPr>
            <a:r>
              <a:rPr lang="en"/>
              <a:t>The purpose is to provide your reader with an </a:t>
            </a:r>
            <a:r>
              <a:rPr b="1" lang="en">
                <a:solidFill>
                  <a:srgbClr val="38761D"/>
                </a:solidFill>
              </a:rPr>
              <a:t>overview of the research</a:t>
            </a:r>
            <a:r>
              <a:rPr lang="en"/>
              <a:t> that has been done on your topic, and to evaluate the sources you are reviewing. </a:t>
            </a:r>
            <a:endParaRPr/>
          </a:p>
          <a:p>
            <a:pPr indent="0" lvl="0" marL="0" rtl="0" algn="l">
              <a:spcBef>
                <a:spcPts val="1200"/>
              </a:spcBef>
              <a:spcAft>
                <a:spcPts val="0"/>
              </a:spcAft>
              <a:buClr>
                <a:schemeClr val="dk1"/>
              </a:buClr>
              <a:buSzPts val="1100"/>
              <a:buFont typeface="Arial"/>
              <a:buNone/>
            </a:pPr>
            <a:r>
              <a:rPr lang="en"/>
              <a:t>You will probably include </a:t>
            </a:r>
            <a:r>
              <a:rPr b="1" lang="en"/>
              <a:t>less </a:t>
            </a:r>
            <a:r>
              <a:rPr b="1" lang="en">
                <a:solidFill>
                  <a:srgbClr val="38761D"/>
                </a:solidFill>
              </a:rPr>
              <a:t>detailed information</a:t>
            </a:r>
            <a:r>
              <a:rPr lang="en"/>
              <a:t> on each source than you would in a critical review of a single book or article.</a:t>
            </a:r>
            <a:endParaRPr/>
          </a:p>
          <a:p>
            <a:pPr indent="0" lvl="0" marL="0" rtl="0" algn="l">
              <a:spcBef>
                <a:spcPts val="1200"/>
              </a:spcBef>
              <a:spcAft>
                <a:spcPts val="1200"/>
              </a:spcAft>
              <a:buNone/>
            </a:pPr>
            <a:r>
              <a:rPr lang="en"/>
              <a:t>Instead, you will focus on the most important points relevant to your topic.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600"/>
              </a:spcAft>
              <a:buClr>
                <a:schemeClr val="dk1"/>
              </a:buClr>
              <a:buSzPct val="61111"/>
              <a:buFont typeface="Arial"/>
              <a:buNone/>
            </a:pPr>
            <a:r>
              <a:rPr b="1" lang="en" sz="1800"/>
              <a:t>Difference between a Literature Review and a Critical Review</a:t>
            </a:r>
            <a:endParaRPr/>
          </a:p>
        </p:txBody>
      </p:sp>
      <p:sp>
        <p:nvSpPr>
          <p:cNvPr id="307" name="Google Shape;30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in a critical review, you’ll evaluate the </a:t>
            </a:r>
            <a:r>
              <a:rPr b="1" lang="en">
                <a:solidFill>
                  <a:srgbClr val="38761D"/>
                </a:solidFill>
              </a:rPr>
              <a:t>effectiveness of the authors’ arguments</a:t>
            </a:r>
            <a:r>
              <a:rPr lang="en">
                <a:solidFill>
                  <a:srgbClr val="38761D"/>
                </a:solidFill>
              </a:rPr>
              <a:t>.</a:t>
            </a:r>
            <a:endParaRPr>
              <a:solidFill>
                <a:srgbClr val="38761D"/>
              </a:solidFill>
            </a:endParaRPr>
          </a:p>
          <a:p>
            <a:pPr indent="0" lvl="0" marL="0" rtl="0" algn="l">
              <a:spcBef>
                <a:spcPts val="1200"/>
              </a:spcBef>
              <a:spcAft>
                <a:spcPts val="0"/>
              </a:spcAft>
              <a:buNone/>
            </a:pPr>
            <a:r>
              <a:rPr lang="en"/>
              <a:t> You’ll also point out areas where much research has been done, as well as areas where </a:t>
            </a:r>
            <a:r>
              <a:rPr b="1" lang="en">
                <a:solidFill>
                  <a:srgbClr val="38761D"/>
                </a:solidFill>
              </a:rPr>
              <a:t>more research still needs to be done</a:t>
            </a:r>
            <a:r>
              <a:rPr lang="en">
                <a:solidFill>
                  <a:srgbClr val="38761D"/>
                </a:solidFill>
              </a:rPr>
              <a:t>. </a:t>
            </a:r>
            <a:endParaRPr>
              <a:solidFill>
                <a:srgbClr val="38761D"/>
              </a:solidFill>
            </a:endParaRPr>
          </a:p>
          <a:p>
            <a:pPr indent="0" lvl="0" marL="0" rtl="0" algn="l">
              <a:spcBef>
                <a:spcPts val="1200"/>
              </a:spcBef>
              <a:spcAft>
                <a:spcPts val="0"/>
              </a:spcAft>
              <a:buNone/>
            </a:pPr>
            <a:r>
              <a:rPr lang="en"/>
              <a:t>It’s also important to</a:t>
            </a:r>
            <a:r>
              <a:rPr lang="en">
                <a:solidFill>
                  <a:srgbClr val="38761D"/>
                </a:solidFill>
              </a:rPr>
              <a:t> </a:t>
            </a:r>
            <a:r>
              <a:rPr b="1" lang="en">
                <a:solidFill>
                  <a:srgbClr val="38761D"/>
                </a:solidFill>
              </a:rPr>
              <a:t>compare sources</a:t>
            </a:r>
            <a:r>
              <a:rPr lang="en">
                <a:solidFill>
                  <a:srgbClr val="38761D"/>
                </a:solidFill>
              </a:rPr>
              <a:t> </a:t>
            </a:r>
            <a:r>
              <a:rPr lang="en"/>
              <a:t>with each other, pointing out where they </a:t>
            </a:r>
            <a:r>
              <a:rPr b="1" lang="en">
                <a:solidFill>
                  <a:srgbClr val="38761D"/>
                </a:solidFill>
              </a:rPr>
              <a:t>agree or disagree</a:t>
            </a:r>
            <a:r>
              <a:rPr lang="en">
                <a:solidFill>
                  <a:srgbClr val="38761D"/>
                </a:solidFill>
              </a:rPr>
              <a:t> </a:t>
            </a:r>
            <a:r>
              <a:rPr lang="en"/>
              <a:t>with one another. </a:t>
            </a:r>
            <a:endParaRPr/>
          </a:p>
          <a:p>
            <a:pPr indent="0" lvl="0" marL="0" rtl="0" algn="l">
              <a:spcBef>
                <a:spcPts val="1200"/>
              </a:spcBef>
              <a:spcAft>
                <a:spcPts val="1200"/>
              </a:spcAft>
              <a:buNone/>
            </a:pPr>
            <a:r>
              <a:rPr lang="en"/>
              <a:t>Remember, you also need to provide an evaluation </a:t>
            </a:r>
            <a:r>
              <a:rPr b="1" lang="en">
                <a:solidFill>
                  <a:srgbClr val="38761D"/>
                </a:solidFill>
              </a:rPr>
              <a:t>explaining which authors’ writing you find more persuasive, and why.</a:t>
            </a:r>
            <a:endParaRPr b="1">
              <a:solidFill>
                <a:srgbClr val="38761D"/>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Writing Critical Reviews</a:t>
            </a:r>
            <a:endParaRPr b="1" sz="1700"/>
          </a:p>
          <a:p>
            <a:pPr indent="0" lvl="0" marL="0" rtl="0" algn="l">
              <a:spcBef>
                <a:spcPts val="400"/>
              </a:spcBef>
              <a:spcAft>
                <a:spcPts val="0"/>
              </a:spcAft>
              <a:buNone/>
            </a:pPr>
            <a:r>
              <a:t/>
            </a:r>
            <a:endParaRPr/>
          </a:p>
        </p:txBody>
      </p:sp>
      <p:sp>
        <p:nvSpPr>
          <p:cNvPr id="313" name="Google Shape;31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a:solidFill>
                  <a:schemeClr val="dk1"/>
                </a:solidFill>
              </a:rPr>
              <a:t>Before You Read the Article</a:t>
            </a:r>
            <a:endParaRPr b="1"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What does the title lead you to expect about the article?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Study any sub-headings to understand how the author organized the content.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Read the abstract for a summary of the author's arguments.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Study the list of references to determine what research contributed to the author's arguments. Are the references recent? Do they represent important work in the field?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If possible, read about the author to learn what authority he or she has to write about the subject.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Consult Web of Science to see if other writers have cited the author's work. Has the author made an important contribution to the field of study?</a:t>
            </a:r>
            <a:endParaRPr sz="23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9"/>
          <p:cNvSpPr txBox="1"/>
          <p:nvPr>
            <p:ph type="title"/>
          </p:nvPr>
        </p:nvSpPr>
        <p:spPr>
          <a:xfrm>
            <a:off x="311700" y="2318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Writing Critical Reviews</a:t>
            </a:r>
            <a:endParaRPr b="1" sz="1700"/>
          </a:p>
          <a:p>
            <a:pPr indent="0" lvl="0" marL="0" rtl="0" algn="l">
              <a:spcBef>
                <a:spcPts val="400"/>
              </a:spcBef>
              <a:spcAft>
                <a:spcPts val="0"/>
              </a:spcAft>
              <a:buNone/>
            </a:pPr>
            <a:r>
              <a:t/>
            </a:r>
            <a:endParaRPr/>
          </a:p>
        </p:txBody>
      </p:sp>
      <p:sp>
        <p:nvSpPr>
          <p:cNvPr id="319" name="Google Shape;319;p59"/>
          <p:cNvSpPr txBox="1"/>
          <p:nvPr>
            <p:ph idx="1" type="body"/>
          </p:nvPr>
        </p:nvSpPr>
        <p:spPr>
          <a:xfrm>
            <a:off x="311700" y="804575"/>
            <a:ext cx="8520600" cy="38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Reading the Article: Points to Consider</a:t>
            </a:r>
            <a:endParaRPr b="1" sz="1300">
              <a:solidFill>
                <a:schemeClr val="dk1"/>
              </a:solidFill>
            </a:endParaRPr>
          </a:p>
          <a:p>
            <a:pPr indent="-317500" lvl="0" marL="457200" rtl="0" algn="l">
              <a:spcBef>
                <a:spcPts val="1200"/>
              </a:spcBef>
              <a:spcAft>
                <a:spcPts val="0"/>
              </a:spcAft>
              <a:buClr>
                <a:srgbClr val="274E13"/>
              </a:buClr>
              <a:buSzPts val="1400"/>
              <a:buChar char="➢"/>
            </a:pPr>
            <a:r>
              <a:rPr lang="en" sz="1400">
                <a:solidFill>
                  <a:srgbClr val="274E13"/>
                </a:solidFill>
              </a:rPr>
              <a:t>Who is the intended audience?</a:t>
            </a:r>
            <a:endParaRPr sz="1400">
              <a:solidFill>
                <a:srgbClr val="274E13"/>
              </a:solidFill>
            </a:endParaRPr>
          </a:p>
          <a:p>
            <a:pPr indent="-317500" lvl="0" marL="457200" rtl="0" algn="l">
              <a:spcBef>
                <a:spcPts val="0"/>
              </a:spcBef>
              <a:spcAft>
                <a:spcPts val="0"/>
              </a:spcAft>
              <a:buClr>
                <a:srgbClr val="274E13"/>
              </a:buClr>
              <a:buSzPts val="1400"/>
              <a:buChar char="➢"/>
            </a:pPr>
            <a:r>
              <a:rPr lang="en" sz="1400">
                <a:solidFill>
                  <a:srgbClr val="274E13"/>
                </a:solidFill>
              </a:rPr>
              <a:t>What is the author's purpose? To survey and summarize research on a topic? To present an argument that builds on past research? To refute another writer's argument?</a:t>
            </a:r>
            <a:endParaRPr sz="1400">
              <a:solidFill>
                <a:srgbClr val="274E13"/>
              </a:solidFill>
            </a:endParaRPr>
          </a:p>
          <a:p>
            <a:pPr indent="-317500" lvl="0" marL="457200" rtl="0" algn="l">
              <a:spcBef>
                <a:spcPts val="0"/>
              </a:spcBef>
              <a:spcAft>
                <a:spcPts val="0"/>
              </a:spcAft>
              <a:buClr>
                <a:srgbClr val="274E13"/>
              </a:buClr>
              <a:buSzPts val="1400"/>
              <a:buChar char="➢"/>
            </a:pPr>
            <a:r>
              <a:rPr lang="en" sz="1400">
                <a:solidFill>
                  <a:srgbClr val="274E13"/>
                </a:solidFill>
              </a:rPr>
              <a:t>Does the author define important terms?</a:t>
            </a:r>
            <a:endParaRPr sz="1400">
              <a:solidFill>
                <a:srgbClr val="274E13"/>
              </a:solidFill>
            </a:endParaRPr>
          </a:p>
          <a:p>
            <a:pPr indent="-317500" lvl="0" marL="457200" rtl="0" algn="l">
              <a:spcBef>
                <a:spcPts val="0"/>
              </a:spcBef>
              <a:spcAft>
                <a:spcPts val="0"/>
              </a:spcAft>
              <a:buClr>
                <a:srgbClr val="274E13"/>
              </a:buClr>
              <a:buSzPts val="1400"/>
              <a:buChar char="➢"/>
            </a:pPr>
            <a:r>
              <a:rPr lang="en" sz="1400">
                <a:solidFill>
                  <a:srgbClr val="274E13"/>
                </a:solidFill>
              </a:rPr>
              <a:t>Is the information in the article fact or opinion? (Facts can be verified, while opinions arise from interpretations of facts.) Does the information seem well-researched or is it unsupported?</a:t>
            </a:r>
            <a:endParaRPr sz="1400">
              <a:solidFill>
                <a:srgbClr val="274E13"/>
              </a:solidFill>
            </a:endParaRPr>
          </a:p>
          <a:p>
            <a:pPr indent="-317500" lvl="0" marL="457200" rtl="0" algn="l">
              <a:spcBef>
                <a:spcPts val="0"/>
              </a:spcBef>
              <a:spcAft>
                <a:spcPts val="0"/>
              </a:spcAft>
              <a:buClr>
                <a:srgbClr val="274E13"/>
              </a:buClr>
              <a:buSzPts val="1400"/>
              <a:buChar char="➢"/>
            </a:pPr>
            <a:r>
              <a:rPr lang="en" sz="1400">
                <a:solidFill>
                  <a:srgbClr val="274E13"/>
                </a:solidFill>
              </a:rPr>
              <a:t>What are the author's central arguments or conclusions? Are they clearly stated? Are they supported by evidence and analysis?</a:t>
            </a:r>
            <a:endParaRPr sz="1400">
              <a:solidFill>
                <a:srgbClr val="274E13"/>
              </a:solidFill>
            </a:endParaRPr>
          </a:p>
          <a:p>
            <a:pPr indent="-317500" lvl="0" marL="457200" rtl="0" algn="l">
              <a:spcBef>
                <a:spcPts val="0"/>
              </a:spcBef>
              <a:spcAft>
                <a:spcPts val="0"/>
              </a:spcAft>
              <a:buClr>
                <a:srgbClr val="274E13"/>
              </a:buClr>
              <a:buSzPts val="1400"/>
              <a:buChar char="➢"/>
            </a:pPr>
            <a:r>
              <a:rPr lang="en" sz="1400">
                <a:solidFill>
                  <a:srgbClr val="274E13"/>
                </a:solidFill>
              </a:rPr>
              <a:t>If the article reports on an experiment or study, does the author clearly outline methodology and the expected result?</a:t>
            </a:r>
            <a:endParaRPr sz="1400">
              <a:solidFill>
                <a:srgbClr val="274E13"/>
              </a:solidFill>
            </a:endParaRPr>
          </a:p>
          <a:p>
            <a:pPr indent="-317500" lvl="0" marL="457200" rtl="0" algn="l">
              <a:spcBef>
                <a:spcPts val="0"/>
              </a:spcBef>
              <a:spcAft>
                <a:spcPts val="0"/>
              </a:spcAft>
              <a:buClr>
                <a:srgbClr val="274E13"/>
              </a:buClr>
              <a:buSzPts val="1400"/>
              <a:buChar char="➢"/>
            </a:pPr>
            <a:r>
              <a:rPr lang="en" sz="1400">
                <a:solidFill>
                  <a:srgbClr val="274E13"/>
                </a:solidFill>
              </a:rPr>
              <a:t>Is the article lacking information or argumentation that you expected to find?</a:t>
            </a:r>
            <a:endParaRPr sz="1400">
              <a:solidFill>
                <a:srgbClr val="274E13"/>
              </a:solidFill>
            </a:endParaRPr>
          </a:p>
          <a:p>
            <a:pPr indent="-317500" lvl="0" marL="457200" rtl="0" algn="l">
              <a:spcBef>
                <a:spcPts val="0"/>
              </a:spcBef>
              <a:spcAft>
                <a:spcPts val="0"/>
              </a:spcAft>
              <a:buClr>
                <a:srgbClr val="274E13"/>
              </a:buClr>
              <a:buSzPts val="1400"/>
              <a:buChar char="➢"/>
            </a:pPr>
            <a:r>
              <a:rPr lang="en" sz="1400">
                <a:solidFill>
                  <a:srgbClr val="274E13"/>
                </a:solidFill>
              </a:rPr>
              <a:t>Is the article organized logically and easy to follow?</a:t>
            </a:r>
            <a:endParaRPr sz="1400">
              <a:solidFill>
                <a:srgbClr val="274E13"/>
              </a:solidFill>
            </a:endParaRPr>
          </a:p>
          <a:p>
            <a:pPr indent="-317500" lvl="0" marL="457200" rtl="0" algn="l">
              <a:spcBef>
                <a:spcPts val="0"/>
              </a:spcBef>
              <a:spcAft>
                <a:spcPts val="0"/>
              </a:spcAft>
              <a:buClr>
                <a:srgbClr val="274E13"/>
              </a:buClr>
              <a:buSzPts val="1400"/>
              <a:buChar char="➢"/>
            </a:pPr>
            <a:r>
              <a:rPr lang="en" sz="1400">
                <a:solidFill>
                  <a:srgbClr val="274E13"/>
                </a:solidFill>
              </a:rPr>
              <a:t>Does the writer's style suit the intended audience? Is the style stilted or unnecessarily complicated?</a:t>
            </a:r>
            <a:endParaRPr sz="1400">
              <a:solidFill>
                <a:srgbClr val="274E13"/>
              </a:solidFill>
            </a:endParaRPr>
          </a:p>
          <a:p>
            <a:pPr indent="-317500" lvl="0" marL="457200" rtl="0" algn="l">
              <a:spcBef>
                <a:spcPts val="0"/>
              </a:spcBef>
              <a:spcAft>
                <a:spcPts val="0"/>
              </a:spcAft>
              <a:buClr>
                <a:srgbClr val="274E13"/>
              </a:buClr>
              <a:buSzPts val="1400"/>
              <a:buChar char="➢"/>
            </a:pPr>
            <a:r>
              <a:rPr lang="en" sz="1400">
                <a:solidFill>
                  <a:srgbClr val="274E13"/>
                </a:solidFill>
              </a:rPr>
              <a:t>Is the author's language objective or charged with emotion and bias?</a:t>
            </a:r>
            <a:endParaRPr sz="1400">
              <a:solidFill>
                <a:srgbClr val="274E13"/>
              </a:solidFill>
            </a:endParaRPr>
          </a:p>
          <a:p>
            <a:pPr indent="-317500" lvl="0" marL="457200" rtl="0" algn="l">
              <a:spcBef>
                <a:spcPts val="0"/>
              </a:spcBef>
              <a:spcAft>
                <a:spcPts val="0"/>
              </a:spcAft>
              <a:buClr>
                <a:srgbClr val="274E13"/>
              </a:buClr>
              <a:buSzPts val="1400"/>
              <a:buChar char="➢"/>
            </a:pPr>
            <a:r>
              <a:rPr lang="en" sz="1400">
                <a:solidFill>
                  <a:srgbClr val="274E13"/>
                </a:solidFill>
              </a:rPr>
              <a:t>If illustrations or charts are used, are they effective in presenting information?</a:t>
            </a:r>
            <a:endParaRPr sz="1400">
              <a:solidFill>
                <a:srgbClr val="274E1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Prepare an Outline</a:t>
            </a:r>
            <a:endParaRPr sz="3400"/>
          </a:p>
        </p:txBody>
      </p:sp>
      <p:sp>
        <p:nvSpPr>
          <p:cNvPr id="325" name="Google Shape;32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Read over </a:t>
            </a:r>
            <a:r>
              <a:rPr lang="en">
                <a:solidFill>
                  <a:srgbClr val="B6D7A8"/>
                </a:solidFill>
              </a:rPr>
              <a:t>your notes.</a:t>
            </a:r>
            <a:r>
              <a:rPr lang="en">
                <a:solidFill>
                  <a:srgbClr val="00FF00"/>
                </a:solidFill>
              </a:rPr>
              <a:t> </a:t>
            </a:r>
            <a:endParaRPr>
              <a:solidFill>
                <a:srgbClr val="00FF00"/>
              </a:solidFill>
            </a:endParaRPr>
          </a:p>
          <a:p>
            <a:pPr indent="-342900" lvl="0" marL="457200" rtl="0" algn="l">
              <a:spcBef>
                <a:spcPts val="0"/>
              </a:spcBef>
              <a:spcAft>
                <a:spcPts val="0"/>
              </a:spcAft>
              <a:buSzPts val="1800"/>
              <a:buChar char="●"/>
            </a:pPr>
            <a:r>
              <a:rPr lang="en"/>
              <a:t>Choose a statement that expresses the </a:t>
            </a:r>
            <a:r>
              <a:rPr lang="en">
                <a:solidFill>
                  <a:srgbClr val="38761D"/>
                </a:solidFill>
              </a:rPr>
              <a:t>central </a:t>
            </a:r>
            <a:r>
              <a:rPr lang="en">
                <a:solidFill>
                  <a:srgbClr val="B6D7A8"/>
                </a:solidFill>
              </a:rPr>
              <a:t>purpose or thesis</a:t>
            </a:r>
            <a:r>
              <a:rPr lang="en"/>
              <a:t> of your review.</a:t>
            </a:r>
            <a:endParaRPr/>
          </a:p>
          <a:p>
            <a:pPr indent="-342900" lvl="0" marL="457200" rtl="0" algn="l">
              <a:spcBef>
                <a:spcPts val="0"/>
              </a:spcBef>
              <a:spcAft>
                <a:spcPts val="0"/>
              </a:spcAft>
              <a:buSzPts val="1800"/>
              <a:buChar char="●"/>
            </a:pPr>
            <a:r>
              <a:rPr lang="en"/>
              <a:t>When thinking of a thesis, </a:t>
            </a:r>
            <a:r>
              <a:rPr lang="en">
                <a:solidFill>
                  <a:srgbClr val="B6D7A8"/>
                </a:solidFill>
              </a:rPr>
              <a:t>consider the author's intentions</a:t>
            </a:r>
            <a:r>
              <a:rPr lang="en"/>
              <a:t> and whether or not you think those intentions were successfully realized. </a:t>
            </a:r>
            <a:endParaRPr/>
          </a:p>
          <a:p>
            <a:pPr indent="-342900" lvl="0" marL="457200" rtl="0" algn="l">
              <a:spcBef>
                <a:spcPts val="0"/>
              </a:spcBef>
              <a:spcAft>
                <a:spcPts val="0"/>
              </a:spcAft>
              <a:buSzPts val="1800"/>
              <a:buChar char="●"/>
            </a:pPr>
            <a:r>
              <a:rPr lang="en">
                <a:solidFill>
                  <a:srgbClr val="B6D7A8"/>
                </a:solidFill>
              </a:rPr>
              <a:t>Eliminate</a:t>
            </a:r>
            <a:r>
              <a:rPr lang="en">
                <a:solidFill>
                  <a:srgbClr val="38761D"/>
                </a:solidFill>
              </a:rPr>
              <a:t> </a:t>
            </a:r>
            <a:r>
              <a:rPr lang="en"/>
              <a:t>all notes that do </a:t>
            </a:r>
            <a:r>
              <a:rPr lang="en">
                <a:solidFill>
                  <a:srgbClr val="38761D"/>
                </a:solidFill>
              </a:rPr>
              <a:t>not relate to your thesis</a:t>
            </a:r>
            <a:r>
              <a:rPr lang="en"/>
              <a:t>. </a:t>
            </a:r>
            <a:endParaRPr/>
          </a:p>
          <a:p>
            <a:pPr indent="-342900" lvl="0" marL="457200" rtl="0" algn="l">
              <a:spcBef>
                <a:spcPts val="0"/>
              </a:spcBef>
              <a:spcAft>
                <a:spcPts val="0"/>
              </a:spcAft>
              <a:buSzPts val="1800"/>
              <a:buChar char="●"/>
            </a:pPr>
            <a:r>
              <a:rPr lang="en"/>
              <a:t>Organize your remaining points into </a:t>
            </a:r>
            <a:r>
              <a:rPr lang="en">
                <a:solidFill>
                  <a:srgbClr val="B6D7A8"/>
                </a:solidFill>
              </a:rPr>
              <a:t>separate groups</a:t>
            </a:r>
            <a:r>
              <a:rPr lang="en"/>
              <a:t> such as points about structure, style, or argument. </a:t>
            </a:r>
            <a:endParaRPr/>
          </a:p>
          <a:p>
            <a:pPr indent="-342900" lvl="0" marL="457200" rtl="0" algn="l">
              <a:spcBef>
                <a:spcPts val="0"/>
              </a:spcBef>
              <a:spcAft>
                <a:spcPts val="0"/>
              </a:spcAft>
              <a:buSzPts val="1800"/>
              <a:buChar char="●"/>
            </a:pPr>
            <a:r>
              <a:rPr lang="en"/>
              <a:t>Devise a </a:t>
            </a:r>
            <a:r>
              <a:rPr lang="en">
                <a:solidFill>
                  <a:srgbClr val="B6D7A8"/>
                </a:solidFill>
              </a:rPr>
              <a:t>logical sequence</a:t>
            </a:r>
            <a:r>
              <a:rPr lang="en"/>
              <a:t> for presenting these ideas. </a:t>
            </a:r>
            <a:endParaRPr/>
          </a:p>
          <a:p>
            <a:pPr indent="-342900" lvl="0" marL="457200" rtl="0" algn="l">
              <a:spcBef>
                <a:spcPts val="0"/>
              </a:spcBef>
              <a:spcAft>
                <a:spcPts val="0"/>
              </a:spcAft>
              <a:buSzPts val="1800"/>
              <a:buChar char="●"/>
            </a:pPr>
            <a:r>
              <a:rPr lang="en"/>
              <a:t>Remember that all of </a:t>
            </a:r>
            <a:r>
              <a:rPr lang="en">
                <a:solidFill>
                  <a:srgbClr val="B6D7A8"/>
                </a:solidFill>
              </a:rPr>
              <a:t>your ideas must support your central thesis.</a:t>
            </a:r>
            <a:endParaRPr>
              <a:solidFill>
                <a:srgbClr val="B6D7A8"/>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Write the First Draft</a:t>
            </a:r>
            <a:endParaRPr sz="3200"/>
          </a:p>
        </p:txBody>
      </p:sp>
      <p:sp>
        <p:nvSpPr>
          <p:cNvPr id="331" name="Google Shape;331;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review should begin with a complete citation of the article.</a:t>
            </a:r>
            <a:endParaRPr/>
          </a:p>
          <a:p>
            <a:pPr indent="0" lvl="0" marL="0" rtl="0" algn="l">
              <a:spcBef>
                <a:spcPts val="1200"/>
              </a:spcBef>
              <a:spcAft>
                <a:spcPts val="0"/>
              </a:spcAft>
              <a:buClr>
                <a:schemeClr val="dk1"/>
              </a:buClr>
              <a:buSzPts val="1100"/>
              <a:buFont typeface="Arial"/>
              <a:buNone/>
            </a:pPr>
            <a:r>
              <a:rPr lang="en"/>
              <a:t>The first paragraph may contain:</a:t>
            </a:r>
            <a:endParaRPr/>
          </a:p>
          <a:p>
            <a:pPr indent="-298450" lvl="0" marL="457200" rtl="0" algn="l">
              <a:spcBef>
                <a:spcPts val="1200"/>
              </a:spcBef>
              <a:spcAft>
                <a:spcPts val="0"/>
              </a:spcAft>
              <a:buClr>
                <a:schemeClr val="dk1"/>
              </a:buClr>
              <a:buSzPts val="1100"/>
              <a:buChar char="●"/>
            </a:pPr>
            <a:r>
              <a:rPr lang="en"/>
              <a:t>a statement of your thesis</a:t>
            </a:r>
            <a:endParaRPr/>
          </a:p>
          <a:p>
            <a:pPr indent="-298450" lvl="0" marL="457200" rtl="0" algn="l">
              <a:spcBef>
                <a:spcPts val="0"/>
              </a:spcBef>
              <a:spcAft>
                <a:spcPts val="0"/>
              </a:spcAft>
              <a:buClr>
                <a:schemeClr val="dk1"/>
              </a:buClr>
              <a:buSzPts val="1100"/>
              <a:buChar char="●"/>
            </a:pPr>
            <a:r>
              <a:rPr lang="en"/>
              <a:t>the author's purpose in writing the article</a:t>
            </a:r>
            <a:endParaRPr/>
          </a:p>
          <a:p>
            <a:pPr indent="-298450" lvl="0" marL="457200" rtl="0" algn="l">
              <a:spcBef>
                <a:spcPts val="0"/>
              </a:spcBef>
              <a:spcAft>
                <a:spcPts val="0"/>
              </a:spcAft>
              <a:buClr>
                <a:schemeClr val="dk1"/>
              </a:buClr>
              <a:buSzPts val="1100"/>
              <a:buChar char="●"/>
            </a:pPr>
            <a:r>
              <a:rPr lang="en"/>
              <a:t>comments on how the article relates to other work on the same subject</a:t>
            </a:r>
            <a:endParaRPr/>
          </a:p>
          <a:p>
            <a:pPr indent="-298450" lvl="0" marL="457200" rtl="0" algn="l">
              <a:spcBef>
                <a:spcPts val="0"/>
              </a:spcBef>
              <a:spcAft>
                <a:spcPts val="0"/>
              </a:spcAft>
              <a:buClr>
                <a:schemeClr val="dk1"/>
              </a:buClr>
              <a:buSzPts val="1100"/>
              <a:buChar char="●"/>
            </a:pPr>
            <a:r>
              <a:rPr lang="en"/>
              <a:t>information about the author's reputation or authority in the field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index is a specially stored file in which each entry (record) consists of two values; </a:t>
            </a:r>
            <a:r>
              <a:rPr b="1" lang="en"/>
              <a:t>a data value and a pointer.</a:t>
            </a:r>
            <a:endParaRPr b="1"/>
          </a:p>
          <a:p>
            <a:pPr indent="-342900" lvl="0" marL="457200" rtl="0" algn="l">
              <a:spcBef>
                <a:spcPts val="0"/>
              </a:spcBef>
              <a:spcAft>
                <a:spcPts val="0"/>
              </a:spcAft>
              <a:buSzPts val="1800"/>
              <a:buChar char="●"/>
            </a:pPr>
            <a:r>
              <a:rPr lang="en"/>
              <a:t>The actual database file is organised into records that contain fields and values are entered into these defined fields at the time of data entry.</a:t>
            </a:r>
            <a:endParaRPr/>
          </a:p>
          <a:p>
            <a:pPr indent="-342900" lvl="0" marL="457200" rtl="0" algn="l">
              <a:spcBef>
                <a:spcPts val="0"/>
              </a:spcBef>
              <a:spcAft>
                <a:spcPts val="0"/>
              </a:spcAft>
              <a:buSzPts val="1800"/>
              <a:buChar char="●"/>
            </a:pPr>
            <a:r>
              <a:rPr lang="en"/>
              <a:t>while the indexed file or the database file is indexed, the index contains terms against which the location is stored like what records contain that term.</a:t>
            </a:r>
            <a:endParaRPr/>
          </a:p>
          <a:p>
            <a:pPr indent="-342900" lvl="0" marL="457200" rtl="0" algn="l">
              <a:spcBef>
                <a:spcPts val="0"/>
              </a:spcBef>
              <a:spcAft>
                <a:spcPts val="0"/>
              </a:spcAft>
              <a:buSzPts val="1800"/>
              <a:buChar char="●"/>
            </a:pPr>
            <a:r>
              <a:rPr lang="en"/>
              <a:t>That is ‘term’ is the entry against which record ID is stored. Hence the index is referred to as being</a:t>
            </a:r>
            <a:r>
              <a:rPr b="1" lang="en"/>
              <a:t> inverted</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3333"/>
              <a:buFont typeface="Arial"/>
              <a:buNone/>
            </a:pPr>
            <a:r>
              <a:rPr b="1" lang="en" sz="1500"/>
              <a:t>Write the First Draft</a:t>
            </a:r>
            <a:endParaRPr/>
          </a:p>
        </p:txBody>
      </p:sp>
      <p:sp>
        <p:nvSpPr>
          <p:cNvPr id="337" name="Google Shape;337;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
              <a:t>The body of the review should:</a:t>
            </a:r>
            <a:endParaRPr/>
          </a:p>
          <a:p>
            <a:pPr indent="-298450" lvl="0" marL="457200" rtl="0" algn="l">
              <a:spcBef>
                <a:spcPts val="1200"/>
              </a:spcBef>
              <a:spcAft>
                <a:spcPts val="0"/>
              </a:spcAft>
              <a:buClr>
                <a:schemeClr val="dk1"/>
              </a:buClr>
              <a:buSzPts val="1100"/>
              <a:buChar char="●"/>
            </a:pPr>
            <a:r>
              <a:rPr lang="en"/>
              <a:t>state your arguments in support of your thesis</a:t>
            </a:r>
            <a:endParaRPr/>
          </a:p>
          <a:p>
            <a:pPr indent="-298450" lvl="0" marL="457200" rtl="0" algn="l">
              <a:spcBef>
                <a:spcPts val="0"/>
              </a:spcBef>
              <a:spcAft>
                <a:spcPts val="0"/>
              </a:spcAft>
              <a:buClr>
                <a:schemeClr val="dk1"/>
              </a:buClr>
              <a:buSzPts val="1100"/>
              <a:buChar char="●"/>
            </a:pPr>
            <a:r>
              <a:rPr lang="en"/>
              <a:t>follow the logical development of ideas that you mapped out in your outline</a:t>
            </a:r>
            <a:endParaRPr/>
          </a:p>
          <a:p>
            <a:pPr indent="-298450" lvl="0" marL="457200" rtl="0" algn="l">
              <a:spcBef>
                <a:spcPts val="0"/>
              </a:spcBef>
              <a:spcAft>
                <a:spcPts val="0"/>
              </a:spcAft>
              <a:buClr>
                <a:schemeClr val="dk1"/>
              </a:buClr>
              <a:buSzPts val="1100"/>
              <a:buChar char="●"/>
            </a:pPr>
            <a:r>
              <a:rPr lang="en"/>
              <a:t>include quotations from the article which illustrate your main ideas</a:t>
            </a:r>
            <a:endParaRPr/>
          </a:p>
          <a:p>
            <a:pPr indent="0" lvl="0" marL="45720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The concluding paragraph may:</a:t>
            </a:r>
            <a:endParaRPr/>
          </a:p>
          <a:p>
            <a:pPr indent="-298450" lvl="0" marL="457200" rtl="0" algn="l">
              <a:spcBef>
                <a:spcPts val="1200"/>
              </a:spcBef>
              <a:spcAft>
                <a:spcPts val="0"/>
              </a:spcAft>
              <a:buClr>
                <a:schemeClr val="dk1"/>
              </a:buClr>
              <a:buSzPts val="1100"/>
              <a:buChar char="●"/>
            </a:pPr>
            <a:r>
              <a:rPr lang="en"/>
              <a:t>summarize your review</a:t>
            </a:r>
            <a:endParaRPr/>
          </a:p>
          <a:p>
            <a:pPr indent="-298450" lvl="0" marL="457200" rtl="0" algn="l">
              <a:spcBef>
                <a:spcPts val="0"/>
              </a:spcBef>
              <a:spcAft>
                <a:spcPts val="0"/>
              </a:spcAft>
              <a:buClr>
                <a:schemeClr val="dk1"/>
              </a:buClr>
              <a:buSzPts val="1100"/>
              <a:buChar char="●"/>
            </a:pPr>
            <a:r>
              <a:rPr lang="en"/>
              <a:t>restate your thesis</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Revise the First Draft</a:t>
            </a:r>
            <a:endParaRPr sz="3300"/>
          </a:p>
        </p:txBody>
      </p:sp>
      <p:sp>
        <p:nvSpPr>
          <p:cNvPr id="343" name="Google Shape;343;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Check for the following when revising:</a:t>
            </a:r>
            <a:endParaRPr/>
          </a:p>
          <a:p>
            <a:pPr indent="-298450" lvl="0" marL="457200" rtl="0" algn="l">
              <a:spcBef>
                <a:spcPts val="1200"/>
              </a:spcBef>
              <a:spcAft>
                <a:spcPts val="0"/>
              </a:spcAft>
              <a:buClr>
                <a:schemeClr val="dk1"/>
              </a:buClr>
              <a:buSzPts val="1100"/>
              <a:buChar char="●"/>
            </a:pPr>
            <a:r>
              <a:rPr lang="en"/>
              <a:t>grammar and punctuation errors</a:t>
            </a:r>
            <a:endParaRPr/>
          </a:p>
          <a:p>
            <a:pPr indent="-298450" lvl="0" marL="457200" rtl="0" algn="l">
              <a:spcBef>
                <a:spcPts val="0"/>
              </a:spcBef>
              <a:spcAft>
                <a:spcPts val="0"/>
              </a:spcAft>
              <a:buClr>
                <a:schemeClr val="dk1"/>
              </a:buClr>
              <a:buSzPts val="1100"/>
              <a:buChar char="●"/>
            </a:pPr>
            <a:r>
              <a:rPr lang="en"/>
              <a:t>organization, logical development and solid support of your thesis</a:t>
            </a:r>
            <a:endParaRPr/>
          </a:p>
          <a:p>
            <a:pPr indent="-298450" lvl="0" marL="457200" rtl="0" algn="l">
              <a:spcBef>
                <a:spcPts val="0"/>
              </a:spcBef>
              <a:spcAft>
                <a:spcPts val="0"/>
              </a:spcAft>
              <a:buClr>
                <a:schemeClr val="dk1"/>
              </a:buClr>
              <a:buSzPts val="1100"/>
              <a:buChar char="●"/>
            </a:pPr>
            <a:r>
              <a:rPr lang="en"/>
              <a:t>errors in quotations or in references</a:t>
            </a:r>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How to Write Critical Reviews</a:t>
            </a:r>
            <a:endParaRPr b="1" sz="2300"/>
          </a:p>
          <a:p>
            <a:pPr indent="0" lvl="0" marL="0" rtl="0" algn="l">
              <a:spcBef>
                <a:spcPts val="600"/>
              </a:spcBef>
              <a:spcAft>
                <a:spcPts val="0"/>
              </a:spcAft>
              <a:buNone/>
            </a:pPr>
            <a:r>
              <a:t/>
            </a:r>
            <a:endParaRPr/>
          </a:p>
        </p:txBody>
      </p:sp>
      <p:sp>
        <p:nvSpPr>
          <p:cNvPr id="349" name="Google Shape;349;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5915" lvl="0" marL="457200" rtl="0" algn="l">
              <a:lnSpc>
                <a:spcPct val="115000"/>
              </a:lnSpc>
              <a:spcBef>
                <a:spcPts val="1800"/>
              </a:spcBef>
              <a:spcAft>
                <a:spcPts val="0"/>
              </a:spcAft>
              <a:buClr>
                <a:schemeClr val="dk1"/>
              </a:buClr>
              <a:buSzPts val="1690"/>
              <a:buChar char="➢"/>
            </a:pPr>
            <a:r>
              <a:rPr b="1" lang="en" sz="1690">
                <a:solidFill>
                  <a:schemeClr val="dk1"/>
                </a:solidFill>
              </a:rPr>
              <a:t>Understanding the Assignment</a:t>
            </a:r>
            <a:endParaRPr b="1" sz="1690">
              <a:solidFill>
                <a:schemeClr val="dk1"/>
              </a:solidFill>
            </a:endParaRPr>
          </a:p>
          <a:p>
            <a:pPr indent="-335915" lvl="0" marL="457200" rtl="0" algn="l">
              <a:lnSpc>
                <a:spcPct val="115000"/>
              </a:lnSpc>
              <a:spcBef>
                <a:spcPts val="0"/>
              </a:spcBef>
              <a:spcAft>
                <a:spcPts val="0"/>
              </a:spcAft>
              <a:buClr>
                <a:schemeClr val="dk1"/>
              </a:buClr>
              <a:buSzPts val="1690"/>
              <a:buChar char="➢"/>
            </a:pPr>
            <a:r>
              <a:rPr b="1" lang="en" sz="1690">
                <a:solidFill>
                  <a:schemeClr val="dk1"/>
                </a:solidFill>
              </a:rPr>
              <a:t>Write the introduction</a:t>
            </a:r>
            <a:endParaRPr b="1" sz="1690">
              <a:solidFill>
                <a:schemeClr val="dk1"/>
              </a:solidFill>
            </a:endParaRPr>
          </a:p>
          <a:p>
            <a:pPr indent="-318135" lvl="1" marL="914400" rtl="0" algn="l">
              <a:lnSpc>
                <a:spcPct val="115000"/>
              </a:lnSpc>
              <a:spcBef>
                <a:spcPts val="0"/>
              </a:spcBef>
              <a:spcAft>
                <a:spcPts val="0"/>
              </a:spcAft>
              <a:buClr>
                <a:schemeClr val="dk1"/>
              </a:buClr>
              <a:buSzPts val="1410"/>
              <a:buChar char="○"/>
            </a:pPr>
            <a:r>
              <a:rPr b="1" lang="en" sz="1410">
                <a:solidFill>
                  <a:schemeClr val="dk1"/>
                </a:solidFill>
              </a:rPr>
              <a:t>Introduce your review appropriately</a:t>
            </a:r>
            <a:endParaRPr b="1" sz="1410">
              <a:solidFill>
                <a:schemeClr val="dk1"/>
              </a:solidFill>
            </a:endParaRPr>
          </a:p>
          <a:p>
            <a:pPr indent="-318135" lvl="1" marL="914400" rtl="0" algn="l">
              <a:lnSpc>
                <a:spcPct val="115000"/>
              </a:lnSpc>
              <a:spcBef>
                <a:spcPts val="0"/>
              </a:spcBef>
              <a:spcAft>
                <a:spcPts val="0"/>
              </a:spcAft>
              <a:buClr>
                <a:schemeClr val="dk1"/>
              </a:buClr>
              <a:buSzPts val="1410"/>
              <a:buChar char="○"/>
            </a:pPr>
            <a:r>
              <a:rPr b="1" lang="en" sz="1410">
                <a:solidFill>
                  <a:schemeClr val="dk1"/>
                </a:solidFill>
              </a:rPr>
              <a:t>Explain relationships</a:t>
            </a:r>
            <a:endParaRPr b="1" sz="1410">
              <a:solidFill>
                <a:schemeClr val="dk1"/>
              </a:solidFill>
            </a:endParaRPr>
          </a:p>
          <a:p>
            <a:pPr indent="-318135" lvl="1" marL="914400" rtl="0" algn="l">
              <a:lnSpc>
                <a:spcPct val="115000"/>
              </a:lnSpc>
              <a:spcBef>
                <a:spcPts val="0"/>
              </a:spcBef>
              <a:spcAft>
                <a:spcPts val="0"/>
              </a:spcAft>
              <a:buClr>
                <a:schemeClr val="dk1"/>
              </a:buClr>
              <a:buSzPts val="1410"/>
              <a:buChar char="○"/>
            </a:pPr>
            <a:r>
              <a:rPr b="1" lang="en" sz="1410">
                <a:solidFill>
                  <a:schemeClr val="dk1"/>
                </a:solidFill>
              </a:rPr>
              <a:t>Provide an overview</a:t>
            </a:r>
            <a:endParaRPr b="1" sz="1410">
              <a:solidFill>
                <a:schemeClr val="dk1"/>
              </a:solidFill>
            </a:endParaRPr>
          </a:p>
          <a:p>
            <a:pPr indent="-335915" lvl="0" marL="457200" rtl="0" algn="l">
              <a:lnSpc>
                <a:spcPct val="115000"/>
              </a:lnSpc>
              <a:spcBef>
                <a:spcPts val="0"/>
              </a:spcBef>
              <a:spcAft>
                <a:spcPts val="0"/>
              </a:spcAft>
              <a:buClr>
                <a:schemeClr val="dk1"/>
              </a:buClr>
              <a:buSzPts val="1690"/>
              <a:buChar char="➢"/>
            </a:pPr>
            <a:r>
              <a:rPr b="1" lang="en" sz="1690">
                <a:solidFill>
                  <a:schemeClr val="dk1"/>
                </a:solidFill>
              </a:rPr>
              <a:t>Write the body</a:t>
            </a:r>
            <a:endParaRPr b="1" sz="1690">
              <a:solidFill>
                <a:schemeClr val="dk1"/>
              </a:solidFill>
            </a:endParaRPr>
          </a:p>
          <a:p>
            <a:pPr indent="-318135" lvl="1" marL="914400" rtl="0" algn="l">
              <a:lnSpc>
                <a:spcPct val="115000"/>
              </a:lnSpc>
              <a:spcBef>
                <a:spcPts val="0"/>
              </a:spcBef>
              <a:spcAft>
                <a:spcPts val="0"/>
              </a:spcAft>
              <a:buClr>
                <a:schemeClr val="dk1"/>
              </a:buClr>
              <a:buSzPts val="1410"/>
              <a:buChar char="○"/>
            </a:pPr>
            <a:r>
              <a:rPr b="1" lang="en" sz="1410">
                <a:solidFill>
                  <a:schemeClr val="dk1"/>
                </a:solidFill>
              </a:rPr>
              <a:t>Organize using a logical plan</a:t>
            </a:r>
            <a:endParaRPr b="1" sz="1410">
              <a:solidFill>
                <a:schemeClr val="dk1"/>
              </a:solidFill>
            </a:endParaRPr>
          </a:p>
          <a:p>
            <a:pPr indent="-318135" lvl="1" marL="914400" rtl="0" algn="l">
              <a:lnSpc>
                <a:spcPct val="115000"/>
              </a:lnSpc>
              <a:spcBef>
                <a:spcPts val="0"/>
              </a:spcBef>
              <a:spcAft>
                <a:spcPts val="0"/>
              </a:spcAft>
              <a:buClr>
                <a:schemeClr val="dk1"/>
              </a:buClr>
              <a:buSzPts val="1410"/>
              <a:buChar char="○"/>
            </a:pPr>
            <a:r>
              <a:rPr b="1" lang="en" sz="1410">
                <a:solidFill>
                  <a:schemeClr val="dk1"/>
                </a:solidFill>
              </a:rPr>
              <a:t>Questions to keep in mind as you write (next slide)</a:t>
            </a:r>
            <a:endParaRPr b="1" sz="1410">
              <a:solidFill>
                <a:schemeClr val="dk1"/>
              </a:solidFill>
            </a:endParaRPr>
          </a:p>
          <a:p>
            <a:pPr indent="-318135" lvl="1" marL="914400" rtl="0" algn="l">
              <a:lnSpc>
                <a:spcPct val="115000"/>
              </a:lnSpc>
              <a:spcBef>
                <a:spcPts val="0"/>
              </a:spcBef>
              <a:spcAft>
                <a:spcPts val="0"/>
              </a:spcAft>
              <a:buClr>
                <a:schemeClr val="dk1"/>
              </a:buClr>
              <a:buSzPts val="1410"/>
              <a:buChar char="○"/>
            </a:pPr>
            <a:r>
              <a:rPr b="1" lang="en" sz="1410">
                <a:solidFill>
                  <a:schemeClr val="dk1"/>
                </a:solidFill>
              </a:rPr>
              <a:t>Keep your opinions distinct and cite your sources</a:t>
            </a:r>
            <a:endParaRPr b="1" sz="1410">
              <a:solidFill>
                <a:schemeClr val="dk1"/>
              </a:solidFill>
            </a:endParaRPr>
          </a:p>
          <a:p>
            <a:pPr indent="-335915" lvl="0" marL="457200" rtl="0" algn="l">
              <a:lnSpc>
                <a:spcPct val="115000"/>
              </a:lnSpc>
              <a:spcBef>
                <a:spcPts val="0"/>
              </a:spcBef>
              <a:spcAft>
                <a:spcPts val="0"/>
              </a:spcAft>
              <a:buClr>
                <a:schemeClr val="dk1"/>
              </a:buClr>
              <a:buSzPts val="1690"/>
              <a:buChar char="➢"/>
            </a:pPr>
            <a:r>
              <a:rPr b="1" lang="en" sz="1690">
                <a:solidFill>
                  <a:schemeClr val="dk1"/>
                </a:solidFill>
              </a:rPr>
              <a:t>Write the conclusion</a:t>
            </a:r>
            <a:endParaRPr b="1" sz="1690">
              <a:solidFill>
                <a:schemeClr val="dk1"/>
              </a:solidFill>
            </a:endParaRPr>
          </a:p>
          <a:p>
            <a:pPr indent="0" lvl="0" marL="0" rtl="0" algn="l">
              <a:lnSpc>
                <a:spcPct val="95000"/>
              </a:lnSpc>
              <a:spcBef>
                <a:spcPts val="0"/>
              </a:spcBef>
              <a:spcAft>
                <a:spcPts val="1200"/>
              </a:spcAft>
              <a:buSzPts val="770"/>
              <a:buNone/>
            </a:pPr>
            <a:r>
              <a:t/>
            </a:r>
            <a:endParaRPr sz="126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1300"/>
              <a:t>Questions to keep in mind as you write</a:t>
            </a:r>
            <a:endParaRPr/>
          </a:p>
        </p:txBody>
      </p:sp>
      <p:sp>
        <p:nvSpPr>
          <p:cNvPr id="355" name="Google Shape;355;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287337" lvl="0" marL="457200" rtl="0" algn="l">
              <a:lnSpc>
                <a:spcPct val="150000"/>
              </a:lnSpc>
              <a:spcBef>
                <a:spcPts val="1200"/>
              </a:spcBef>
              <a:spcAft>
                <a:spcPts val="0"/>
              </a:spcAft>
              <a:buClr>
                <a:schemeClr val="dk1"/>
              </a:buClr>
              <a:buSzPct val="58823"/>
              <a:buChar char="●"/>
            </a:pPr>
            <a:r>
              <a:rPr lang="en" sz="1700"/>
              <a:t>What are the author’s most important points? How do these relate to one another? </a:t>
            </a:r>
            <a:endParaRPr sz="1700"/>
          </a:p>
          <a:p>
            <a:pPr indent="-287337" lvl="0" marL="457200" rtl="0" algn="l">
              <a:lnSpc>
                <a:spcPct val="150000"/>
              </a:lnSpc>
              <a:spcBef>
                <a:spcPts val="0"/>
              </a:spcBef>
              <a:spcAft>
                <a:spcPts val="0"/>
              </a:spcAft>
              <a:buClr>
                <a:schemeClr val="dk1"/>
              </a:buClr>
              <a:buSzPct val="58823"/>
              <a:buChar char="●"/>
            </a:pPr>
            <a:r>
              <a:rPr lang="en" sz="1700"/>
              <a:t>What types of evidence or information does the author present to support his or her points? Is this evidence convincing, controversial, factual, one-sided, etc.?</a:t>
            </a:r>
            <a:endParaRPr sz="1700"/>
          </a:p>
          <a:p>
            <a:pPr indent="-287337" lvl="0" marL="457200" rtl="0" algn="l">
              <a:lnSpc>
                <a:spcPct val="150000"/>
              </a:lnSpc>
              <a:spcBef>
                <a:spcPts val="0"/>
              </a:spcBef>
              <a:spcAft>
                <a:spcPts val="0"/>
              </a:spcAft>
              <a:buClr>
                <a:schemeClr val="dk1"/>
              </a:buClr>
              <a:buSzPct val="58823"/>
              <a:buChar char="●"/>
            </a:pPr>
            <a:r>
              <a:rPr lang="en" sz="1700"/>
              <a:t>Where does the author do a good job of conveying factual material as well as personal perspective? Where does the author fail to do so? If solutions to a problem are offered, are they believable, misguided, or promising?</a:t>
            </a:r>
            <a:endParaRPr sz="1700"/>
          </a:p>
          <a:p>
            <a:pPr indent="-287337" lvl="0" marL="457200" rtl="0" algn="l">
              <a:lnSpc>
                <a:spcPct val="150000"/>
              </a:lnSpc>
              <a:spcBef>
                <a:spcPts val="0"/>
              </a:spcBef>
              <a:spcAft>
                <a:spcPts val="0"/>
              </a:spcAft>
              <a:buClr>
                <a:schemeClr val="dk1"/>
              </a:buClr>
              <a:buSzPct val="58823"/>
              <a:buChar char="●"/>
            </a:pPr>
            <a:r>
              <a:rPr lang="en" sz="1700"/>
              <a:t>Which parts of the work (particular arguments, descriptions, chapters, etc.) are most effective and which parts are least effective? Why?</a:t>
            </a:r>
            <a:endParaRPr sz="1700"/>
          </a:p>
          <a:p>
            <a:pPr indent="-287337" lvl="0" marL="457200" rtl="0" algn="l">
              <a:lnSpc>
                <a:spcPct val="150000"/>
              </a:lnSpc>
              <a:spcBef>
                <a:spcPts val="0"/>
              </a:spcBef>
              <a:spcAft>
                <a:spcPts val="0"/>
              </a:spcAft>
              <a:buClr>
                <a:schemeClr val="dk1"/>
              </a:buClr>
              <a:buSzPct val="58823"/>
              <a:buChar char="●"/>
            </a:pPr>
            <a:r>
              <a:rPr lang="en" sz="1700"/>
              <a:t>Where (if at all) does the author convey personal prejudice, support illogical relationships, or present evidence out of its appropriate context?</a:t>
            </a:r>
            <a:endParaRPr sz="17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the following questions while writing conclusion</a:t>
            </a:r>
            <a:endParaRPr/>
          </a:p>
        </p:txBody>
      </p:sp>
      <p:sp>
        <p:nvSpPr>
          <p:cNvPr id="361" name="Google Shape;361;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293211" lvl="0" marL="457200" rtl="0" algn="l">
              <a:spcBef>
                <a:spcPts val="1200"/>
              </a:spcBef>
              <a:spcAft>
                <a:spcPts val="0"/>
              </a:spcAft>
              <a:buClr>
                <a:schemeClr val="dk1"/>
              </a:buClr>
              <a:buSzPct val="61111"/>
              <a:buChar char="●"/>
            </a:pPr>
            <a:r>
              <a:rPr lang="en"/>
              <a:t>I</a:t>
            </a:r>
            <a:r>
              <a:rPr lang="en"/>
              <a:t>s the work appropriately subjective or objective according to the author’s purpose?</a:t>
            </a:r>
            <a:endParaRPr/>
          </a:p>
          <a:p>
            <a:pPr indent="-293211" lvl="0" marL="457200" rtl="0" algn="l">
              <a:spcBef>
                <a:spcPts val="0"/>
              </a:spcBef>
              <a:spcAft>
                <a:spcPts val="0"/>
              </a:spcAft>
              <a:buClr>
                <a:schemeClr val="dk1"/>
              </a:buClr>
              <a:buSzPct val="61111"/>
              <a:buChar char="●"/>
            </a:pPr>
            <a:r>
              <a:rPr lang="en"/>
              <a:t>How well does the work maintain its stated or implied focus?</a:t>
            </a:r>
            <a:endParaRPr/>
          </a:p>
          <a:p>
            <a:pPr indent="-293211" lvl="0" marL="457200" rtl="0" algn="l">
              <a:spcBef>
                <a:spcPts val="0"/>
              </a:spcBef>
              <a:spcAft>
                <a:spcPts val="0"/>
              </a:spcAft>
              <a:buClr>
                <a:schemeClr val="dk1"/>
              </a:buClr>
              <a:buSzPct val="61111"/>
              <a:buChar char="●"/>
            </a:pPr>
            <a:r>
              <a:rPr lang="en"/>
              <a:t>Does the author present extraneous material? Does the author exclude or ignore relevant information?</a:t>
            </a:r>
            <a:endParaRPr/>
          </a:p>
          <a:p>
            <a:pPr indent="-293211" lvl="0" marL="457200" rtl="0" algn="l">
              <a:spcBef>
                <a:spcPts val="0"/>
              </a:spcBef>
              <a:spcAft>
                <a:spcPts val="0"/>
              </a:spcAft>
              <a:buClr>
                <a:schemeClr val="dk1"/>
              </a:buClr>
              <a:buSzPct val="61111"/>
              <a:buChar char="●"/>
            </a:pPr>
            <a:r>
              <a:rPr lang="en"/>
              <a:t>How well has the author achieved the overall purpose of the book or article? </a:t>
            </a:r>
            <a:endParaRPr/>
          </a:p>
          <a:p>
            <a:pPr indent="-293211" lvl="0" marL="457200" rtl="0" algn="l">
              <a:spcBef>
                <a:spcPts val="0"/>
              </a:spcBef>
              <a:spcAft>
                <a:spcPts val="0"/>
              </a:spcAft>
              <a:buClr>
                <a:schemeClr val="dk1"/>
              </a:buClr>
              <a:buSzPct val="61111"/>
              <a:buChar char="●"/>
            </a:pPr>
            <a:r>
              <a:rPr lang="en"/>
              <a:t>What contribution does the work make to an existing body of knowledge or to a specific group of readers? Can you justify the use of this work in a particular course?</a:t>
            </a:r>
            <a:endParaRPr/>
          </a:p>
          <a:p>
            <a:pPr indent="-293211" lvl="0" marL="457200" rtl="0" algn="l">
              <a:spcBef>
                <a:spcPts val="0"/>
              </a:spcBef>
              <a:spcAft>
                <a:spcPts val="0"/>
              </a:spcAft>
              <a:buClr>
                <a:schemeClr val="dk1"/>
              </a:buClr>
              <a:buSzPct val="61111"/>
              <a:buChar char="●"/>
            </a:pPr>
            <a:r>
              <a:rPr lang="en"/>
              <a:t>What is the most important final comment you wish to make about the book or article? </a:t>
            </a:r>
            <a:endParaRPr/>
          </a:p>
          <a:p>
            <a:pPr indent="-293211" lvl="0" marL="457200" rtl="0" algn="l">
              <a:spcBef>
                <a:spcPts val="0"/>
              </a:spcBef>
              <a:spcAft>
                <a:spcPts val="0"/>
              </a:spcAft>
              <a:buClr>
                <a:schemeClr val="dk1"/>
              </a:buClr>
              <a:buSzPct val="61111"/>
              <a:buChar char="●"/>
            </a:pPr>
            <a:r>
              <a:rPr lang="en"/>
              <a:t>Do you have any suggestions for the direction of future research in the area? What has reading this work done for you or demonstrated to you?</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gap</a:t>
            </a:r>
            <a:endParaRPr/>
          </a:p>
        </p:txBody>
      </p:sp>
      <p:sp>
        <p:nvSpPr>
          <p:cNvPr id="367" name="Google Shape;367;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50">
                <a:solidFill>
                  <a:schemeClr val="dk1"/>
                </a:solidFill>
                <a:highlight>
                  <a:srgbClr val="FFFFFF"/>
                </a:highlight>
              </a:rPr>
              <a:t>A research gap is, simply, a topic or area for which missing or insufficient information limits the ability to reach a conclusion for a question. </a:t>
            </a:r>
            <a:endParaRPr sz="1850">
              <a:solidFill>
                <a:schemeClr val="dk1"/>
              </a:solidFill>
              <a:highlight>
                <a:srgbClr val="FFFFFF"/>
              </a:highlight>
            </a:endParaRPr>
          </a:p>
          <a:p>
            <a:pPr indent="0" lvl="0" marL="0" rtl="0" algn="l">
              <a:spcBef>
                <a:spcPts val="1200"/>
              </a:spcBef>
              <a:spcAft>
                <a:spcPts val="1200"/>
              </a:spcAft>
              <a:buNone/>
            </a:pPr>
            <a:r>
              <a:rPr lang="en" sz="1850">
                <a:solidFill>
                  <a:schemeClr val="dk1"/>
                </a:solidFill>
                <a:highlight>
                  <a:srgbClr val="FFFFFF"/>
                </a:highlight>
              </a:rPr>
              <a:t>It should not be confused with a research question</a:t>
            </a:r>
            <a:endParaRPr sz="23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1500"/>
              </a:spcBef>
              <a:spcAft>
                <a:spcPts val="0"/>
              </a:spcAft>
              <a:buClr>
                <a:schemeClr val="dk1"/>
              </a:buClr>
              <a:buSzPct val="48888"/>
              <a:buFont typeface="Arial"/>
              <a:buNone/>
            </a:pPr>
            <a:r>
              <a:rPr lang="en" sz="2250">
                <a:highlight>
                  <a:srgbClr val="FFFFFF"/>
                </a:highlight>
              </a:rPr>
              <a:t>How to Identify Research Gap?</a:t>
            </a:r>
            <a:endParaRPr sz="2250">
              <a:highlight>
                <a:srgbClr val="FFFFFF"/>
              </a:highlight>
            </a:endParaRPr>
          </a:p>
          <a:p>
            <a:pPr indent="0" lvl="0" marL="0" rtl="0" algn="l">
              <a:spcBef>
                <a:spcPts val="800"/>
              </a:spcBef>
              <a:spcAft>
                <a:spcPts val="0"/>
              </a:spcAft>
              <a:buNone/>
            </a:pPr>
            <a:r>
              <a:t/>
            </a:r>
            <a:endParaRPr/>
          </a:p>
        </p:txBody>
      </p:sp>
      <p:sp>
        <p:nvSpPr>
          <p:cNvPr id="373" name="Google Shape;373;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chemeClr val="dk1"/>
              </a:buClr>
              <a:buSzPts val="1750"/>
              <a:buChar char="●"/>
            </a:pPr>
            <a:r>
              <a:rPr lang="en" sz="1750">
                <a:highlight>
                  <a:srgbClr val="FFFFFF"/>
                </a:highlight>
              </a:rPr>
              <a:t>Identify your key motivating issue/question</a:t>
            </a:r>
            <a:endParaRPr sz="1750" u="sng">
              <a:solidFill>
                <a:srgbClr val="0000FF"/>
              </a:solidFill>
              <a:highlight>
                <a:srgbClr val="FFFFFF"/>
              </a:highlight>
            </a:endParaRPr>
          </a:p>
          <a:p>
            <a:pPr indent="-339725" lvl="0" marL="457200" rtl="0" algn="l">
              <a:spcBef>
                <a:spcPts val="0"/>
              </a:spcBef>
              <a:spcAft>
                <a:spcPts val="0"/>
              </a:spcAft>
              <a:buClr>
                <a:schemeClr val="dk1"/>
              </a:buClr>
              <a:buSzPts val="1750"/>
              <a:buChar char="●"/>
            </a:pPr>
            <a:r>
              <a:rPr lang="en" sz="1750">
                <a:solidFill>
                  <a:schemeClr val="dk1"/>
                </a:solidFill>
                <a:highlight>
                  <a:srgbClr val="FFFFFF"/>
                </a:highlight>
              </a:rPr>
              <a:t>Identify key terms associated with this issue</a:t>
            </a:r>
            <a:endParaRPr sz="1750">
              <a:solidFill>
                <a:schemeClr val="dk1"/>
              </a:solidFill>
              <a:highlight>
                <a:srgbClr val="FFFFFF"/>
              </a:highlight>
            </a:endParaRPr>
          </a:p>
          <a:p>
            <a:pPr indent="-339725" lvl="0" marL="457200" rtl="0" algn="l">
              <a:spcBef>
                <a:spcPts val="0"/>
              </a:spcBef>
              <a:spcAft>
                <a:spcPts val="0"/>
              </a:spcAft>
              <a:buClr>
                <a:schemeClr val="dk1"/>
              </a:buClr>
              <a:buSzPts val="1750"/>
              <a:buChar char="●"/>
            </a:pPr>
            <a:r>
              <a:rPr lang="en" sz="1750">
                <a:solidFill>
                  <a:schemeClr val="dk1"/>
                </a:solidFill>
                <a:highlight>
                  <a:srgbClr val="FFFFFF"/>
                </a:highlight>
              </a:rPr>
              <a:t>Review the literature, searching for these key terms and identifying relevant publications</a:t>
            </a:r>
            <a:endParaRPr sz="1750">
              <a:solidFill>
                <a:schemeClr val="dk1"/>
              </a:solidFill>
              <a:highlight>
                <a:srgbClr val="FFFFFF"/>
              </a:highlight>
            </a:endParaRPr>
          </a:p>
          <a:p>
            <a:pPr indent="-339725" lvl="0" marL="457200" rtl="0" algn="l">
              <a:spcBef>
                <a:spcPts val="0"/>
              </a:spcBef>
              <a:spcAft>
                <a:spcPts val="0"/>
              </a:spcAft>
              <a:buClr>
                <a:schemeClr val="dk1"/>
              </a:buClr>
              <a:buSzPts val="1750"/>
              <a:buChar char="●"/>
            </a:pPr>
            <a:r>
              <a:rPr lang="en" sz="1750">
                <a:solidFill>
                  <a:schemeClr val="dk1"/>
                </a:solidFill>
                <a:highlight>
                  <a:srgbClr val="FFFFFF"/>
                </a:highlight>
              </a:rPr>
              <a:t>Review the literature cited by the key publications which you located in the above step</a:t>
            </a:r>
            <a:endParaRPr sz="1750">
              <a:solidFill>
                <a:schemeClr val="dk1"/>
              </a:solidFill>
              <a:highlight>
                <a:srgbClr val="FFFFFF"/>
              </a:highlight>
            </a:endParaRPr>
          </a:p>
          <a:p>
            <a:pPr indent="-339725" lvl="0" marL="457200" rtl="0" algn="l">
              <a:spcBef>
                <a:spcPts val="0"/>
              </a:spcBef>
              <a:spcAft>
                <a:spcPts val="0"/>
              </a:spcAft>
              <a:buClr>
                <a:schemeClr val="dk1"/>
              </a:buClr>
              <a:buSzPts val="1750"/>
              <a:buChar char="●"/>
            </a:pPr>
            <a:r>
              <a:rPr lang="en" sz="1750">
                <a:solidFill>
                  <a:schemeClr val="dk1"/>
                </a:solidFill>
                <a:highlight>
                  <a:srgbClr val="FFFFFF"/>
                </a:highlight>
              </a:rPr>
              <a:t>Identify issues not addressed by the literature relating to your critical motivating issue</a:t>
            </a:r>
            <a:endParaRPr sz="1750">
              <a:solidFill>
                <a:schemeClr val="dk1"/>
              </a:solidFill>
              <a:highlight>
                <a:srgbClr val="FFFFFF"/>
              </a:highlight>
            </a:endParaRPr>
          </a:p>
          <a:p>
            <a:pPr indent="0" lvl="0" marL="0" rtl="0" algn="l">
              <a:spcBef>
                <a:spcPts val="1300"/>
              </a:spcBef>
              <a:spcAft>
                <a:spcPts val="1200"/>
              </a:spcAft>
              <a:buNone/>
            </a:pPr>
            <a:r>
              <a:t/>
            </a: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50">
                <a:solidFill>
                  <a:srgbClr val="333333"/>
                </a:solidFill>
                <a:highlight>
                  <a:srgbClr val="FFFFFF"/>
                </a:highlight>
              </a:rPr>
              <a:t>Challenges while identifying research gaps</a:t>
            </a:r>
            <a:endParaRPr b="1" sz="3100"/>
          </a:p>
        </p:txBody>
      </p:sp>
      <p:sp>
        <p:nvSpPr>
          <p:cNvPr id="379" name="Google Shape;379;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333333"/>
                </a:solidFill>
                <a:highlight>
                  <a:srgbClr val="FFFFFF"/>
                </a:highlight>
              </a:rPr>
              <a:t>1. Effort of dealing with an enormous amount of information</a:t>
            </a:r>
            <a:endParaRPr sz="1650">
              <a:solidFill>
                <a:srgbClr val="333333"/>
              </a:solidFill>
              <a:highlight>
                <a:srgbClr val="FFFFFF"/>
              </a:highlight>
            </a:endParaRPr>
          </a:p>
          <a:p>
            <a:pPr indent="0" lvl="0" marL="0" rtl="0" algn="l">
              <a:spcBef>
                <a:spcPts val="1200"/>
              </a:spcBef>
              <a:spcAft>
                <a:spcPts val="0"/>
              </a:spcAft>
              <a:buNone/>
            </a:pPr>
            <a:r>
              <a:rPr lang="en" sz="1650">
                <a:solidFill>
                  <a:srgbClr val="333333"/>
                </a:solidFill>
                <a:highlight>
                  <a:srgbClr val="FFFFFF"/>
                </a:highlight>
              </a:rPr>
              <a:t>2. Difficulty of searching in an organized manner</a:t>
            </a:r>
            <a:endParaRPr sz="1650">
              <a:solidFill>
                <a:srgbClr val="333333"/>
              </a:solidFill>
              <a:highlight>
                <a:srgbClr val="FFFFFF"/>
              </a:highlight>
            </a:endParaRPr>
          </a:p>
          <a:p>
            <a:pPr indent="0" lvl="0" marL="0" rtl="0" algn="l">
              <a:spcBef>
                <a:spcPts val="1200"/>
              </a:spcBef>
              <a:spcAft>
                <a:spcPts val="1200"/>
              </a:spcAft>
              <a:buNone/>
            </a:pPr>
            <a:r>
              <a:rPr lang="en" sz="1650">
                <a:solidFill>
                  <a:srgbClr val="333333"/>
                </a:solidFill>
                <a:highlight>
                  <a:srgbClr val="FFFFFF"/>
                </a:highlight>
              </a:rPr>
              <a:t>3. Hesitation in questioning established norms</a:t>
            </a:r>
            <a:endParaRPr sz="1650">
              <a:solidFill>
                <a:srgbClr val="333333"/>
              </a:solidFill>
              <a:highlight>
                <a:srgbClr val="FFFFFF"/>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1500"/>
              </a:spcBef>
              <a:spcAft>
                <a:spcPts val="0"/>
              </a:spcAft>
              <a:buClr>
                <a:schemeClr val="dk1"/>
              </a:buClr>
              <a:buSzPct val="48888"/>
              <a:buFont typeface="Arial"/>
              <a:buNone/>
            </a:pPr>
            <a:r>
              <a:rPr lang="en" sz="2250">
                <a:highlight>
                  <a:srgbClr val="FFFFFF"/>
                </a:highlight>
              </a:rPr>
              <a:t>Different Types of Research Gaps</a:t>
            </a:r>
            <a:endParaRPr sz="2250">
              <a:highlight>
                <a:srgbClr val="FFFFFF"/>
              </a:highlight>
            </a:endParaRPr>
          </a:p>
          <a:p>
            <a:pPr indent="0" lvl="0" marL="0" rtl="0" algn="l">
              <a:spcBef>
                <a:spcPts val="800"/>
              </a:spcBef>
              <a:spcAft>
                <a:spcPts val="0"/>
              </a:spcAft>
              <a:buNone/>
            </a:pPr>
            <a:r>
              <a:t/>
            </a:r>
            <a:endParaRPr/>
          </a:p>
        </p:txBody>
      </p:sp>
      <p:sp>
        <p:nvSpPr>
          <p:cNvPr id="385" name="Google Shape;385;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0000"/>
              </a:lnSpc>
              <a:spcBef>
                <a:spcPts val="1500"/>
              </a:spcBef>
              <a:spcAft>
                <a:spcPts val="0"/>
              </a:spcAft>
              <a:buClr>
                <a:schemeClr val="dk1"/>
              </a:buClr>
              <a:buSzPts val="1100"/>
              <a:buFont typeface="Arial"/>
              <a:buNone/>
            </a:pPr>
            <a:r>
              <a:rPr lang="en" sz="1900">
                <a:solidFill>
                  <a:schemeClr val="dk1"/>
                </a:solidFill>
                <a:highlight>
                  <a:srgbClr val="FFFFFF"/>
                </a:highlight>
              </a:rPr>
              <a:t>1. Knowledge gaps</a:t>
            </a:r>
            <a:endParaRPr sz="19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900">
                <a:solidFill>
                  <a:schemeClr val="dk1"/>
                </a:solidFill>
                <a:highlight>
                  <a:srgbClr val="FFFFFF"/>
                </a:highlight>
              </a:rPr>
              <a:t>2. Conceptual gaps</a:t>
            </a:r>
            <a:endParaRPr sz="19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900">
                <a:solidFill>
                  <a:schemeClr val="dk1"/>
                </a:solidFill>
                <a:highlight>
                  <a:srgbClr val="FFFFFF"/>
                </a:highlight>
              </a:rPr>
              <a:t>3. Methodological gaps</a:t>
            </a:r>
            <a:endParaRPr sz="19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900">
                <a:solidFill>
                  <a:schemeClr val="dk1"/>
                </a:solidFill>
                <a:highlight>
                  <a:srgbClr val="FFFFFF"/>
                </a:highlight>
              </a:rPr>
              <a:t>4. Data gaps</a:t>
            </a:r>
            <a:endParaRPr sz="19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900">
                <a:solidFill>
                  <a:schemeClr val="dk1"/>
                </a:solidFill>
                <a:highlight>
                  <a:srgbClr val="FFFFFF"/>
                </a:highlight>
              </a:rPr>
              <a:t>5. Practical gaps</a:t>
            </a:r>
            <a:endParaRPr sz="1900">
              <a:solidFill>
                <a:schemeClr val="dk1"/>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0000"/>
              </a:lnSpc>
              <a:spcBef>
                <a:spcPts val="1500"/>
              </a:spcBef>
              <a:spcAft>
                <a:spcPts val="0"/>
              </a:spcAft>
              <a:buClr>
                <a:schemeClr val="dk1"/>
              </a:buClr>
              <a:buSzPts val="1100"/>
              <a:buFont typeface="Arial"/>
              <a:buNone/>
            </a:pPr>
            <a:r>
              <a:rPr lang="en" sz="2300">
                <a:solidFill>
                  <a:schemeClr val="dk1"/>
                </a:solidFill>
                <a:highlight>
                  <a:srgbClr val="FFFFFF"/>
                </a:highlight>
              </a:rPr>
              <a:t>1. Knowledge gaps</a:t>
            </a:r>
            <a:endParaRPr sz="2300">
              <a:solidFill>
                <a:schemeClr val="dk1"/>
              </a:solidFill>
              <a:highlight>
                <a:srgbClr val="FFFFFF"/>
              </a:highlight>
            </a:endParaRPr>
          </a:p>
          <a:p>
            <a:pPr indent="0" lvl="0" marL="0" rtl="0" algn="l">
              <a:spcBef>
                <a:spcPts val="800"/>
              </a:spcBef>
              <a:spcAft>
                <a:spcPts val="0"/>
              </a:spcAft>
              <a:buNone/>
            </a:pPr>
            <a:r>
              <a:rPr lang="en" sz="1750">
                <a:solidFill>
                  <a:schemeClr val="dk1"/>
                </a:solidFill>
                <a:highlight>
                  <a:srgbClr val="FFFFFF"/>
                </a:highlight>
              </a:rPr>
              <a:t>These are gaps in knowledge or understanding of a subject, where more research is needed to fill the gaps. </a:t>
            </a:r>
            <a:endParaRPr sz="1750">
              <a:solidFill>
                <a:schemeClr val="dk1"/>
              </a:solidFill>
              <a:highlight>
                <a:srgbClr val="FFFFFF"/>
              </a:highlight>
            </a:endParaRPr>
          </a:p>
          <a:p>
            <a:pPr indent="0" lvl="0" marL="0" rtl="0" algn="l">
              <a:spcBef>
                <a:spcPts val="1300"/>
              </a:spcBef>
              <a:spcAft>
                <a:spcPts val="0"/>
              </a:spcAft>
              <a:buClr>
                <a:schemeClr val="dk1"/>
              </a:buClr>
              <a:buSzPts val="1100"/>
              <a:buFont typeface="Arial"/>
              <a:buNone/>
            </a:pPr>
            <a:r>
              <a:rPr lang="en" sz="1750">
                <a:solidFill>
                  <a:schemeClr val="dk1"/>
                </a:solidFill>
                <a:highlight>
                  <a:srgbClr val="FFFFFF"/>
                </a:highlight>
              </a:rPr>
              <a:t>For example, there may be a lack of understanding of the mechanisms behind a particular disease or how a specific technology works.</a:t>
            </a:r>
            <a:endParaRPr sz="1750">
              <a:solidFill>
                <a:schemeClr val="dk1"/>
              </a:solidFill>
              <a:highlight>
                <a:srgbClr val="FFFFFF"/>
              </a:highlight>
            </a:endParaRPr>
          </a:p>
          <a:p>
            <a:pPr indent="0" lvl="0" marL="0" rtl="0" algn="l">
              <a:spcBef>
                <a:spcPts val="1300"/>
              </a:spcBef>
              <a:spcAft>
                <a:spcPts val="120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Indexing Methods</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Sequential Access</a:t>
            </a:r>
            <a:endParaRPr/>
          </a:p>
          <a:p>
            <a:pPr indent="0" lvl="0" marL="0" rtl="0" algn="l">
              <a:spcBef>
                <a:spcPts val="1200"/>
              </a:spcBef>
              <a:spcAft>
                <a:spcPts val="0"/>
              </a:spcAft>
              <a:buClr>
                <a:schemeClr val="dk1"/>
              </a:buClr>
              <a:buSzPts val="1100"/>
              <a:buFont typeface="Arial"/>
              <a:buNone/>
            </a:pPr>
            <a:r>
              <a:rPr lang="en"/>
              <a:t>This method is useful when the purpose is akin to browsing (though not exactly)</a:t>
            </a:r>
            <a:endParaRPr/>
          </a:p>
          <a:p>
            <a:pPr indent="0" lvl="0" marL="0" rtl="0" algn="l">
              <a:spcBef>
                <a:spcPts val="1200"/>
              </a:spcBef>
              <a:spcAft>
                <a:spcPts val="0"/>
              </a:spcAft>
              <a:buNone/>
            </a:pPr>
            <a:r>
              <a:rPr lang="en"/>
              <a:t>like in the instance of making a range search. </a:t>
            </a:r>
            <a:endParaRPr/>
          </a:p>
          <a:p>
            <a:pPr indent="0" lvl="0" marL="0" rtl="0" algn="l">
              <a:spcBef>
                <a:spcPts val="1200"/>
              </a:spcBef>
              <a:spcAft>
                <a:spcPts val="0"/>
              </a:spcAft>
              <a:buClr>
                <a:schemeClr val="dk1"/>
              </a:buClr>
              <a:buSzPts val="1100"/>
              <a:buFont typeface="Arial"/>
              <a:buNone/>
            </a:pPr>
            <a:br>
              <a:rPr lang="en"/>
            </a:br>
            <a:r>
              <a:rPr lang="en"/>
              <a:t>For example, retrieve records where the value is “not greater than D” and “not less than B”.</a:t>
            </a:r>
            <a:endParaRPr/>
          </a:p>
          <a:p>
            <a:pPr indent="0" lvl="0" marL="0" rtl="0" algn="l">
              <a:spcBef>
                <a:spcPts val="1200"/>
              </a:spcBef>
              <a:spcAft>
                <a:spcPts val="12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0000"/>
              </a:lnSpc>
              <a:spcBef>
                <a:spcPts val="1500"/>
              </a:spcBef>
              <a:spcAft>
                <a:spcPts val="0"/>
              </a:spcAft>
              <a:buClr>
                <a:schemeClr val="dk1"/>
              </a:buClr>
              <a:buSzPts val="1100"/>
              <a:buFont typeface="Arial"/>
              <a:buNone/>
            </a:pPr>
            <a:r>
              <a:rPr lang="en" sz="2400">
                <a:solidFill>
                  <a:schemeClr val="dk1"/>
                </a:solidFill>
                <a:highlight>
                  <a:srgbClr val="FFFFFF"/>
                </a:highlight>
              </a:rPr>
              <a:t>2. Conceptual gaps</a:t>
            </a:r>
            <a:endParaRPr sz="2400">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lang="en" sz="1850">
                <a:solidFill>
                  <a:schemeClr val="dk1"/>
                </a:solidFill>
                <a:highlight>
                  <a:srgbClr val="FFFFFF"/>
                </a:highlight>
              </a:rPr>
              <a:t>These are gaps in the conceptual framework or theoretical understanding of a subject. For example, there may be a need for more research to understand the relationship between two concepts or to refine a theoretical framework.</a:t>
            </a:r>
            <a:endParaRPr sz="1850">
              <a:solidFill>
                <a:schemeClr val="dk1"/>
              </a:solidFill>
              <a:highlight>
                <a:srgbClr val="FFFFFF"/>
              </a:highlight>
            </a:endParaRPr>
          </a:p>
          <a:p>
            <a:pPr indent="0" lvl="0" marL="0" rtl="0" algn="l">
              <a:spcBef>
                <a:spcPts val="1300"/>
              </a:spcBef>
              <a:spcAft>
                <a:spcPts val="1200"/>
              </a:spcAft>
              <a:buNone/>
            </a:pPr>
            <a:r>
              <a:t/>
            </a:r>
            <a:endParaRPr sz="23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0000"/>
              </a:lnSpc>
              <a:spcBef>
                <a:spcPts val="1500"/>
              </a:spcBef>
              <a:spcAft>
                <a:spcPts val="0"/>
              </a:spcAft>
              <a:buClr>
                <a:schemeClr val="dk1"/>
              </a:buClr>
              <a:buSzPts val="1100"/>
              <a:buFont typeface="Arial"/>
              <a:buNone/>
            </a:pPr>
            <a:r>
              <a:rPr lang="en" sz="2400">
                <a:solidFill>
                  <a:schemeClr val="dk1"/>
                </a:solidFill>
                <a:highlight>
                  <a:srgbClr val="FFFFFF"/>
                </a:highlight>
              </a:rPr>
              <a:t>3. Methodological gaps</a:t>
            </a:r>
            <a:endParaRPr sz="2400">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lang="en" sz="1850">
                <a:solidFill>
                  <a:schemeClr val="dk1"/>
                </a:solidFill>
                <a:highlight>
                  <a:srgbClr val="FFFFFF"/>
                </a:highlight>
              </a:rPr>
              <a:t>These are gaps in the methods used to study a particular subject. For example, there may be a need for more research to develop new research methods or to refine existing methods to address specific research questions.</a:t>
            </a:r>
            <a:endParaRPr sz="1850">
              <a:solidFill>
                <a:schemeClr val="dk1"/>
              </a:solidFill>
              <a:highlight>
                <a:srgbClr val="FFFFFF"/>
              </a:highlight>
            </a:endParaRPr>
          </a:p>
          <a:p>
            <a:pPr indent="0" lvl="0" marL="0" rtl="0" algn="l">
              <a:spcBef>
                <a:spcPts val="1300"/>
              </a:spcBef>
              <a:spcAft>
                <a:spcPts val="1200"/>
              </a:spcAft>
              <a:buNone/>
            </a:pPr>
            <a:r>
              <a:t/>
            </a:r>
            <a:endParaRPr sz="23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0000"/>
              </a:lnSpc>
              <a:spcBef>
                <a:spcPts val="1500"/>
              </a:spcBef>
              <a:spcAft>
                <a:spcPts val="0"/>
              </a:spcAft>
              <a:buClr>
                <a:schemeClr val="dk1"/>
              </a:buClr>
              <a:buSzPts val="1100"/>
              <a:buFont typeface="Arial"/>
              <a:buNone/>
            </a:pPr>
            <a:r>
              <a:rPr lang="en" sz="2300">
                <a:solidFill>
                  <a:schemeClr val="dk1"/>
                </a:solidFill>
                <a:highlight>
                  <a:srgbClr val="FFFFFF"/>
                </a:highlight>
              </a:rPr>
              <a:t>4. Data gaps</a:t>
            </a:r>
            <a:endParaRPr sz="2300">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lang="en" sz="1750">
                <a:solidFill>
                  <a:schemeClr val="dk1"/>
                </a:solidFill>
                <a:highlight>
                  <a:srgbClr val="FFFFFF"/>
                </a:highlight>
              </a:rPr>
              <a:t>These are gaps in the data available on a particular subject. For example, there may be a need for more research to collect data on a specific population or to develop new measures to collect data on a particular construct.</a:t>
            </a:r>
            <a:endParaRPr sz="1750">
              <a:solidFill>
                <a:schemeClr val="dk1"/>
              </a:solidFill>
              <a:highlight>
                <a:srgbClr val="FFFFFF"/>
              </a:highlight>
            </a:endParaRPr>
          </a:p>
          <a:p>
            <a:pPr indent="0" lvl="0" marL="0" rtl="0" algn="l">
              <a:spcBef>
                <a:spcPts val="1300"/>
              </a:spcBef>
              <a:spcAft>
                <a:spcPts val="1200"/>
              </a:spcAft>
              <a:buNone/>
            </a:pPr>
            <a:r>
              <a:t/>
            </a:r>
            <a:endParaRPr sz="22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0000"/>
              </a:lnSpc>
              <a:spcBef>
                <a:spcPts val="1500"/>
              </a:spcBef>
              <a:spcAft>
                <a:spcPts val="0"/>
              </a:spcAft>
              <a:buClr>
                <a:schemeClr val="dk1"/>
              </a:buClr>
              <a:buSzPts val="1100"/>
              <a:buFont typeface="Arial"/>
              <a:buNone/>
            </a:pPr>
            <a:r>
              <a:rPr lang="en" sz="2200">
                <a:solidFill>
                  <a:schemeClr val="dk1"/>
                </a:solidFill>
                <a:highlight>
                  <a:srgbClr val="FFFFFF"/>
                </a:highlight>
              </a:rPr>
              <a:t>5. Practical gaps</a:t>
            </a:r>
            <a:endParaRPr sz="2200">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lang="en" sz="1650">
                <a:solidFill>
                  <a:schemeClr val="dk1"/>
                </a:solidFill>
                <a:highlight>
                  <a:srgbClr val="FFFFFF"/>
                </a:highlight>
              </a:rPr>
              <a:t>These are gaps in the application of research findings to practical situations. For example, there may be a need for more research to understand how to implement evidence-based practices in real-world settings or to identify barriers to implementing such practices.</a:t>
            </a:r>
            <a:endParaRPr sz="1650">
              <a:solidFill>
                <a:schemeClr val="dk1"/>
              </a:solidFill>
              <a:highlight>
                <a:srgbClr val="FFFFFF"/>
              </a:highlight>
            </a:endParaRPr>
          </a:p>
          <a:p>
            <a:pPr indent="0" lvl="0" marL="0" rtl="0" algn="l">
              <a:spcBef>
                <a:spcPts val="1300"/>
              </a:spcBef>
              <a:spcAft>
                <a:spcPts val="1200"/>
              </a:spcAft>
              <a:buNone/>
            </a:pPr>
            <a:r>
              <a:t/>
            </a:r>
            <a:endParaRPr sz="21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76"/>
          <p:cNvPicPr preferRelativeResize="0"/>
          <p:nvPr/>
        </p:nvPicPr>
        <p:blipFill>
          <a:blip r:embed="rId3">
            <a:alphaModFix/>
          </a:blip>
          <a:stretch>
            <a:fillRect/>
          </a:stretch>
        </p:blipFill>
        <p:spPr>
          <a:xfrm>
            <a:off x="1652030" y="0"/>
            <a:ext cx="5839941" cy="514350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78193"/>
              </a:lnSpc>
              <a:spcBef>
                <a:spcPts val="0"/>
              </a:spcBef>
              <a:spcAft>
                <a:spcPts val="0"/>
              </a:spcAft>
              <a:buClr>
                <a:schemeClr val="dk1"/>
              </a:buClr>
              <a:buSzPts val="1100"/>
              <a:buFont typeface="Arial"/>
              <a:buNone/>
            </a:pPr>
            <a:r>
              <a:rPr lang="en" sz="2200">
                <a:solidFill>
                  <a:srgbClr val="B45F06"/>
                </a:solidFill>
                <a:highlight>
                  <a:srgbClr val="FFFFFF"/>
                </a:highlight>
              </a:rPr>
              <a:t>Evidence Gap; </a:t>
            </a:r>
            <a:endParaRPr sz="2200">
              <a:solidFill>
                <a:srgbClr val="B45F06"/>
              </a:solidFill>
              <a:highlight>
                <a:srgbClr val="FFFFFF"/>
              </a:highlight>
            </a:endParaRPr>
          </a:p>
          <a:p>
            <a:pPr indent="0" lvl="0" marL="0" rtl="0" algn="l">
              <a:lnSpc>
                <a:spcPct val="78193"/>
              </a:lnSpc>
              <a:spcBef>
                <a:spcPts val="0"/>
              </a:spcBef>
              <a:spcAft>
                <a:spcPts val="0"/>
              </a:spcAft>
              <a:buClr>
                <a:schemeClr val="dk1"/>
              </a:buClr>
              <a:buSzPts val="1100"/>
              <a:buFont typeface="Arial"/>
              <a:buNone/>
            </a:pPr>
            <a:r>
              <a:rPr lang="en" sz="2200">
                <a:solidFill>
                  <a:srgbClr val="B45F06"/>
                </a:solidFill>
                <a:highlight>
                  <a:srgbClr val="FFFFFF"/>
                </a:highlight>
              </a:rPr>
              <a:t>Knowledge Gap; </a:t>
            </a:r>
            <a:endParaRPr sz="2200">
              <a:solidFill>
                <a:srgbClr val="B45F06"/>
              </a:solidFill>
              <a:highlight>
                <a:srgbClr val="FFFFFF"/>
              </a:highlight>
            </a:endParaRPr>
          </a:p>
          <a:p>
            <a:pPr indent="0" lvl="0" marL="0" rtl="0" algn="l">
              <a:lnSpc>
                <a:spcPct val="78193"/>
              </a:lnSpc>
              <a:spcBef>
                <a:spcPts val="0"/>
              </a:spcBef>
              <a:spcAft>
                <a:spcPts val="0"/>
              </a:spcAft>
              <a:buClr>
                <a:schemeClr val="dk1"/>
              </a:buClr>
              <a:buSzPts val="1100"/>
              <a:buFont typeface="Arial"/>
              <a:buNone/>
            </a:pPr>
            <a:r>
              <a:rPr lang="en" sz="2200">
                <a:solidFill>
                  <a:srgbClr val="B45F06"/>
                </a:solidFill>
                <a:highlight>
                  <a:srgbClr val="FFFFFF"/>
                </a:highlight>
              </a:rPr>
              <a:t>Practical-Knowledge Conflict Gap; </a:t>
            </a:r>
            <a:endParaRPr sz="2200">
              <a:solidFill>
                <a:srgbClr val="B45F06"/>
              </a:solidFill>
              <a:highlight>
                <a:srgbClr val="FFFFFF"/>
              </a:highlight>
            </a:endParaRPr>
          </a:p>
          <a:p>
            <a:pPr indent="0" lvl="0" marL="0" rtl="0" algn="l">
              <a:lnSpc>
                <a:spcPct val="78193"/>
              </a:lnSpc>
              <a:spcBef>
                <a:spcPts val="0"/>
              </a:spcBef>
              <a:spcAft>
                <a:spcPts val="0"/>
              </a:spcAft>
              <a:buClr>
                <a:schemeClr val="dk1"/>
              </a:buClr>
              <a:buSzPts val="1100"/>
              <a:buFont typeface="Arial"/>
              <a:buNone/>
            </a:pPr>
            <a:r>
              <a:rPr lang="en" sz="2200">
                <a:solidFill>
                  <a:srgbClr val="B45F06"/>
                </a:solidFill>
                <a:highlight>
                  <a:srgbClr val="FFFFFF"/>
                </a:highlight>
              </a:rPr>
              <a:t>Methodological Gap; </a:t>
            </a:r>
            <a:endParaRPr sz="2200">
              <a:solidFill>
                <a:srgbClr val="B45F06"/>
              </a:solidFill>
              <a:highlight>
                <a:srgbClr val="FFFFFF"/>
              </a:highlight>
            </a:endParaRPr>
          </a:p>
          <a:p>
            <a:pPr indent="0" lvl="0" marL="0" rtl="0" algn="l">
              <a:lnSpc>
                <a:spcPct val="78193"/>
              </a:lnSpc>
              <a:spcBef>
                <a:spcPts val="0"/>
              </a:spcBef>
              <a:spcAft>
                <a:spcPts val="0"/>
              </a:spcAft>
              <a:buClr>
                <a:schemeClr val="dk1"/>
              </a:buClr>
              <a:buSzPts val="1100"/>
              <a:buFont typeface="Arial"/>
              <a:buNone/>
            </a:pPr>
            <a:r>
              <a:rPr lang="en" sz="2200">
                <a:solidFill>
                  <a:srgbClr val="B45F06"/>
                </a:solidFill>
                <a:highlight>
                  <a:srgbClr val="FFFFFF"/>
                </a:highlight>
              </a:rPr>
              <a:t>Empirical Gap;  </a:t>
            </a:r>
            <a:endParaRPr sz="2200">
              <a:solidFill>
                <a:srgbClr val="B45F06"/>
              </a:solidFill>
              <a:highlight>
                <a:srgbClr val="FFFFFF"/>
              </a:highlight>
            </a:endParaRPr>
          </a:p>
          <a:p>
            <a:pPr indent="0" lvl="0" marL="0" rtl="0" algn="l">
              <a:lnSpc>
                <a:spcPct val="78193"/>
              </a:lnSpc>
              <a:spcBef>
                <a:spcPts val="0"/>
              </a:spcBef>
              <a:spcAft>
                <a:spcPts val="0"/>
              </a:spcAft>
              <a:buClr>
                <a:schemeClr val="dk1"/>
              </a:buClr>
              <a:buSzPts val="1100"/>
              <a:buFont typeface="Arial"/>
              <a:buNone/>
            </a:pPr>
            <a:r>
              <a:rPr lang="en" sz="2200">
                <a:solidFill>
                  <a:srgbClr val="B45F06"/>
                </a:solidFill>
                <a:highlight>
                  <a:srgbClr val="FFFFFF"/>
                </a:highlight>
              </a:rPr>
              <a:t>T</a:t>
            </a:r>
            <a:r>
              <a:rPr lang="en" sz="2200">
                <a:solidFill>
                  <a:srgbClr val="B45F06"/>
                </a:solidFill>
                <a:highlight>
                  <a:srgbClr val="FFFFFF"/>
                </a:highlight>
              </a:rPr>
              <a:t>heoretical Gap; </a:t>
            </a:r>
            <a:endParaRPr sz="2200">
              <a:solidFill>
                <a:srgbClr val="B45F06"/>
              </a:solidFill>
              <a:highlight>
                <a:srgbClr val="FFFFFF"/>
              </a:highlight>
            </a:endParaRPr>
          </a:p>
          <a:p>
            <a:pPr indent="0" lvl="0" marL="0" rtl="0" algn="l">
              <a:lnSpc>
                <a:spcPct val="78193"/>
              </a:lnSpc>
              <a:spcBef>
                <a:spcPts val="0"/>
              </a:spcBef>
              <a:spcAft>
                <a:spcPts val="0"/>
              </a:spcAft>
              <a:buClr>
                <a:schemeClr val="dk1"/>
              </a:buClr>
              <a:buSzPts val="1100"/>
              <a:buFont typeface="Arial"/>
              <a:buNone/>
            </a:pPr>
            <a:r>
              <a:rPr lang="en" sz="2200">
                <a:solidFill>
                  <a:srgbClr val="B45F06"/>
                </a:solidFill>
                <a:highlight>
                  <a:srgbClr val="FFFFFF"/>
                </a:highlight>
              </a:rPr>
              <a:t>Population Gap.</a:t>
            </a:r>
            <a:endParaRPr sz="2200">
              <a:solidFill>
                <a:srgbClr val="B45F06"/>
              </a:solidFill>
              <a:highlight>
                <a:srgbClr val="FFFFFF"/>
              </a:highlight>
            </a:endParaRPr>
          </a:p>
          <a:p>
            <a:pPr indent="0" lvl="0" marL="0" rtl="0" algn="l">
              <a:lnSpc>
                <a:spcPct val="95000"/>
              </a:lnSpc>
              <a:spcBef>
                <a:spcPts val="0"/>
              </a:spcBef>
              <a:spcAft>
                <a:spcPts val="1200"/>
              </a:spcAft>
              <a:buNone/>
            </a:pPr>
            <a:r>
              <a:t/>
            </a:r>
            <a:endParaRPr sz="7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78"/>
          <p:cNvPicPr preferRelativeResize="0"/>
          <p:nvPr/>
        </p:nvPicPr>
        <p:blipFill>
          <a:blip r:embed="rId3">
            <a:alphaModFix/>
          </a:blip>
          <a:stretch>
            <a:fillRect/>
          </a:stretch>
        </p:blipFill>
        <p:spPr>
          <a:xfrm>
            <a:off x="152400" y="152400"/>
            <a:ext cx="5163675" cy="3110500"/>
          </a:xfrm>
          <a:prstGeom prst="rect">
            <a:avLst/>
          </a:prstGeom>
          <a:noFill/>
          <a:ln>
            <a:noFill/>
          </a:ln>
        </p:spPr>
      </p:pic>
      <p:pic>
        <p:nvPicPr>
          <p:cNvPr id="426" name="Google Shape;426;p78"/>
          <p:cNvPicPr preferRelativeResize="0"/>
          <p:nvPr/>
        </p:nvPicPr>
        <p:blipFill>
          <a:blip r:embed="rId4">
            <a:alphaModFix/>
          </a:blip>
          <a:stretch>
            <a:fillRect/>
          </a:stretch>
        </p:blipFill>
        <p:spPr>
          <a:xfrm>
            <a:off x="3546050" y="3351071"/>
            <a:ext cx="5241249" cy="16979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79"/>
          <p:cNvPicPr preferRelativeResize="0"/>
          <p:nvPr/>
        </p:nvPicPr>
        <p:blipFill>
          <a:blip r:embed="rId3">
            <a:alphaModFix/>
          </a:blip>
          <a:stretch>
            <a:fillRect/>
          </a:stretch>
        </p:blipFill>
        <p:spPr>
          <a:xfrm>
            <a:off x="1476375" y="419850"/>
            <a:ext cx="6191250" cy="41433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80"/>
          <p:cNvPicPr preferRelativeResize="0"/>
          <p:nvPr/>
        </p:nvPicPr>
        <p:blipFill>
          <a:blip r:embed="rId3">
            <a:alphaModFix amt="70000"/>
          </a:blip>
          <a:stretch>
            <a:fillRect/>
          </a:stretch>
        </p:blipFill>
        <p:spPr>
          <a:xfrm>
            <a:off x="1419225" y="747713"/>
            <a:ext cx="6305550" cy="36480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81"/>
          <p:cNvPicPr preferRelativeResize="0"/>
          <p:nvPr/>
        </p:nvPicPr>
        <p:blipFill>
          <a:blip r:embed="rId3">
            <a:alphaModFix/>
          </a:blip>
          <a:stretch>
            <a:fillRect/>
          </a:stretch>
        </p:blipFill>
        <p:spPr>
          <a:xfrm>
            <a:off x="1223963" y="709613"/>
            <a:ext cx="6696075" cy="372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Indexing Methods</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Direct Access</a:t>
            </a:r>
            <a:endParaRPr/>
          </a:p>
          <a:p>
            <a:pPr indent="0" lvl="0" marL="0" rtl="0" algn="l">
              <a:spcBef>
                <a:spcPts val="1200"/>
              </a:spcBef>
              <a:spcAft>
                <a:spcPts val="0"/>
              </a:spcAft>
              <a:buClr>
                <a:schemeClr val="dk1"/>
              </a:buClr>
              <a:buSzPts val="1100"/>
              <a:buFont typeface="Arial"/>
              <a:buNone/>
            </a:pPr>
            <a:r>
              <a:rPr lang="en"/>
              <a:t>In the direct access method the index is generated on the values in each field</a:t>
            </a:r>
            <a:endParaRPr/>
          </a:p>
          <a:p>
            <a:pPr indent="0" lvl="0" marL="0" rtl="0" algn="l">
              <a:spcBef>
                <a:spcPts val="1200"/>
              </a:spcBef>
              <a:spcAft>
                <a:spcPts val="0"/>
              </a:spcAft>
              <a:buClr>
                <a:schemeClr val="dk1"/>
              </a:buClr>
              <a:buSzPts val="1100"/>
              <a:buFont typeface="Arial"/>
              <a:buNone/>
            </a:pPr>
            <a:r>
              <a:rPr lang="en"/>
              <a:t>and can be used to directly retrieve records searching by those values.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For example a query “author = Ranganathan” will yield the records where</a:t>
            </a:r>
            <a:endParaRPr/>
          </a:p>
          <a:p>
            <a:pPr indent="0" lvl="0" marL="0" rtl="0" algn="l">
              <a:spcBef>
                <a:spcPts val="1200"/>
              </a:spcBef>
              <a:spcAft>
                <a:spcPts val="1200"/>
              </a:spcAft>
              <a:buClr>
                <a:schemeClr val="dk1"/>
              </a:buClr>
              <a:buSzPts val="1100"/>
              <a:buFont typeface="Arial"/>
              <a:buNone/>
            </a:pPr>
            <a:r>
              <a:rPr lang="en"/>
              <a:t>Ranganathan is the value in author field.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82"/>
          <p:cNvPicPr preferRelativeResize="0"/>
          <p:nvPr/>
        </p:nvPicPr>
        <p:blipFill>
          <a:blip r:embed="rId3">
            <a:alphaModFix/>
          </a:blip>
          <a:stretch>
            <a:fillRect/>
          </a:stretch>
        </p:blipFill>
        <p:spPr>
          <a:xfrm>
            <a:off x="2729463" y="3124200"/>
            <a:ext cx="6029325" cy="2019300"/>
          </a:xfrm>
          <a:prstGeom prst="rect">
            <a:avLst/>
          </a:prstGeom>
          <a:noFill/>
          <a:ln>
            <a:noFill/>
          </a:ln>
        </p:spPr>
      </p:pic>
      <p:pic>
        <p:nvPicPr>
          <p:cNvPr id="447" name="Google Shape;447;p82"/>
          <p:cNvPicPr preferRelativeResize="0"/>
          <p:nvPr/>
        </p:nvPicPr>
        <p:blipFill>
          <a:blip r:embed="rId4">
            <a:alphaModFix/>
          </a:blip>
          <a:stretch>
            <a:fillRect/>
          </a:stretch>
        </p:blipFill>
        <p:spPr>
          <a:xfrm>
            <a:off x="152400" y="152400"/>
            <a:ext cx="3911918" cy="28194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83"/>
          <p:cNvPicPr preferRelativeResize="0"/>
          <p:nvPr/>
        </p:nvPicPr>
        <p:blipFill>
          <a:blip r:embed="rId3">
            <a:alphaModFix/>
          </a:blip>
          <a:stretch>
            <a:fillRect/>
          </a:stretch>
        </p:blipFill>
        <p:spPr>
          <a:xfrm>
            <a:off x="346850" y="289250"/>
            <a:ext cx="5504174" cy="3275500"/>
          </a:xfrm>
          <a:prstGeom prst="rect">
            <a:avLst/>
          </a:prstGeom>
          <a:noFill/>
          <a:ln>
            <a:noFill/>
          </a:ln>
        </p:spPr>
      </p:pic>
      <p:pic>
        <p:nvPicPr>
          <p:cNvPr id="453" name="Google Shape;453;p83"/>
          <p:cNvPicPr preferRelativeResize="0"/>
          <p:nvPr/>
        </p:nvPicPr>
        <p:blipFill rotWithShape="1">
          <a:blip r:embed="rId4">
            <a:alphaModFix/>
          </a:blip>
          <a:srcRect b="-9179" l="-177780" r="177780" t="9179"/>
          <a:stretch/>
        </p:blipFill>
        <p:spPr>
          <a:xfrm>
            <a:off x="152400" y="3717150"/>
            <a:ext cx="3225190" cy="1273950"/>
          </a:xfrm>
          <a:prstGeom prst="rect">
            <a:avLst/>
          </a:prstGeom>
          <a:noFill/>
          <a:ln>
            <a:noFill/>
          </a:ln>
        </p:spPr>
      </p:pic>
      <p:pic>
        <p:nvPicPr>
          <p:cNvPr id="454" name="Google Shape;454;p83"/>
          <p:cNvPicPr preferRelativeResize="0"/>
          <p:nvPr/>
        </p:nvPicPr>
        <p:blipFill>
          <a:blip r:embed="rId4">
            <a:alphaModFix/>
          </a:blip>
          <a:stretch>
            <a:fillRect/>
          </a:stretch>
        </p:blipFill>
        <p:spPr>
          <a:xfrm>
            <a:off x="5168215" y="3215650"/>
            <a:ext cx="3225190" cy="12739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84"/>
          <p:cNvPicPr preferRelativeResize="0"/>
          <p:nvPr/>
        </p:nvPicPr>
        <p:blipFill>
          <a:blip r:embed="rId3">
            <a:alphaModFix/>
          </a:blip>
          <a:stretch>
            <a:fillRect/>
          </a:stretch>
        </p:blipFill>
        <p:spPr>
          <a:xfrm>
            <a:off x="1409700" y="885825"/>
            <a:ext cx="6324600" cy="33718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85"/>
          <p:cNvPicPr preferRelativeResize="0"/>
          <p:nvPr/>
        </p:nvPicPr>
        <p:blipFill>
          <a:blip r:embed="rId3">
            <a:alphaModFix/>
          </a:blip>
          <a:stretch>
            <a:fillRect/>
          </a:stretch>
        </p:blipFill>
        <p:spPr>
          <a:xfrm>
            <a:off x="990600" y="9525"/>
            <a:ext cx="7162800" cy="51244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6"/>
          <p:cNvSpPr txBox="1"/>
          <p:nvPr>
            <p:ph idx="1" type="body"/>
          </p:nvPr>
        </p:nvSpPr>
        <p:spPr>
          <a:xfrm>
            <a:off x="311700" y="2016500"/>
            <a:ext cx="8520600" cy="2552400"/>
          </a:xfrm>
          <a:prstGeom prst="rect">
            <a:avLst/>
          </a:prstGeom>
        </p:spPr>
        <p:txBody>
          <a:bodyPr anchorCtr="0" anchor="t" bIns="91425" lIns="91425" spcFirstLastPara="1" rIns="91425" wrap="square" tIns="91425">
            <a:normAutofit/>
          </a:bodyPr>
          <a:lstStyle/>
          <a:p>
            <a:pPr indent="0" lvl="0" marL="0" rtl="0" algn="l">
              <a:spcBef>
                <a:spcPts val="2400"/>
              </a:spcBef>
              <a:spcAft>
                <a:spcPts val="600"/>
              </a:spcAft>
              <a:buClr>
                <a:schemeClr val="dk1"/>
              </a:buClr>
              <a:buSzPts val="990"/>
              <a:buFont typeface="Arial"/>
              <a:buNone/>
            </a:pPr>
            <a:r>
              <a:rPr b="1" lang="en" sz="1970">
                <a:solidFill>
                  <a:schemeClr val="dk1"/>
                </a:solidFill>
              </a:rPr>
              <a:t>Conceptualizing and operationalizing (and sometimes hypothesizing)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Concepts </a:t>
            </a:r>
            <a:r>
              <a:rPr lang="en"/>
              <a:t>are constructs; they represent the agreed on meanings we assign to terms. </a:t>
            </a:r>
            <a:endParaRPr/>
          </a:p>
          <a:p>
            <a:pPr indent="0" lvl="0" marL="0" rtl="0" algn="l">
              <a:spcBef>
                <a:spcPts val="1200"/>
              </a:spcBef>
              <a:spcAft>
                <a:spcPts val="0"/>
              </a:spcAft>
              <a:buNone/>
            </a:pPr>
            <a:r>
              <a:rPr lang="en"/>
              <a:t>Our concepts don’t exist in the real world, so they cannot be measured directly, but we can measure the things our concepts summarize.</a:t>
            </a:r>
            <a:endParaRPr/>
          </a:p>
          <a:p>
            <a:pPr indent="0" lvl="0" marL="0" rtl="0" algn="l">
              <a:spcBef>
                <a:spcPts val="1200"/>
              </a:spcBef>
              <a:spcAft>
                <a:spcPts val="0"/>
              </a:spcAft>
              <a:buNone/>
            </a:pPr>
            <a:r>
              <a:rPr lang="en"/>
              <a:t>In research, </a:t>
            </a:r>
            <a:r>
              <a:rPr b="1" lang="en"/>
              <a:t>conceptualization </a:t>
            </a:r>
            <a:r>
              <a:rPr lang="en"/>
              <a:t>produces an agreed upon meaning for a concept for the purposes of research. </a:t>
            </a:r>
            <a:endParaRPr/>
          </a:p>
          <a:p>
            <a:pPr indent="0" lvl="0" marL="0" rtl="0" algn="l">
              <a:spcBef>
                <a:spcPts val="1200"/>
              </a:spcBef>
              <a:spcAft>
                <a:spcPts val="0"/>
              </a:spcAft>
              <a:buNone/>
            </a:pPr>
            <a:r>
              <a:rPr lang="en"/>
              <a:t>Different researchers may conceptualize a concept slightly differently.</a:t>
            </a:r>
            <a:endParaRPr/>
          </a:p>
          <a:p>
            <a:pPr indent="0" lvl="0" marL="0" rtl="0" algn="l">
              <a:spcBef>
                <a:spcPts val="1200"/>
              </a:spcBef>
              <a:spcAft>
                <a:spcPts val="1200"/>
              </a:spcAft>
              <a:buNone/>
            </a:pPr>
            <a:r>
              <a:rPr lang="en"/>
              <a:t>Conceptualization describes the indicators we'll use to measure the concept and the different aspects of the concept.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600"/>
              </a:spcAft>
              <a:buClr>
                <a:schemeClr val="dk1"/>
              </a:buClr>
              <a:buSzPts val="990"/>
              <a:buFont typeface="Arial"/>
              <a:buNone/>
            </a:pPr>
            <a:r>
              <a:rPr b="1" lang="en" sz="1600"/>
              <a:t>Conceptualization</a:t>
            </a:r>
            <a:endParaRPr sz="3300"/>
          </a:p>
        </p:txBody>
      </p:sp>
      <p:sp>
        <p:nvSpPr>
          <p:cNvPr id="480" name="Google Shape;480;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Providing a very precise definition of the topics or concepts being investigated. Developing a "working definition."</a:t>
            </a:r>
            <a:endParaRPr/>
          </a:p>
          <a:p>
            <a:pPr indent="0" lvl="0" marL="0" rtl="0" algn="l">
              <a:spcBef>
                <a:spcPts val="1200"/>
              </a:spcBef>
              <a:spcAft>
                <a:spcPts val="0"/>
              </a:spcAft>
              <a:buNone/>
            </a:pPr>
            <a:r>
              <a:rPr lang="en"/>
              <a:t>It is so important that we come up with a "working definition" of the concepts we are investigating.</a:t>
            </a:r>
            <a:endParaRPr/>
          </a:p>
          <a:p>
            <a:pPr indent="0" lvl="0" marL="0" rtl="0" algn="l">
              <a:spcBef>
                <a:spcPts val="1200"/>
              </a:spcBef>
              <a:spcAft>
                <a:spcPts val="0"/>
              </a:spcAft>
              <a:buClr>
                <a:schemeClr val="dk1"/>
              </a:buClr>
              <a:buSzPts val="1100"/>
              <a:buFont typeface="Arial"/>
              <a:buNone/>
            </a:pPr>
            <a:r>
              <a:rPr lang="en"/>
              <a:t>1. Helps us focus on what we are really studying. Guides how we investigate what we are studying.</a:t>
            </a:r>
            <a:endParaRPr/>
          </a:p>
          <a:p>
            <a:pPr indent="0" lvl="0" marL="0" rtl="0" algn="l">
              <a:spcBef>
                <a:spcPts val="1200"/>
              </a:spcBef>
              <a:spcAft>
                <a:spcPts val="0"/>
              </a:spcAft>
              <a:buClr>
                <a:schemeClr val="dk1"/>
              </a:buClr>
              <a:buSzPts val="1100"/>
              <a:buFont typeface="Arial"/>
              <a:buNone/>
            </a:pPr>
            <a:r>
              <a:rPr lang="en"/>
              <a:t>2. Also lets others know what exactly it is we are studying.</a:t>
            </a:r>
            <a:endParaRPr/>
          </a:p>
          <a:p>
            <a:pPr indent="0" lvl="0" marL="0" rtl="0" algn="l">
              <a:spcBef>
                <a:spcPts val="120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The key thing to remember about conceptualization, is that it is very </a:t>
            </a:r>
            <a:r>
              <a:rPr b="1" lang="en" sz="1600">
                <a:solidFill>
                  <a:schemeClr val="dk1"/>
                </a:solidFill>
              </a:rPr>
              <a:t>abstract process</a:t>
            </a:r>
            <a:r>
              <a:rPr lang="en" sz="1600">
                <a:solidFill>
                  <a:schemeClr val="dk1"/>
                </a:solidFill>
              </a:rPr>
              <a:t>. That is, definitions produced are </a:t>
            </a:r>
            <a:r>
              <a:rPr b="1" lang="en" sz="1600">
                <a:solidFill>
                  <a:schemeClr val="dk1"/>
                </a:solidFill>
              </a:rPr>
              <a:t>conceptual in nature</a:t>
            </a:r>
            <a:r>
              <a:rPr lang="en" sz="1600">
                <a:solidFill>
                  <a:schemeClr val="dk1"/>
                </a:solidFill>
              </a:rPr>
              <a:t>. </a:t>
            </a:r>
            <a:endParaRPr sz="23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operationalization</a:t>
            </a:r>
            <a:endParaRPr/>
          </a:p>
        </p:txBody>
      </p:sp>
      <p:sp>
        <p:nvSpPr>
          <p:cNvPr id="491" name="Google Shape;491;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Operationalization is the development of specific research procedures that will result in empirical observations representing the concepts.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9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Operationalization</a:t>
            </a:r>
            <a:endParaRPr sz="3300"/>
          </a:p>
        </p:txBody>
      </p:sp>
      <p:sp>
        <p:nvSpPr>
          <p:cNvPr id="497" name="Google Shape;497;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Process of coming up with a </a:t>
            </a:r>
            <a:r>
              <a:rPr i="1" lang="en" sz="1700">
                <a:solidFill>
                  <a:schemeClr val="dk1"/>
                </a:solidFill>
              </a:rPr>
              <a:t>concrete, practical</a:t>
            </a:r>
            <a:r>
              <a:rPr lang="en" sz="1700">
                <a:solidFill>
                  <a:schemeClr val="dk1"/>
                </a:solidFill>
              </a:rPr>
              <a:t> definition of how a concept will be observed.</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Spell out exactly how the topic be observed. Specify the exact procedures that will be carried out when observing a variable or concept.</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Specify precisely all of the steps involved in observing the topic.</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Identify what will count and what won’t count.</a:t>
            </a:r>
            <a:endParaRPr sz="17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INDEXING</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Assignment Indexing</a:t>
            </a:r>
            <a:endParaRPr/>
          </a:p>
          <a:p>
            <a:pPr indent="0" lvl="0" marL="0" rtl="0" algn="l">
              <a:spcBef>
                <a:spcPts val="1200"/>
              </a:spcBef>
              <a:spcAft>
                <a:spcPts val="1200"/>
              </a:spcAft>
              <a:buNone/>
            </a:pPr>
            <a:r>
              <a:rPr lang="en"/>
              <a:t>Extraction Indexing</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a:t>
            </a:r>
            <a:endParaRPr/>
          </a:p>
        </p:txBody>
      </p:sp>
      <p:sp>
        <p:nvSpPr>
          <p:cNvPr id="503" name="Google Shape;503;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Range of variation: the limits of your attributes</a:t>
            </a:r>
            <a:endParaRPr/>
          </a:p>
          <a:p>
            <a:pPr indent="0" lvl="0" marL="0" rtl="0" algn="l">
              <a:spcBef>
                <a:spcPts val="1200"/>
              </a:spcBef>
              <a:spcAft>
                <a:spcPts val="0"/>
              </a:spcAft>
              <a:buNone/>
            </a:pPr>
            <a:r>
              <a:rPr lang="en"/>
              <a:t>Examples: age, income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Variations between the Extremes</a:t>
            </a:r>
            <a:endParaRPr/>
          </a:p>
          <a:p>
            <a:pPr indent="0" lvl="0" marL="0" rtl="0" algn="l">
              <a:spcBef>
                <a:spcPts val="1200"/>
              </a:spcBef>
              <a:spcAft>
                <a:spcPts val="1200"/>
              </a:spcAft>
              <a:buNone/>
            </a:pPr>
            <a:r>
              <a:rPr lang="en"/>
              <a:t>How many attributes to have between the extremes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9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t>Operationalization contd.,</a:t>
            </a:r>
            <a:endParaRPr/>
          </a:p>
        </p:txBody>
      </p:sp>
      <p:sp>
        <p:nvSpPr>
          <p:cNvPr id="509" name="Google Shape;509;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General Issues to Address</a:t>
            </a:r>
            <a:endParaRPr b="1"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1. Capturing range of variation</a:t>
            </a:r>
            <a:endParaRPr b="1"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Human behavior and characteristics vary from one extreme to another. Do the procedures you are proposing allow you to observe the entire range of behavior?</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2. Degree of precision</a:t>
            </a:r>
            <a:endParaRPr b="1"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Now that you have decided the range of behavior that your procedures are going to allow you to observe -- you need to decide how </a:t>
            </a:r>
            <a:r>
              <a:rPr i="1" lang="en" sz="1500">
                <a:solidFill>
                  <a:schemeClr val="dk1"/>
                </a:solidFill>
              </a:rPr>
              <a:t>precise</a:t>
            </a:r>
            <a:r>
              <a:rPr lang="en" sz="1500">
                <a:solidFill>
                  <a:schemeClr val="dk1"/>
                </a:solidFill>
              </a:rPr>
              <a:t> your observations need to be.</a:t>
            </a:r>
            <a:endParaRPr sz="1500">
              <a:solidFill>
                <a:schemeClr val="dk1"/>
              </a:solidFill>
            </a:endParaRPr>
          </a:p>
          <a:p>
            <a:pPr indent="0" lvl="0" marL="0" rtl="0" algn="l">
              <a:spcBef>
                <a:spcPts val="1200"/>
              </a:spcBef>
              <a:spcAft>
                <a:spcPts val="0"/>
              </a:spcAft>
              <a:buClr>
                <a:schemeClr val="dk1"/>
              </a:buClr>
              <a:buSzPts val="1100"/>
              <a:buFont typeface="Arial"/>
              <a:buNone/>
            </a:pPr>
            <a:r>
              <a:t/>
            </a:r>
            <a:endParaRPr sz="1500">
              <a:solidFill>
                <a:schemeClr val="dk1"/>
              </a:solidFill>
            </a:endParaRPr>
          </a:p>
          <a:p>
            <a:pPr indent="0" lvl="0" marL="0" rtl="0" algn="l">
              <a:spcBef>
                <a:spcPts val="1200"/>
              </a:spcBef>
              <a:spcAft>
                <a:spcPts val="1200"/>
              </a:spcAft>
              <a:buNone/>
            </a:pPr>
            <a:r>
              <a:t/>
            </a:r>
            <a:endParaRPr b="1" sz="15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solidFill>
                  <a:schemeClr val="dk1"/>
                </a:solidFill>
              </a:rPr>
              <a:t>3. </a:t>
            </a:r>
            <a:r>
              <a:rPr b="1" lang="en" sz="1500">
                <a:solidFill>
                  <a:schemeClr val="dk1"/>
                </a:solidFill>
              </a:rPr>
              <a:t>Reliability</a:t>
            </a:r>
            <a:endParaRPr b="1"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How reliable are the procedures we employ?</a:t>
            </a:r>
            <a:endParaRPr sz="1500">
              <a:solidFill>
                <a:schemeClr val="dk1"/>
              </a:solidFill>
            </a:endParaRPr>
          </a:p>
          <a:p>
            <a:pPr indent="0" lvl="0" marL="0" rtl="0" algn="l">
              <a:spcBef>
                <a:spcPts val="1200"/>
              </a:spcBef>
              <a:spcAft>
                <a:spcPts val="0"/>
              </a:spcAft>
              <a:buNone/>
            </a:pPr>
            <a:r>
              <a:rPr lang="en" sz="1500">
                <a:solidFill>
                  <a:schemeClr val="dk1"/>
                </a:solidFill>
              </a:rPr>
              <a:t>When we employ the same procedures on the same individual or unit under investigation, will we get the same answer?</a:t>
            </a:r>
            <a:endParaRPr sz="1500">
              <a:solidFill>
                <a:schemeClr val="dk1"/>
              </a:solidFill>
            </a:endParaRPr>
          </a:p>
          <a:p>
            <a:pPr indent="0" lvl="0" marL="0" rtl="0" algn="l">
              <a:spcBef>
                <a:spcPts val="1200"/>
              </a:spcBef>
              <a:spcAft>
                <a:spcPts val="0"/>
              </a:spcAft>
              <a:buNone/>
            </a:pPr>
            <a:r>
              <a:rPr b="1" lang="en" sz="1500">
                <a:solidFill>
                  <a:schemeClr val="dk1"/>
                </a:solidFill>
              </a:rPr>
              <a:t>4. Validity</a:t>
            </a:r>
            <a:endParaRPr b="1" sz="1500">
              <a:solidFill>
                <a:schemeClr val="dk1"/>
              </a:solidFill>
            </a:endParaRPr>
          </a:p>
          <a:p>
            <a:pPr indent="0" lvl="0" marL="0" rtl="0" algn="l">
              <a:spcBef>
                <a:spcPts val="1200"/>
              </a:spcBef>
              <a:spcAft>
                <a:spcPts val="0"/>
              </a:spcAft>
              <a:buNone/>
            </a:pPr>
            <a:r>
              <a:rPr lang="en" sz="1500">
                <a:solidFill>
                  <a:schemeClr val="dk1"/>
                </a:solidFill>
              </a:rPr>
              <a:t>How valid are our procedures? How well do our operational procedures mesh with our conceptual definitions?</a:t>
            </a:r>
            <a:endParaRPr sz="1500">
              <a:solidFill>
                <a:schemeClr val="dk1"/>
              </a:solidFill>
            </a:endParaRPr>
          </a:p>
          <a:p>
            <a:pPr indent="0" lvl="0" marL="0" rtl="0" algn="l">
              <a:spcBef>
                <a:spcPts val="1200"/>
              </a:spcBef>
              <a:spcAft>
                <a:spcPts val="1200"/>
              </a:spcAft>
              <a:buClr>
                <a:schemeClr val="dk1"/>
              </a:buClr>
              <a:buSzPts val="1100"/>
              <a:buFont typeface="Arial"/>
              <a:buNone/>
            </a:pPr>
            <a:r>
              <a:t/>
            </a:r>
            <a:endParaRPr sz="1500">
              <a:solidFill>
                <a:schemeClr val="dk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important qualities of all variables</a:t>
            </a:r>
            <a:endParaRPr/>
          </a:p>
          <a:p>
            <a:pPr indent="0" lvl="0" marL="0" rtl="0" algn="l">
              <a:spcBef>
                <a:spcPts val="1200"/>
              </a:spcBef>
              <a:spcAft>
                <a:spcPts val="0"/>
              </a:spcAft>
              <a:buClr>
                <a:schemeClr val="dk1"/>
              </a:buClr>
              <a:buSzPts val="1100"/>
              <a:buFont typeface="Arial"/>
              <a:buNone/>
            </a:pPr>
            <a:r>
              <a:rPr lang="en"/>
              <a:t>Exhaustive</a:t>
            </a:r>
            <a:endParaRPr/>
          </a:p>
          <a:p>
            <a:pPr indent="0" lvl="0" marL="0" rtl="0" algn="l">
              <a:spcBef>
                <a:spcPts val="1200"/>
              </a:spcBef>
              <a:spcAft>
                <a:spcPts val="0"/>
              </a:spcAft>
              <a:buClr>
                <a:schemeClr val="dk1"/>
              </a:buClr>
              <a:buSzPts val="1100"/>
              <a:buFont typeface="Arial"/>
              <a:buNone/>
            </a:pPr>
            <a:r>
              <a:rPr lang="en"/>
              <a:t> You should be able to classify every observation into one attribute.</a:t>
            </a:r>
            <a:endParaRPr/>
          </a:p>
          <a:p>
            <a:pPr indent="0" lvl="0" marL="0" rtl="0" algn="l">
              <a:spcBef>
                <a:spcPts val="1200"/>
              </a:spcBef>
              <a:spcAft>
                <a:spcPts val="0"/>
              </a:spcAft>
              <a:buNone/>
            </a:pPr>
            <a:r>
              <a:rPr lang="en"/>
              <a:t> Mutually exclusive</a:t>
            </a:r>
            <a:endParaRPr/>
          </a:p>
          <a:p>
            <a:pPr indent="0" lvl="0" marL="0" rtl="0" algn="l">
              <a:spcBef>
                <a:spcPts val="1200"/>
              </a:spcBef>
              <a:spcAft>
                <a:spcPts val="1200"/>
              </a:spcAft>
              <a:buNone/>
            </a:pPr>
            <a:r>
              <a:rPr lang="en"/>
              <a:t> You must be able to classify each observation into one and only one attribute.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Four Levels of Measurement</a:t>
            </a:r>
            <a:endParaRPr/>
          </a:p>
        </p:txBody>
      </p:sp>
      <p:sp>
        <p:nvSpPr>
          <p:cNvPr id="525" name="Google Shape;525;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Nominal measures</a:t>
            </a:r>
            <a:endParaRPr/>
          </a:p>
          <a:p>
            <a:pPr indent="0" lvl="0" marL="0" rtl="0" algn="l">
              <a:spcBef>
                <a:spcPts val="1200"/>
              </a:spcBef>
              <a:spcAft>
                <a:spcPts val="0"/>
              </a:spcAft>
              <a:buNone/>
            </a:pPr>
            <a:r>
              <a:rPr lang="en"/>
              <a:t>Ordinal measures</a:t>
            </a:r>
            <a:endParaRPr/>
          </a:p>
          <a:p>
            <a:pPr indent="0" lvl="0" marL="0" rtl="0" algn="l">
              <a:spcBef>
                <a:spcPts val="1200"/>
              </a:spcBef>
              <a:spcAft>
                <a:spcPts val="0"/>
              </a:spcAft>
              <a:buNone/>
            </a:pPr>
            <a:r>
              <a:rPr lang="en"/>
              <a:t>Interval measures</a:t>
            </a:r>
            <a:endParaRPr/>
          </a:p>
          <a:p>
            <a:pPr indent="0" lvl="0" marL="0" rtl="0" algn="l">
              <a:spcBef>
                <a:spcPts val="1200"/>
              </a:spcBef>
              <a:spcAft>
                <a:spcPts val="1200"/>
              </a:spcAft>
              <a:buNone/>
            </a:pPr>
            <a:r>
              <a:rPr lang="en"/>
              <a:t>Ratio measures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 sz="1100" u="sng">
                <a:solidFill>
                  <a:schemeClr val="hlink"/>
                </a:solidFill>
                <a:hlinkClick r:id="rId3"/>
              </a:rPr>
              <a:t>Nominal</a:t>
            </a:r>
            <a:r>
              <a:rPr b="1" lang="en" sz="1100">
                <a:solidFill>
                  <a:schemeClr val="dk1"/>
                </a:solidFill>
              </a:rPr>
              <a:t>:</a:t>
            </a:r>
            <a:r>
              <a:rPr lang="en" sz="1100">
                <a:solidFill>
                  <a:schemeClr val="dk1"/>
                </a:solidFill>
              </a:rPr>
              <a:t> the data can only be categorized</a:t>
            </a:r>
            <a:endParaRPr sz="1100">
              <a:solidFill>
                <a:schemeClr val="dk1"/>
              </a:solidFill>
            </a:endParaRPr>
          </a:p>
          <a:p>
            <a:pPr indent="-298450" lvl="0" marL="457200" rtl="0" algn="l">
              <a:spcBef>
                <a:spcPts val="0"/>
              </a:spcBef>
              <a:spcAft>
                <a:spcPts val="0"/>
              </a:spcAft>
              <a:buClr>
                <a:schemeClr val="dk1"/>
              </a:buClr>
              <a:buSzPts val="1100"/>
              <a:buChar char="●"/>
            </a:pPr>
            <a:r>
              <a:rPr b="1" lang="en" sz="1100" u="sng">
                <a:solidFill>
                  <a:schemeClr val="hlink"/>
                </a:solidFill>
                <a:hlinkClick r:id="rId4"/>
              </a:rPr>
              <a:t>Ordinal</a:t>
            </a:r>
            <a:r>
              <a:rPr b="1" lang="en" sz="1100">
                <a:solidFill>
                  <a:schemeClr val="dk1"/>
                </a:solidFill>
              </a:rPr>
              <a:t>:</a:t>
            </a:r>
            <a:r>
              <a:rPr lang="en" sz="1100">
                <a:solidFill>
                  <a:schemeClr val="dk1"/>
                </a:solidFill>
              </a:rPr>
              <a:t> the data can be categorized and ranked</a:t>
            </a:r>
            <a:endParaRPr sz="1100">
              <a:solidFill>
                <a:schemeClr val="dk1"/>
              </a:solidFill>
            </a:endParaRPr>
          </a:p>
          <a:p>
            <a:pPr indent="-298450" lvl="0" marL="457200" rtl="0" algn="l">
              <a:spcBef>
                <a:spcPts val="0"/>
              </a:spcBef>
              <a:spcAft>
                <a:spcPts val="0"/>
              </a:spcAft>
              <a:buClr>
                <a:schemeClr val="dk1"/>
              </a:buClr>
              <a:buSzPts val="1100"/>
              <a:buChar char="●"/>
            </a:pPr>
            <a:r>
              <a:rPr b="1" lang="en" sz="1100" u="sng">
                <a:solidFill>
                  <a:schemeClr val="hlink"/>
                </a:solidFill>
                <a:hlinkClick r:id="rId5"/>
              </a:rPr>
              <a:t>Interval</a:t>
            </a:r>
            <a:r>
              <a:rPr b="1" lang="en" sz="1100">
                <a:solidFill>
                  <a:schemeClr val="dk1"/>
                </a:solidFill>
              </a:rPr>
              <a:t>:</a:t>
            </a:r>
            <a:r>
              <a:rPr lang="en" sz="1100">
                <a:solidFill>
                  <a:schemeClr val="dk1"/>
                </a:solidFill>
              </a:rPr>
              <a:t> the data can be categorized, ranked, and evenly spaced</a:t>
            </a:r>
            <a:endParaRPr sz="1100">
              <a:solidFill>
                <a:schemeClr val="dk1"/>
              </a:solidFill>
            </a:endParaRPr>
          </a:p>
          <a:p>
            <a:pPr indent="-298450" lvl="0" marL="457200" rtl="0" algn="l">
              <a:spcBef>
                <a:spcPts val="0"/>
              </a:spcBef>
              <a:spcAft>
                <a:spcPts val="0"/>
              </a:spcAft>
              <a:buClr>
                <a:schemeClr val="dk1"/>
              </a:buClr>
              <a:buSzPts val="1100"/>
              <a:buChar char="●"/>
            </a:pPr>
            <a:r>
              <a:rPr b="1" lang="en" sz="1100" u="sng">
                <a:solidFill>
                  <a:schemeClr val="hlink"/>
                </a:solidFill>
                <a:hlinkClick r:id="rId6"/>
              </a:rPr>
              <a:t>Ratio</a:t>
            </a:r>
            <a:r>
              <a:rPr b="1" lang="en" sz="1100">
                <a:solidFill>
                  <a:schemeClr val="dk1"/>
                </a:solidFill>
              </a:rPr>
              <a:t>:</a:t>
            </a:r>
            <a:r>
              <a:rPr lang="en" sz="1100">
                <a:solidFill>
                  <a:schemeClr val="dk1"/>
                </a:solidFill>
              </a:rPr>
              <a:t> the data can be categorized, ranked, evenly spaced, and has a natural zero.</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pic>
        <p:nvPicPr>
          <p:cNvPr id="535" name="Google Shape;535;p98"/>
          <p:cNvPicPr preferRelativeResize="0"/>
          <p:nvPr/>
        </p:nvPicPr>
        <p:blipFill>
          <a:blip r:embed="rId3">
            <a:alphaModFix/>
          </a:blip>
          <a:stretch>
            <a:fillRect/>
          </a:stretch>
        </p:blipFill>
        <p:spPr>
          <a:xfrm>
            <a:off x="1071563" y="528638"/>
            <a:ext cx="7000875" cy="40862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pic>
        <p:nvPicPr>
          <p:cNvPr id="540" name="Google Shape;540;p99"/>
          <p:cNvPicPr preferRelativeResize="0"/>
          <p:nvPr/>
        </p:nvPicPr>
        <p:blipFill>
          <a:blip r:embed="rId3">
            <a:alphaModFix/>
          </a:blip>
          <a:stretch>
            <a:fillRect/>
          </a:stretch>
        </p:blipFill>
        <p:spPr>
          <a:xfrm>
            <a:off x="1342260" y="0"/>
            <a:ext cx="645947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REFERENCE AND INFORMATION ACCESS TOOLS</a:t>
            </a:r>
            <a:endParaRPr/>
          </a:p>
          <a:p>
            <a:pPr indent="0" lvl="0" marL="0" rtl="0" algn="l">
              <a:spcBef>
                <a:spcPts val="0"/>
              </a:spcBef>
              <a:spcAft>
                <a:spcPts val="0"/>
              </a:spcAft>
              <a:buNone/>
            </a:pPr>
            <a:r>
              <a:rPr lang="en" sz="1800"/>
              <a:t>DOCUMENTARY REFERENCE TOOLS/SOURCES</a:t>
            </a:r>
            <a:endParaRPr sz="1800"/>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53869" lvl="0" marL="457200" rtl="0" algn="l">
              <a:lnSpc>
                <a:spcPct val="115000"/>
              </a:lnSpc>
              <a:spcBef>
                <a:spcPts val="0"/>
              </a:spcBef>
              <a:spcAft>
                <a:spcPts val="0"/>
              </a:spcAft>
              <a:buSzPct val="100000"/>
              <a:buChar char="●"/>
            </a:pPr>
            <a:r>
              <a:rPr lang="en" sz="2818"/>
              <a:t>Dictionaries</a:t>
            </a:r>
            <a:endParaRPr sz="2818"/>
          </a:p>
          <a:p>
            <a:pPr indent="-353869" lvl="0" marL="457200" rtl="0" algn="l">
              <a:lnSpc>
                <a:spcPct val="115000"/>
              </a:lnSpc>
              <a:spcBef>
                <a:spcPts val="0"/>
              </a:spcBef>
              <a:spcAft>
                <a:spcPts val="0"/>
              </a:spcAft>
              <a:buSzPct val="100000"/>
              <a:buChar char="●"/>
            </a:pPr>
            <a:r>
              <a:rPr lang="en" sz="2818"/>
              <a:t>Encyclopaedias</a:t>
            </a:r>
            <a:endParaRPr sz="2818"/>
          </a:p>
          <a:p>
            <a:pPr indent="-353869" lvl="0" marL="457200" rtl="0" algn="l">
              <a:lnSpc>
                <a:spcPct val="115000"/>
              </a:lnSpc>
              <a:spcBef>
                <a:spcPts val="0"/>
              </a:spcBef>
              <a:spcAft>
                <a:spcPts val="0"/>
              </a:spcAft>
              <a:buSzPct val="100000"/>
              <a:buChar char="●"/>
            </a:pPr>
            <a:r>
              <a:rPr lang="en" sz="2818"/>
              <a:t>Bibliographies</a:t>
            </a:r>
            <a:endParaRPr sz="2818"/>
          </a:p>
          <a:p>
            <a:pPr indent="-353869" lvl="0" marL="457200" rtl="0" algn="l">
              <a:lnSpc>
                <a:spcPct val="115000"/>
              </a:lnSpc>
              <a:spcBef>
                <a:spcPts val="0"/>
              </a:spcBef>
              <a:spcAft>
                <a:spcPts val="0"/>
              </a:spcAft>
              <a:buSzPct val="100000"/>
              <a:buChar char="●"/>
            </a:pPr>
            <a:r>
              <a:rPr lang="en" sz="2818"/>
              <a:t>Biographical Sources</a:t>
            </a:r>
            <a:endParaRPr sz="2818"/>
          </a:p>
          <a:p>
            <a:pPr indent="-353869" lvl="0" marL="457200" rtl="0" algn="l">
              <a:lnSpc>
                <a:spcPct val="115000"/>
              </a:lnSpc>
              <a:spcBef>
                <a:spcPts val="0"/>
              </a:spcBef>
              <a:spcAft>
                <a:spcPts val="0"/>
              </a:spcAft>
              <a:buSzPct val="100000"/>
              <a:buChar char="●"/>
            </a:pPr>
            <a:r>
              <a:rPr lang="en" sz="2818"/>
              <a:t>Geographical Sources</a:t>
            </a:r>
            <a:endParaRPr sz="2818"/>
          </a:p>
          <a:p>
            <a:pPr indent="-353869" lvl="0" marL="457200" rtl="0" algn="l">
              <a:lnSpc>
                <a:spcPct val="115000"/>
              </a:lnSpc>
              <a:spcBef>
                <a:spcPts val="0"/>
              </a:spcBef>
              <a:spcAft>
                <a:spcPts val="0"/>
              </a:spcAft>
              <a:buSzPct val="100000"/>
              <a:buChar char="●"/>
            </a:pPr>
            <a:r>
              <a:rPr lang="en" sz="2818"/>
              <a:t>Ready Reference Sources</a:t>
            </a:r>
            <a:endParaRPr sz="2818"/>
          </a:p>
          <a:p>
            <a:pPr indent="-353869" lvl="0" marL="457200" rtl="0" algn="l">
              <a:lnSpc>
                <a:spcPct val="115000"/>
              </a:lnSpc>
              <a:spcBef>
                <a:spcPts val="0"/>
              </a:spcBef>
              <a:spcAft>
                <a:spcPts val="0"/>
              </a:spcAft>
              <a:buSzPct val="100000"/>
              <a:buChar char="●"/>
            </a:pPr>
            <a:r>
              <a:rPr lang="en" sz="2818"/>
              <a:t>Government Publications</a:t>
            </a:r>
            <a:endParaRPr sz="2818"/>
          </a:p>
          <a:p>
            <a:pPr indent="-353869" lvl="0" marL="457200" rtl="0" algn="l">
              <a:lnSpc>
                <a:spcPct val="115000"/>
              </a:lnSpc>
              <a:spcBef>
                <a:spcPts val="0"/>
              </a:spcBef>
              <a:spcAft>
                <a:spcPts val="0"/>
              </a:spcAft>
              <a:buSzPct val="100000"/>
              <a:buChar char="●"/>
            </a:pPr>
            <a:r>
              <a:rPr lang="en" sz="2818"/>
              <a:t>Indexing and Abstracting Sources</a:t>
            </a:r>
            <a:endParaRPr sz="2818"/>
          </a:p>
          <a:p>
            <a:pPr indent="-353869" lvl="0" marL="457200" rtl="0" algn="l">
              <a:lnSpc>
                <a:spcPct val="115000"/>
              </a:lnSpc>
              <a:spcBef>
                <a:spcPts val="0"/>
              </a:spcBef>
              <a:spcAft>
                <a:spcPts val="0"/>
              </a:spcAft>
              <a:buSzPct val="100000"/>
              <a:buChar char="●"/>
            </a:pPr>
            <a:r>
              <a:rPr lang="en" sz="2818"/>
              <a:t>Patents and Standards</a:t>
            </a:r>
            <a:endParaRPr sz="2818"/>
          </a:p>
          <a:p>
            <a:pPr indent="-353869" lvl="0" marL="457200" rtl="0" algn="l">
              <a:lnSpc>
                <a:spcPct val="115000"/>
              </a:lnSpc>
              <a:spcBef>
                <a:spcPts val="0"/>
              </a:spcBef>
              <a:spcAft>
                <a:spcPts val="0"/>
              </a:spcAft>
              <a:buSzPct val="100000"/>
              <a:buChar char="●"/>
            </a:pPr>
            <a:r>
              <a:rPr lang="en" sz="2818"/>
              <a:t>Reference Sources for Current Events</a:t>
            </a:r>
            <a:endParaRPr sz="2818"/>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