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0F68DB-FFD9-476F-A161-4C9593CAA7D6}">
  <a:tblStyle styleId="{D30F68DB-FFD9-476F-A161-4C9593CAA7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59421CA-1D86-4F84-A983-46141D998B6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fc6ff079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fc6ff079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fc6ff07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fc6ff07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fc6ff07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fc6ff07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fc6ff07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fc6ff07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fc6ff07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fc6ff07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fc6ff07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fc6ff07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fc6ff079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fc6ff079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fc6ff079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fc6ff079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fc6ff079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fc6ff079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fc6ff079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fc6ff079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fc6ff0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fc6ff0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fc6ff079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fc6ff079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fc6ff079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fc6ff079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fc6ff079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fc6ff079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fc6ff079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fc6ff079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fc6ff079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fc6ff079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fc6ff079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fc6ff079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fc9cd34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fc9cd34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fc6ff079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fc6ff079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fc6ff079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fc6ff079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fc6ff079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fc6ff079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fc6ff07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fc6ff07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fc6ff079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fc6ff079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3062171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3062171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fc6ff079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fc6ff079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3062171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3062171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fc6ff079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fc6ff079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fc6ff079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fc6ff079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fc6ff079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fc6ff079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fc6ff079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fc6ff079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fc6ff079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fc6ff079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fc6ff079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4fc6ff079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fc6ff079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fc6ff07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fc6ff079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fc6ff079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fc6ff079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fc6ff079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fc6ff079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fc6ff079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fc9cd34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fc9cd34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fc6ff079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fc6ff079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3062171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3062171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3062171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3062171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3062171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3062171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30621717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30621717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3062171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3062171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fc6ff07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fc6ff07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3062171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3062171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30621717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930621717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3062171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3062171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30621717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930621717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3062171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3062171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30621717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930621717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e623fca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e623fca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3062171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3062171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30621717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30621717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e623fca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e623fca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fc6ff07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fc6ff07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e623fca9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e623fca9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e623fca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e623fca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e623fca9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e623fca9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e623fca9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e623fca9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e623fca9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5e623fca9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e623fca9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e623fca9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5e623fca9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5e623fca9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e623fca9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5e623fca9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e623fca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e623fca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e623fca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e623fca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fc6ff07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fc6ff07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5e623fca9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5e623fca9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e623fca9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e623fca9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e623fca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e623fca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5e623fca9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5e623fca9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e623fca9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e623fca9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e623fca9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e623fca9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5e623fca9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5e623fca9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e623fca9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5e623fca9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5e623fca9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5e623fca9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fc6ff07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fc6ff07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fc6ff07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fc6ff07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techtarget.com/searchbusinessanalytics/definition/business-intelligence-BI"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 sz="1100"/>
              <a:t>Qualitative Research</a:t>
            </a:r>
            <a:endParaRPr/>
          </a:p>
        </p:txBody>
      </p:sp>
      <p:sp>
        <p:nvSpPr>
          <p:cNvPr id="105" name="Google Shape;105;p22"/>
          <p:cNvSpPr txBox="1"/>
          <p:nvPr>
            <p:ph idx="1" type="body"/>
          </p:nvPr>
        </p:nvSpPr>
        <p:spPr>
          <a:xfrm>
            <a:off x="311700" y="111152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Pros: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rgbClr val="E69138"/>
                </a:solidFill>
              </a:rPr>
              <a:t>Studies can be performed more quickly</a:t>
            </a:r>
            <a:r>
              <a:rPr lang="en" sz="1500">
                <a:solidFill>
                  <a:schemeClr val="dk1"/>
                </a:solidFill>
              </a:rPr>
              <a:t> since qualitative research use a smaller sample size than other research methodologies.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Social scientists can </a:t>
            </a:r>
            <a:r>
              <a:rPr lang="en" sz="1500">
                <a:solidFill>
                  <a:srgbClr val="E69138"/>
                </a:solidFill>
              </a:rPr>
              <a:t>efficiently gather data</a:t>
            </a:r>
            <a:r>
              <a:rPr lang="en" sz="1500">
                <a:solidFill>
                  <a:schemeClr val="dk1"/>
                </a:solidFill>
              </a:rPr>
              <a:t> from participants using this framework, resulting in a</a:t>
            </a:r>
            <a:r>
              <a:rPr lang="en" sz="1500">
                <a:solidFill>
                  <a:srgbClr val="E69138"/>
                </a:solidFill>
              </a:rPr>
              <a:t> generalization </a:t>
            </a:r>
            <a:r>
              <a:rPr lang="en" sz="1500">
                <a:solidFill>
                  <a:schemeClr val="dk1"/>
                </a:solidFill>
              </a:rPr>
              <a:t>that will be helpful to the general public.</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It enables a more in-depth</a:t>
            </a:r>
            <a:r>
              <a:rPr lang="en" sz="1500">
                <a:solidFill>
                  <a:srgbClr val="E69138"/>
                </a:solidFill>
              </a:rPr>
              <a:t> exploration of attitudes and behavior</a:t>
            </a:r>
            <a:r>
              <a:rPr lang="en" sz="1500">
                <a:solidFill>
                  <a:schemeClr val="dk1"/>
                </a:solidFill>
              </a:rPr>
              <a:t> because it’s more intimate and can go into specifics to better comprehend their thoughts and actions to formulate or examine a hypothesis.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It </a:t>
            </a:r>
            <a:r>
              <a:rPr lang="en" sz="1500">
                <a:solidFill>
                  <a:srgbClr val="E69138"/>
                </a:solidFill>
              </a:rPr>
              <a:t>allows for flexibility</a:t>
            </a:r>
            <a:r>
              <a:rPr lang="en" sz="1500">
                <a:solidFill>
                  <a:schemeClr val="dk1"/>
                </a:solidFill>
              </a:rPr>
              <a:t> because the interviewer can go into the subject and probe any questions they feel are relevant, and they can even alter the setting.</a:t>
            </a:r>
            <a:endParaRPr sz="1500">
              <a:solidFill>
                <a:schemeClr val="dk1"/>
              </a:solidFill>
            </a:endParaRPr>
          </a:p>
          <a:p>
            <a:pPr indent="0" lvl="0" marL="457200" rtl="0" algn="l">
              <a:spcBef>
                <a:spcPts val="1200"/>
              </a:spcBef>
              <a:spcAft>
                <a:spcPts val="120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 sz="1100"/>
              <a:t>Qualitative Research</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The people you select to participate in the qualitative research may all have a particular opinion about the subject matter </a:t>
            </a:r>
            <a:r>
              <a:rPr lang="en" sz="1400">
                <a:solidFill>
                  <a:srgbClr val="E69138"/>
                </a:solidFill>
              </a:rPr>
              <a:t>rather than a group with different views</a:t>
            </a:r>
            <a:r>
              <a:rPr lang="en" sz="1400">
                <a:solidFill>
                  <a:schemeClr val="dk1"/>
                </a:solidFill>
              </a:rPr>
              <a:t>, implying bias in the sample selection.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It takes a </a:t>
            </a:r>
            <a:r>
              <a:rPr lang="en" sz="1400">
                <a:solidFill>
                  <a:srgbClr val="E69138"/>
                </a:solidFill>
              </a:rPr>
              <a:t>long time to gather the data</a:t>
            </a:r>
            <a:r>
              <a:rPr lang="en" sz="1400">
                <a:solidFill>
                  <a:schemeClr val="dk1"/>
                </a:solidFill>
              </a:rPr>
              <a:t> since it takes time to filter through the elements to decide what is useful and what is not.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Some participants may be concerned about</a:t>
            </a:r>
            <a:r>
              <a:rPr lang="en" sz="1400">
                <a:solidFill>
                  <a:srgbClr val="E69138"/>
                </a:solidFill>
              </a:rPr>
              <a:t> privacy,</a:t>
            </a:r>
            <a:r>
              <a:rPr lang="en" sz="1400">
                <a:solidFill>
                  <a:schemeClr val="dk1"/>
                </a:solidFill>
              </a:rPr>
              <a:t> particularly when discussing sensitive matters.</a:t>
            </a:r>
            <a:endParaRPr sz="1400">
              <a:solidFill>
                <a:schemeClr val="dk1"/>
              </a:solidFill>
            </a:endParaRPr>
          </a:p>
          <a:p>
            <a:pPr indent="0" lvl="0" marL="457200" rtl="0" algn="l">
              <a:spcBef>
                <a:spcPts val="1200"/>
              </a:spcBef>
              <a:spcAft>
                <a:spcPts val="12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3">
            <a:alphaModFix amt="89000"/>
          </a:blip>
          <a:stretch>
            <a:fillRect/>
          </a:stretch>
        </p:blipFill>
        <p:spPr>
          <a:xfrm>
            <a:off x="685800" y="385763"/>
            <a:ext cx="7772400" cy="437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66442"/>
              <a:buFont typeface="Arial"/>
              <a:buNone/>
            </a:pPr>
            <a:r>
              <a:rPr b="1" lang="en" sz="1655"/>
              <a:t>Descriptive Research</a:t>
            </a:r>
            <a:endParaRPr b="1" sz="1655"/>
          </a:p>
          <a:p>
            <a:pPr indent="0" lvl="0" marL="0" rtl="0" algn="l">
              <a:spcBef>
                <a:spcPts val="200"/>
              </a:spcBef>
              <a:spcAft>
                <a:spcPts val="0"/>
              </a:spcAft>
              <a:buNone/>
            </a:pPr>
            <a:r>
              <a:t/>
            </a:r>
            <a:endParaRPr/>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1200"/>
              </a:spcBef>
              <a:spcAft>
                <a:spcPts val="0"/>
              </a:spcAft>
              <a:buSzPct val="100000"/>
              <a:buChar char="●"/>
            </a:pPr>
            <a:r>
              <a:rPr lang="en"/>
              <a:t>Descriptive research is a type of analysis that outlines the </a:t>
            </a:r>
            <a:r>
              <a:rPr lang="en">
                <a:solidFill>
                  <a:srgbClr val="E69138"/>
                </a:solidFill>
              </a:rPr>
              <a:t>features of the population or issues</a:t>
            </a:r>
            <a:r>
              <a:rPr lang="en"/>
              <a:t> under study. </a:t>
            </a:r>
            <a:endParaRPr/>
          </a:p>
          <a:p>
            <a:pPr indent="-325755" lvl="0" marL="457200" rtl="0" algn="just">
              <a:spcBef>
                <a:spcPts val="0"/>
              </a:spcBef>
              <a:spcAft>
                <a:spcPts val="0"/>
              </a:spcAft>
              <a:buSzPct val="100000"/>
              <a:buChar char="●"/>
            </a:pPr>
            <a:r>
              <a:rPr lang="en"/>
              <a:t>This type of methodology </a:t>
            </a:r>
            <a:r>
              <a:rPr lang="en">
                <a:solidFill>
                  <a:srgbClr val="E69138"/>
                </a:solidFill>
              </a:rPr>
              <a:t>focuses more on the “what”</a:t>
            </a:r>
            <a:r>
              <a:rPr lang="en"/>
              <a:t> of the research problem than the “why.” </a:t>
            </a:r>
            <a:endParaRPr/>
          </a:p>
          <a:p>
            <a:pPr indent="-325755" lvl="0" marL="457200" rtl="0" algn="just">
              <a:spcBef>
                <a:spcPts val="0"/>
              </a:spcBef>
              <a:spcAft>
                <a:spcPts val="0"/>
              </a:spcAft>
              <a:buSzPct val="100000"/>
              <a:buChar char="●"/>
            </a:pPr>
            <a:r>
              <a:rPr lang="en"/>
              <a:t>Since the researcher cannot influence the variables in this research design, they can only report the facts precisely as they occurred or are occurring.</a:t>
            </a:r>
            <a:endParaRPr/>
          </a:p>
          <a:p>
            <a:pPr indent="-325755" lvl="0" marL="457200" rtl="0" algn="just">
              <a:spcBef>
                <a:spcPts val="0"/>
              </a:spcBef>
              <a:spcAft>
                <a:spcPts val="0"/>
              </a:spcAft>
              <a:buSzPct val="100000"/>
              <a:buChar char="●"/>
            </a:pPr>
            <a:r>
              <a:rPr lang="en"/>
              <a:t>The primary methods used in descriptive research include </a:t>
            </a:r>
            <a:r>
              <a:rPr lang="en">
                <a:solidFill>
                  <a:srgbClr val="E69138"/>
                </a:solidFill>
              </a:rPr>
              <a:t>observations, surveys, and case studies. </a:t>
            </a:r>
            <a:endParaRPr>
              <a:solidFill>
                <a:srgbClr val="E69138"/>
              </a:solidFill>
            </a:endParaRPr>
          </a:p>
          <a:p>
            <a:pPr indent="-325755" lvl="0" marL="457200" rtl="0" algn="just">
              <a:spcBef>
                <a:spcPts val="0"/>
              </a:spcBef>
              <a:spcAft>
                <a:spcPts val="0"/>
              </a:spcAft>
              <a:buSzPct val="100000"/>
              <a:buChar char="●"/>
            </a:pPr>
            <a:r>
              <a:rPr lang="en"/>
              <a:t>One can use </a:t>
            </a:r>
            <a:r>
              <a:rPr lang="en">
                <a:solidFill>
                  <a:srgbClr val="E69138"/>
                </a:solidFill>
              </a:rPr>
              <a:t>many variables</a:t>
            </a:r>
            <a:r>
              <a:rPr lang="en"/>
              <a:t> in descriptive research to explain the facts.</a:t>
            </a:r>
            <a:endParaRPr/>
          </a:p>
          <a:p>
            <a:pPr indent="-325755" lvl="0" marL="457200" rtl="0" algn="just">
              <a:spcBef>
                <a:spcPts val="0"/>
              </a:spcBef>
              <a:spcAft>
                <a:spcPts val="0"/>
              </a:spcAft>
              <a:buSzPct val="100000"/>
              <a:buChar char="●"/>
            </a:pPr>
            <a:r>
              <a:rPr lang="en"/>
              <a:t>Its advantages include </a:t>
            </a:r>
            <a:endParaRPr/>
          </a:p>
          <a:p>
            <a:pPr indent="0" lvl="0" marL="914400" rtl="0" algn="just">
              <a:lnSpc>
                <a:spcPct val="100000"/>
              </a:lnSpc>
              <a:spcBef>
                <a:spcPts val="1200"/>
              </a:spcBef>
              <a:spcAft>
                <a:spcPts val="0"/>
              </a:spcAft>
              <a:buNone/>
            </a:pPr>
            <a:r>
              <a:rPr lang="en"/>
              <a:t>a) being effective at analyzing topics and issues that cannot rely on numbers, </a:t>
            </a:r>
            <a:endParaRPr/>
          </a:p>
          <a:p>
            <a:pPr indent="0" lvl="0" marL="914400" rtl="0" algn="just">
              <a:lnSpc>
                <a:spcPct val="100000"/>
              </a:lnSpc>
              <a:spcBef>
                <a:spcPts val="1200"/>
              </a:spcBef>
              <a:spcAft>
                <a:spcPts val="0"/>
              </a:spcAft>
              <a:buNone/>
            </a:pPr>
            <a:r>
              <a:rPr lang="en"/>
              <a:t>b) being observable in an unaltered natural environment, and </a:t>
            </a:r>
            <a:endParaRPr/>
          </a:p>
          <a:p>
            <a:pPr indent="0" lvl="0" marL="914400" rtl="0" algn="just">
              <a:lnSpc>
                <a:spcPct val="100000"/>
              </a:lnSpc>
              <a:spcBef>
                <a:spcPts val="1200"/>
              </a:spcBef>
              <a:spcAft>
                <a:spcPts val="1200"/>
              </a:spcAft>
              <a:buNone/>
            </a:pPr>
            <a:r>
              <a:rPr lang="en"/>
              <a:t>c) taking less time than quantitative experiments.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76744"/>
              <a:buFont typeface="Arial"/>
              <a:buNone/>
            </a:pPr>
            <a:r>
              <a:rPr b="1" lang="en" sz="1433"/>
              <a:t>Analytical Research</a:t>
            </a:r>
            <a:endParaRPr b="1" sz="1433"/>
          </a:p>
          <a:p>
            <a:pPr indent="0" lvl="0" marL="0" rtl="0" algn="l">
              <a:spcBef>
                <a:spcPts val="200"/>
              </a:spcBef>
              <a:spcAft>
                <a:spcPts val="0"/>
              </a:spcAft>
              <a:buNone/>
            </a:pPr>
            <a:r>
              <a:t/>
            </a:r>
            <a:endParaRPr/>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1200"/>
              </a:spcBef>
              <a:spcAft>
                <a:spcPts val="0"/>
              </a:spcAft>
              <a:buSzPts val="1800"/>
              <a:buChar char="●"/>
            </a:pPr>
            <a:r>
              <a:rPr lang="en"/>
              <a:t>Analytical research uses </a:t>
            </a:r>
            <a:r>
              <a:rPr lang="en">
                <a:solidFill>
                  <a:srgbClr val="E69138"/>
                </a:solidFill>
              </a:rPr>
              <a:t>proven facts</a:t>
            </a:r>
            <a:r>
              <a:rPr lang="en"/>
              <a:t> to form the basis for the research.</a:t>
            </a:r>
            <a:endParaRPr/>
          </a:p>
          <a:p>
            <a:pPr indent="-342900" lvl="0" marL="457200" rtl="0" algn="just">
              <a:spcBef>
                <a:spcPts val="0"/>
              </a:spcBef>
              <a:spcAft>
                <a:spcPts val="0"/>
              </a:spcAft>
              <a:buSzPts val="1800"/>
              <a:buChar char="●"/>
            </a:pPr>
            <a:r>
              <a:rPr lang="en"/>
              <a:t>Researchers frequently research to </a:t>
            </a:r>
            <a:r>
              <a:rPr lang="en">
                <a:solidFill>
                  <a:srgbClr val="E69138"/>
                </a:solidFill>
              </a:rPr>
              <a:t>find supporting data that strengthens and authenticates</a:t>
            </a:r>
            <a:r>
              <a:rPr lang="en"/>
              <a:t> their earlier findings. </a:t>
            </a:r>
            <a:endParaRPr/>
          </a:p>
          <a:p>
            <a:pPr indent="-342900" lvl="0" marL="457200" rtl="0" algn="just">
              <a:spcBef>
                <a:spcPts val="0"/>
              </a:spcBef>
              <a:spcAft>
                <a:spcPts val="0"/>
              </a:spcAft>
              <a:buSzPts val="1800"/>
              <a:buChar char="●"/>
            </a:pPr>
            <a:r>
              <a:rPr lang="en"/>
              <a:t>Also, it </a:t>
            </a:r>
            <a:r>
              <a:rPr lang="en">
                <a:solidFill>
                  <a:srgbClr val="E69138"/>
                </a:solidFill>
              </a:rPr>
              <a:t>helps to develop new concepts</a:t>
            </a:r>
            <a:r>
              <a:rPr lang="en"/>
              <a:t> related to the research subject. Thus, analytical research combines minute details to produce more tenable hypotheses. The analytical study thus explains why a claim is valid.</a:t>
            </a:r>
            <a:endParaRPr/>
          </a:p>
          <a:p>
            <a:pPr indent="-342900" lvl="0" marL="457200" rtl="0" algn="just">
              <a:spcBef>
                <a:spcPts val="0"/>
              </a:spcBef>
              <a:spcAft>
                <a:spcPts val="0"/>
              </a:spcAft>
              <a:buSzPts val="1800"/>
              <a:buChar char="●"/>
            </a:pPr>
            <a:r>
              <a:rPr lang="en"/>
              <a:t>There are various ways to conduct this research, including </a:t>
            </a:r>
            <a:r>
              <a:rPr lang="en">
                <a:solidFill>
                  <a:srgbClr val="E69138"/>
                </a:solidFill>
              </a:rPr>
              <a:t>meta-analysis, literary or scientific trials, and learning about public opinion</a:t>
            </a:r>
            <a:r>
              <a:rPr lang="en"/>
              <a:t>.</a:t>
            </a:r>
            <a:endParaRPr/>
          </a:p>
          <a:p>
            <a:pPr indent="-342900" lvl="0" marL="457200" rtl="0" algn="just">
              <a:spcBef>
                <a:spcPts val="0"/>
              </a:spcBef>
              <a:spcAft>
                <a:spcPts val="0"/>
              </a:spcAft>
              <a:buSzPts val="1800"/>
              <a:buChar char="●"/>
            </a:pPr>
            <a:r>
              <a:rPr lang="en"/>
              <a:t>Moreover, the researcher carries out a </a:t>
            </a:r>
            <a:r>
              <a:rPr lang="en">
                <a:solidFill>
                  <a:srgbClr val="E69138"/>
                </a:solidFill>
              </a:rPr>
              <a:t>critical evaluation</a:t>
            </a:r>
            <a:r>
              <a:rPr lang="en"/>
              <a:t> of the material in this method. </a:t>
            </a:r>
            <a:endParaRPr/>
          </a:p>
          <a:p>
            <a:pPr indent="-342900" lvl="0" marL="457200" rtl="0" algn="just">
              <a:spcBef>
                <a:spcPts val="0"/>
              </a:spcBef>
              <a:spcAft>
                <a:spcPts val="0"/>
              </a:spcAft>
              <a:buSzPts val="1800"/>
              <a:buChar char="●"/>
            </a:pPr>
            <a:r>
              <a:rPr lang="en"/>
              <a:t>Analytical methods also often make use of quantitative methods.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 sz="1400"/>
              <a:t>Applied Research</a:t>
            </a:r>
            <a:endParaRPr sz="3100"/>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SzPts val="1800"/>
              <a:buChar char="●"/>
            </a:pPr>
            <a:r>
              <a:rPr lang="en"/>
              <a:t>Action research that </a:t>
            </a:r>
            <a:r>
              <a:rPr lang="en">
                <a:solidFill>
                  <a:srgbClr val="E69138"/>
                </a:solidFill>
              </a:rPr>
              <a:t>only studies one domain</a:t>
            </a:r>
            <a:r>
              <a:rPr lang="en"/>
              <a:t> and usually generalizes the findings is called applied research. </a:t>
            </a:r>
            <a:endParaRPr/>
          </a:p>
          <a:p>
            <a:pPr indent="-342900" lvl="0" marL="457200" rtl="0" algn="just">
              <a:spcBef>
                <a:spcPts val="0"/>
              </a:spcBef>
              <a:spcAft>
                <a:spcPts val="0"/>
              </a:spcAft>
              <a:buSzPts val="1800"/>
              <a:buChar char="●"/>
            </a:pPr>
            <a:r>
              <a:rPr lang="en"/>
              <a:t>The researcher regards the variables as constant, and the researcher forecasts, making the methods easy to find in applied research.</a:t>
            </a:r>
            <a:endParaRPr/>
          </a:p>
          <a:p>
            <a:pPr indent="-342900" lvl="0" marL="457200" rtl="0" algn="just">
              <a:spcBef>
                <a:spcPts val="0"/>
              </a:spcBef>
              <a:spcAft>
                <a:spcPts val="0"/>
              </a:spcAft>
              <a:buSzPts val="1800"/>
              <a:buChar char="●"/>
            </a:pPr>
            <a:r>
              <a:rPr lang="en"/>
              <a:t>Applied research </a:t>
            </a:r>
            <a:r>
              <a:rPr lang="en">
                <a:solidFill>
                  <a:srgbClr val="E69138"/>
                </a:solidFill>
              </a:rPr>
              <a:t>aims to solve a current issue </a:t>
            </a:r>
            <a:r>
              <a:rPr lang="en"/>
              <a:t>facing society or a business/industrial organization. </a:t>
            </a:r>
            <a:endParaRPr/>
          </a:p>
          <a:p>
            <a:pPr indent="-342900" lvl="0" marL="457200" rtl="0" algn="just">
              <a:spcBef>
                <a:spcPts val="0"/>
              </a:spcBef>
              <a:spcAft>
                <a:spcPts val="0"/>
              </a:spcAft>
              <a:buSzPts val="1800"/>
              <a:buChar char="●"/>
            </a:pPr>
            <a:r>
              <a:rPr lang="en"/>
              <a:t>Applied research is considered </a:t>
            </a:r>
            <a:r>
              <a:rPr lang="en">
                <a:solidFill>
                  <a:srgbClr val="E69138"/>
                </a:solidFill>
              </a:rPr>
              <a:t>non-systematic inquiry</a:t>
            </a:r>
            <a:r>
              <a:rPr lang="en"/>
              <a:t>; a business, government body, or individual typically conducts this research to address a particular issue.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990"/>
              <a:buFont typeface="Arial"/>
              <a:buNone/>
            </a:pPr>
            <a:r>
              <a:rPr b="1" lang="en" sz="1490"/>
              <a:t>Fundamental Research</a:t>
            </a:r>
            <a:endParaRPr b="1" sz="1490"/>
          </a:p>
          <a:p>
            <a:pPr indent="0" lvl="0" marL="0" rtl="0" algn="l">
              <a:spcBef>
                <a:spcPts val="200"/>
              </a:spcBef>
              <a:spcAft>
                <a:spcPts val="0"/>
              </a:spcAft>
              <a:buSzPts val="990"/>
              <a:buNone/>
            </a:pPr>
            <a:r>
              <a:t/>
            </a:r>
            <a:endParaRPr sz="3020"/>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Formulating a theory and generalizations are the primary concerns of fundamental research. </a:t>
            </a:r>
            <a:endParaRPr/>
          </a:p>
          <a:p>
            <a:pPr indent="-342900" lvl="0" marL="457200" rtl="0" algn="l">
              <a:spcBef>
                <a:spcPts val="0"/>
              </a:spcBef>
              <a:spcAft>
                <a:spcPts val="0"/>
              </a:spcAft>
              <a:buSzPts val="1800"/>
              <a:buChar char="●"/>
            </a:pPr>
            <a:r>
              <a:rPr lang="en"/>
              <a:t>It seeks to </a:t>
            </a:r>
            <a:r>
              <a:rPr lang="en">
                <a:solidFill>
                  <a:srgbClr val="E69138"/>
                </a:solidFill>
              </a:rPr>
              <a:t>discover facts with various applications</a:t>
            </a:r>
            <a:r>
              <a:rPr lang="en"/>
              <a:t>, supplementing the ideas already known in a specific field or industry.</a:t>
            </a:r>
            <a:endParaRPr/>
          </a:p>
          <a:p>
            <a:pPr indent="-342900" lvl="0" marL="457200" rtl="0" algn="l">
              <a:spcBef>
                <a:spcPts val="0"/>
              </a:spcBef>
              <a:spcAft>
                <a:spcPts val="0"/>
              </a:spcAft>
              <a:buSzPts val="1800"/>
              <a:buChar char="●"/>
            </a:pPr>
            <a:r>
              <a:rPr lang="en"/>
              <a:t>Several domains are connected, </a:t>
            </a:r>
            <a:r>
              <a:rPr lang="en">
                <a:solidFill>
                  <a:srgbClr val="E69138"/>
                </a:solidFill>
              </a:rPr>
              <a:t>aiming to discover how one can change traditional things or develop something new</a:t>
            </a:r>
            <a:r>
              <a:rPr lang="en"/>
              <a:t>. </a:t>
            </a:r>
            <a:endParaRPr/>
          </a:p>
          <a:p>
            <a:pPr indent="-342900" lvl="0" marL="457200" rtl="0" algn="l">
              <a:spcBef>
                <a:spcPts val="0"/>
              </a:spcBef>
              <a:spcAft>
                <a:spcPts val="0"/>
              </a:spcAft>
              <a:buSzPts val="1800"/>
              <a:buChar char="●"/>
            </a:pPr>
            <a:r>
              <a:rPr lang="en"/>
              <a:t>One can find the summary in everyday language and</a:t>
            </a:r>
            <a:r>
              <a:rPr lang="en">
                <a:solidFill>
                  <a:srgbClr val="E69138"/>
                </a:solidFill>
              </a:rPr>
              <a:t> apply logical findings</a:t>
            </a:r>
            <a:r>
              <a:rPr lang="en"/>
              <a:t> in the research.</a:t>
            </a:r>
            <a:endParaRPr/>
          </a:p>
          <a:p>
            <a:pPr indent="-342900" lvl="0" marL="457200" rtl="0" algn="l">
              <a:spcBef>
                <a:spcPts val="0"/>
              </a:spcBef>
              <a:spcAft>
                <a:spcPts val="0"/>
              </a:spcAft>
              <a:buSzPts val="1800"/>
              <a:buChar char="●"/>
            </a:pPr>
            <a:r>
              <a:rPr lang="en"/>
              <a:t>Some examples of fundamental research are research on generalizing human behavior or research on pure mathematics.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a:blip r:embed="rId3">
            <a:alphaModFix/>
          </a:blip>
          <a:stretch>
            <a:fillRect/>
          </a:stretch>
        </p:blipFill>
        <p:spPr>
          <a:xfrm>
            <a:off x="1162050" y="642938"/>
            <a:ext cx="6819900" cy="385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 sz="1400"/>
              <a:t>Exploratory Research</a:t>
            </a:r>
            <a:endParaRPr sz="3100"/>
          </a:p>
        </p:txBody>
      </p:sp>
      <p:sp>
        <p:nvSpPr>
          <p:cNvPr id="151" name="Google Shape;15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200"/>
              </a:spcBef>
              <a:spcAft>
                <a:spcPts val="0"/>
              </a:spcAft>
              <a:buSzPct val="100000"/>
              <a:buChar char="●"/>
            </a:pPr>
            <a:r>
              <a:rPr lang="en">
                <a:solidFill>
                  <a:srgbClr val="E69138"/>
                </a:solidFill>
              </a:rPr>
              <a:t>Theories and their explanation</a:t>
            </a:r>
            <a:r>
              <a:rPr lang="en"/>
              <a:t> are the basis of Exploratory Research. </a:t>
            </a:r>
            <a:endParaRPr/>
          </a:p>
          <a:p>
            <a:pPr indent="-334327" lvl="0" marL="457200" rtl="0" algn="l">
              <a:spcBef>
                <a:spcPts val="0"/>
              </a:spcBef>
              <a:spcAft>
                <a:spcPts val="0"/>
              </a:spcAft>
              <a:buSzPct val="100000"/>
              <a:buChar char="●"/>
            </a:pPr>
            <a:r>
              <a:rPr lang="en"/>
              <a:t>Its goal is only to </a:t>
            </a:r>
            <a:r>
              <a:rPr lang="en">
                <a:solidFill>
                  <a:srgbClr val="E69138"/>
                </a:solidFill>
              </a:rPr>
              <a:t>investigate the study questions</a:t>
            </a:r>
            <a:r>
              <a:rPr lang="en"/>
              <a:t>, not to provide definitive and conclusive solutions to current problems.</a:t>
            </a:r>
            <a:endParaRPr/>
          </a:p>
          <a:p>
            <a:pPr indent="-334327" lvl="0" marL="457200" rtl="0" algn="l">
              <a:spcBef>
                <a:spcPts val="0"/>
              </a:spcBef>
              <a:spcAft>
                <a:spcPts val="0"/>
              </a:spcAft>
              <a:buSzPct val="100000"/>
              <a:buChar char="●"/>
            </a:pPr>
            <a:r>
              <a:rPr lang="en"/>
              <a:t>Exploratory research seeks to increase our understanding of the issue rather than offering conclusive evidence. </a:t>
            </a:r>
            <a:endParaRPr/>
          </a:p>
          <a:p>
            <a:pPr indent="-334327" lvl="0" marL="457200" rtl="0" algn="l">
              <a:spcBef>
                <a:spcPts val="0"/>
              </a:spcBef>
              <a:spcAft>
                <a:spcPts val="0"/>
              </a:spcAft>
              <a:buSzPct val="100000"/>
              <a:buChar char="●"/>
            </a:pPr>
            <a:r>
              <a:rPr lang="en"/>
              <a:t>The</a:t>
            </a:r>
            <a:r>
              <a:rPr lang="en">
                <a:solidFill>
                  <a:srgbClr val="E69138"/>
                </a:solidFill>
              </a:rPr>
              <a:t> structure is improper,</a:t>
            </a:r>
            <a:r>
              <a:rPr lang="en"/>
              <a:t> and the methods offer a </a:t>
            </a:r>
            <a:r>
              <a:rPr lang="en">
                <a:solidFill>
                  <a:srgbClr val="E69138"/>
                </a:solidFill>
              </a:rPr>
              <a:t>flexible </a:t>
            </a:r>
            <a:r>
              <a:rPr lang="en"/>
              <a:t>and investigative approach. Therefore, one does not test the hypothesis, and the results do not help the outside world. </a:t>
            </a:r>
            <a:endParaRPr/>
          </a:p>
          <a:p>
            <a:pPr indent="-334327" lvl="0" marL="457200" rtl="0" algn="l">
              <a:spcBef>
                <a:spcPts val="0"/>
              </a:spcBef>
              <a:spcAft>
                <a:spcPts val="0"/>
              </a:spcAft>
              <a:buSzPct val="100000"/>
              <a:buChar char="●"/>
            </a:pPr>
            <a:r>
              <a:rPr lang="en"/>
              <a:t>The findings are usually a related topic, which helps improve the research.</a:t>
            </a:r>
            <a:endParaRPr/>
          </a:p>
          <a:p>
            <a:pPr indent="-334327" lvl="0" marL="457200" rtl="0" algn="l">
              <a:spcBef>
                <a:spcPts val="0"/>
              </a:spcBef>
              <a:spcAft>
                <a:spcPts val="0"/>
              </a:spcAft>
              <a:buSzPct val="100000"/>
              <a:buChar char="●"/>
            </a:pPr>
            <a:r>
              <a:rPr lang="en"/>
              <a:t>Exploratory research is usually </a:t>
            </a:r>
            <a:r>
              <a:rPr lang="en">
                <a:solidFill>
                  <a:srgbClr val="E69138"/>
                </a:solidFill>
              </a:rPr>
              <a:t>qualitative,</a:t>
            </a:r>
            <a:r>
              <a:rPr lang="en"/>
              <a:t> but a large-sample exploratory study can also be </a:t>
            </a:r>
            <a:r>
              <a:rPr lang="en">
                <a:solidFill>
                  <a:srgbClr val="E69138"/>
                </a:solidFill>
              </a:rPr>
              <a:t>quantitative</a:t>
            </a:r>
            <a:r>
              <a:rPr lang="en"/>
              <a:t>. </a:t>
            </a:r>
            <a:endParaRPr/>
          </a:p>
          <a:p>
            <a:pPr indent="-334327" lvl="0" marL="457200" rtl="0" algn="l">
              <a:spcBef>
                <a:spcPts val="0"/>
              </a:spcBef>
              <a:spcAft>
                <a:spcPts val="0"/>
              </a:spcAft>
              <a:buSzPct val="100000"/>
              <a:buChar char="●"/>
            </a:pPr>
            <a:r>
              <a:rPr lang="en"/>
              <a:t>Due to its flexible and open-ended nature, it is often known as </a:t>
            </a:r>
            <a:r>
              <a:rPr lang="en">
                <a:solidFill>
                  <a:srgbClr val="E69138"/>
                </a:solidFill>
              </a:rPr>
              <a:t>interpretive research or a grounded theory approach.</a:t>
            </a:r>
            <a:endParaRPr>
              <a:solidFill>
                <a:srgbClr val="E6913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200"/>
              </a:spcAft>
              <a:buClr>
                <a:schemeClr val="dk1"/>
              </a:buClr>
              <a:buSzPts val="990"/>
              <a:buFont typeface="Arial"/>
              <a:buNone/>
            </a:pPr>
            <a:r>
              <a:rPr b="1" lang="en" sz="1390"/>
              <a:t>Conclusive Research</a:t>
            </a:r>
            <a:endParaRPr sz="2920"/>
          </a:p>
        </p:txBody>
      </p:sp>
      <p:sp>
        <p:nvSpPr>
          <p:cNvPr id="157" name="Google Shape;15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lang="en" sz="1600">
                <a:solidFill>
                  <a:schemeClr val="dk1"/>
                </a:solidFill>
              </a:rPr>
              <a:t>Conclusive research has a </a:t>
            </a:r>
            <a:r>
              <a:rPr lang="en" sz="1600">
                <a:solidFill>
                  <a:srgbClr val="E69138"/>
                </a:solidFill>
              </a:rPr>
              <a:t>clear design in the methodology </a:t>
            </a:r>
            <a:r>
              <a:rPr lang="en" sz="1600">
                <a:solidFill>
                  <a:schemeClr val="dk1"/>
                </a:solidFill>
              </a:rPr>
              <a:t>and </a:t>
            </a:r>
            <a:r>
              <a:rPr lang="en" sz="1600">
                <a:solidFill>
                  <a:srgbClr val="E69138"/>
                </a:solidFill>
              </a:rPr>
              <a:t>intends to answer</a:t>
            </a:r>
            <a:r>
              <a:rPr lang="en" sz="1600">
                <a:solidFill>
                  <a:schemeClr val="dk1"/>
                </a:solidFill>
              </a:rPr>
              <a:t> the research question.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 well-thought-out structure helps </a:t>
            </a:r>
            <a:r>
              <a:rPr lang="en" sz="1600">
                <a:solidFill>
                  <a:srgbClr val="E69138"/>
                </a:solidFill>
              </a:rPr>
              <a:t>formulate and solve the hypotheses</a:t>
            </a:r>
            <a:r>
              <a:rPr lang="en" sz="1600">
                <a:solidFill>
                  <a:schemeClr val="dk1"/>
                </a:solidFill>
              </a:rPr>
              <a:t> and gives the results. The</a:t>
            </a:r>
            <a:r>
              <a:rPr lang="en" sz="1600">
                <a:solidFill>
                  <a:srgbClr val="E69138"/>
                </a:solidFill>
              </a:rPr>
              <a:t> results are generic </a:t>
            </a:r>
            <a:r>
              <a:rPr lang="en" sz="1600">
                <a:solidFill>
                  <a:schemeClr val="dk1"/>
                </a:solidFill>
              </a:rPr>
              <a:t>here.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Furthermore, it is essential to establish this study’s research objectives and data requirements, as conclusive research findings typically have a specific purpose.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t>
            </a:r>
            <a:r>
              <a:rPr lang="en" sz="1600">
                <a:solidFill>
                  <a:srgbClr val="E69138"/>
                </a:solidFill>
              </a:rPr>
              <a:t>results of exploratory studies can be validated and quantified </a:t>
            </a:r>
            <a:r>
              <a:rPr lang="en" sz="1600">
                <a:solidFill>
                  <a:schemeClr val="dk1"/>
                </a:solidFill>
              </a:rPr>
              <a:t>using a conclusive research design.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 conclusive research design typically employs </a:t>
            </a:r>
            <a:r>
              <a:rPr lang="en" sz="1600">
                <a:solidFill>
                  <a:srgbClr val="E69138"/>
                </a:solidFill>
              </a:rPr>
              <a:t>quantitative methods</a:t>
            </a:r>
            <a:r>
              <a:rPr lang="en" sz="1600">
                <a:solidFill>
                  <a:schemeClr val="dk1"/>
                </a:solidFill>
              </a:rPr>
              <a:t> of data collection and analysis.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 addition, conclusive research frequently takes a </a:t>
            </a:r>
            <a:r>
              <a:rPr lang="en" sz="1600">
                <a:solidFill>
                  <a:srgbClr val="E69138"/>
                </a:solidFill>
              </a:rPr>
              <a:t>deductive research approach</a:t>
            </a:r>
            <a:r>
              <a:rPr lang="en" sz="1600">
                <a:solidFill>
                  <a:schemeClr val="dk1"/>
                </a:solidFill>
              </a:rPr>
              <a:t>.</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methodology</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Research methodology refers to the </a:t>
            </a:r>
            <a:r>
              <a:rPr lang="en">
                <a:solidFill>
                  <a:srgbClr val="E69138"/>
                </a:solidFill>
              </a:rPr>
              <a:t>methods and techniques</a:t>
            </a:r>
            <a:r>
              <a:rPr lang="en"/>
              <a:t> used to portray the research effectively. </a:t>
            </a:r>
            <a:endParaRPr/>
          </a:p>
          <a:p>
            <a:pPr indent="-342900" lvl="0" marL="457200" rtl="0" algn="l">
              <a:spcBef>
                <a:spcPts val="0"/>
              </a:spcBef>
              <a:spcAft>
                <a:spcPts val="0"/>
              </a:spcAft>
              <a:buSzPts val="1800"/>
              <a:buChar char="●"/>
            </a:pPr>
            <a:r>
              <a:rPr lang="en"/>
              <a:t>It concerns the </a:t>
            </a:r>
            <a:r>
              <a:rPr lang="en">
                <a:solidFill>
                  <a:srgbClr val="E69138"/>
                </a:solidFill>
              </a:rPr>
              <a:t>systematic design of a study</a:t>
            </a:r>
            <a:r>
              <a:rPr lang="en"/>
              <a:t> to guarantee results that meet the aims and objectives of the study. </a:t>
            </a:r>
            <a:endParaRPr/>
          </a:p>
          <a:p>
            <a:pPr indent="-342900" lvl="0" marL="457200" rtl="0" algn="l">
              <a:spcBef>
                <a:spcPts val="0"/>
              </a:spcBef>
              <a:spcAft>
                <a:spcPts val="0"/>
              </a:spcAft>
              <a:buSzPts val="1800"/>
              <a:buChar char="●"/>
            </a:pPr>
            <a:r>
              <a:rPr lang="en"/>
              <a:t>The researcher is primarily </a:t>
            </a:r>
            <a:r>
              <a:rPr lang="en">
                <a:solidFill>
                  <a:srgbClr val="E69138"/>
                </a:solidFill>
              </a:rPr>
              <a:t>responsible for presenting the idea and explaining </a:t>
            </a:r>
            <a:r>
              <a:rPr lang="en"/>
              <a:t>different research methodology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Clr>
                <a:schemeClr val="dk1"/>
              </a:buClr>
              <a:buSzPts val="1100"/>
              <a:buFont typeface="Arial"/>
              <a:buNone/>
            </a:pPr>
            <a:r>
              <a:rPr b="1" lang="en" sz="1300"/>
              <a:t>Primary Research and Secondary Research</a:t>
            </a:r>
            <a:endParaRPr sz="3000"/>
          </a:p>
        </p:txBody>
      </p:sp>
      <p:sp>
        <p:nvSpPr>
          <p:cNvPr id="163" name="Google Shape;16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The researchers </a:t>
            </a:r>
            <a:r>
              <a:rPr lang="en" sz="1500">
                <a:solidFill>
                  <a:srgbClr val="E69138"/>
                </a:solidFill>
              </a:rPr>
              <a:t>gather new data</a:t>
            </a:r>
            <a:r>
              <a:rPr lang="en" sz="1500">
                <a:solidFill>
                  <a:schemeClr val="dk1"/>
                </a:solidFill>
              </a:rPr>
              <a:t> for </a:t>
            </a:r>
            <a:r>
              <a:rPr b="1" lang="en" sz="1500">
                <a:solidFill>
                  <a:schemeClr val="dk1"/>
                </a:solidFill>
              </a:rPr>
              <a:t>primary</a:t>
            </a:r>
            <a:r>
              <a:rPr lang="en" sz="1500">
                <a:solidFill>
                  <a:schemeClr val="dk1"/>
                </a:solidFill>
              </a:rPr>
              <a:t> </a:t>
            </a:r>
            <a:r>
              <a:rPr b="1" lang="en" sz="1500">
                <a:solidFill>
                  <a:schemeClr val="dk1"/>
                </a:solidFill>
              </a:rPr>
              <a:t>research</a:t>
            </a:r>
            <a:r>
              <a:rPr lang="en" sz="1500">
                <a:solidFill>
                  <a:schemeClr val="dk1"/>
                </a:solidFill>
              </a:rPr>
              <a:t>. The research classifies as primary when the researcher collects information on a certain topic for the first time. Surveys, interviews, and observation are common ways of gathering data.</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S</a:t>
            </a:r>
            <a:r>
              <a:rPr b="1" lang="en" sz="1500">
                <a:solidFill>
                  <a:schemeClr val="dk1"/>
                </a:solidFill>
              </a:rPr>
              <a:t>econdary</a:t>
            </a:r>
            <a:r>
              <a:rPr lang="en" sz="1500">
                <a:solidFill>
                  <a:schemeClr val="dk1"/>
                </a:solidFill>
              </a:rPr>
              <a:t> </a:t>
            </a:r>
            <a:r>
              <a:rPr b="1" lang="en" sz="1500">
                <a:solidFill>
                  <a:schemeClr val="dk1"/>
                </a:solidFill>
              </a:rPr>
              <a:t>research</a:t>
            </a:r>
            <a:r>
              <a:rPr lang="en" sz="1500">
                <a:solidFill>
                  <a:schemeClr val="dk1"/>
                </a:solidFill>
              </a:rPr>
              <a:t> uses </a:t>
            </a:r>
            <a:r>
              <a:rPr lang="en" sz="1500">
                <a:solidFill>
                  <a:srgbClr val="E69138"/>
                </a:solidFill>
              </a:rPr>
              <a:t>previously gathered data</a:t>
            </a:r>
            <a:r>
              <a:rPr lang="en" sz="1500">
                <a:solidFill>
                  <a:schemeClr val="dk1"/>
                </a:solidFill>
              </a:rPr>
              <a:t> through primary research. Books, magazines, trade journals, and other media majorly serve as secondary data sources. Moreover, the researcher does not gather primary data in this case.</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311700" y="567150"/>
            <a:ext cx="8520600" cy="4001700"/>
          </a:xfrm>
          <a:prstGeom prst="rect">
            <a:avLst/>
          </a:prstGeom>
        </p:spPr>
        <p:txBody>
          <a:bodyPr anchorCtr="0" anchor="t" bIns="91425" lIns="91425" spcFirstLastPara="1" rIns="91425" wrap="square" tIns="91425">
            <a:normAutofit fontScale="85000"/>
          </a:bodyPr>
          <a:lstStyle/>
          <a:p>
            <a:pPr indent="0" lvl="0" marL="0" rtl="0" algn="l">
              <a:spcBef>
                <a:spcPts val="1200"/>
              </a:spcBef>
              <a:spcAft>
                <a:spcPts val="0"/>
              </a:spcAft>
              <a:buClr>
                <a:schemeClr val="dk1"/>
              </a:buClr>
              <a:buSzPct val="61111"/>
              <a:buFont typeface="Arial"/>
              <a:buNone/>
            </a:pPr>
            <a:r>
              <a:rPr lang="en"/>
              <a:t>As all primary studies entail gathering and analyzing secondary data during the literature review stage, it is vital to remember that </a:t>
            </a:r>
            <a:r>
              <a:rPr lang="en">
                <a:solidFill>
                  <a:srgbClr val="E69138"/>
                </a:solidFill>
              </a:rPr>
              <a:t>primary research also involves secondary research. </a:t>
            </a:r>
            <a:endParaRPr>
              <a:solidFill>
                <a:srgbClr val="E69138"/>
              </a:solidFill>
            </a:endParaRPr>
          </a:p>
          <a:p>
            <a:pPr indent="0" lvl="0" marL="0" rtl="0" algn="l">
              <a:spcBef>
                <a:spcPts val="1200"/>
              </a:spcBef>
              <a:spcAft>
                <a:spcPts val="0"/>
              </a:spcAft>
              <a:buClr>
                <a:schemeClr val="dk1"/>
              </a:buClr>
              <a:buSzPct val="61111"/>
              <a:buFont typeface="Arial"/>
              <a:buNone/>
            </a:pPr>
            <a:r>
              <a:rPr lang="en"/>
              <a:t>The key distinction between primary and secondary research is whether or not any researcher has undertaken the research previously.</a:t>
            </a:r>
            <a:endParaRPr/>
          </a:p>
          <a:p>
            <a:pPr indent="0" lvl="0" marL="0" rtl="0" algn="l">
              <a:spcBef>
                <a:spcPts val="1200"/>
              </a:spcBef>
              <a:spcAft>
                <a:spcPts val="0"/>
              </a:spcAft>
              <a:buClr>
                <a:schemeClr val="dk1"/>
              </a:buClr>
              <a:buSzPct val="61111"/>
              <a:buFont typeface="Arial"/>
              <a:buNone/>
            </a:pPr>
            <a:r>
              <a:rPr lang="en" u="sng"/>
              <a:t>Pros and cons</a:t>
            </a:r>
            <a:endParaRPr u="sng"/>
          </a:p>
          <a:p>
            <a:pPr indent="0" lvl="0" marL="0" rtl="0" algn="l">
              <a:spcBef>
                <a:spcPts val="1200"/>
              </a:spcBef>
              <a:spcAft>
                <a:spcPts val="0"/>
              </a:spcAft>
              <a:buClr>
                <a:schemeClr val="dk1"/>
              </a:buClr>
              <a:buSzPct val="61111"/>
              <a:buFont typeface="Arial"/>
              <a:buNone/>
            </a:pPr>
            <a:r>
              <a:rPr b="1" lang="en"/>
              <a:t>Primary data is more time-consuming and expensive,</a:t>
            </a:r>
            <a:r>
              <a:rPr lang="en"/>
              <a:t> even though it is need-specific and high-quality. </a:t>
            </a:r>
            <a:endParaRPr/>
          </a:p>
          <a:p>
            <a:pPr indent="0" lvl="0" marL="0" rtl="0" algn="l">
              <a:spcBef>
                <a:spcPts val="1200"/>
              </a:spcBef>
              <a:spcAft>
                <a:spcPts val="0"/>
              </a:spcAft>
              <a:buClr>
                <a:schemeClr val="dk1"/>
              </a:buClr>
              <a:buSzPct val="61111"/>
              <a:buFont typeface="Arial"/>
              <a:buNone/>
            </a:pPr>
            <a:r>
              <a:rPr b="1" lang="en"/>
              <a:t>Secondary research is inexpensive, and the data collection is simple</a:t>
            </a:r>
            <a:r>
              <a:rPr lang="en"/>
              <a:t>, but there is a chance that the information will be obsolete or unsuitable for one’s needs. Therefore, one must first assess these two options’ requirements, sources, expenses, etc., before selecting one.</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 sz="1300"/>
              <a:t>Surveys</a:t>
            </a:r>
            <a:endParaRPr sz="3000"/>
          </a:p>
        </p:txBody>
      </p:sp>
      <p:sp>
        <p:nvSpPr>
          <p:cNvPr id="174" name="Google Shape;1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1200"/>
              </a:spcBef>
              <a:spcAft>
                <a:spcPts val="0"/>
              </a:spcAft>
              <a:buSzPts val="1800"/>
              <a:buChar char="●"/>
            </a:pPr>
            <a:r>
              <a:rPr lang="en"/>
              <a:t>Surveys play a prominent role in the research method. It helps collect a vast amount of</a:t>
            </a:r>
            <a:r>
              <a:rPr lang="en">
                <a:solidFill>
                  <a:srgbClr val="E69138"/>
                </a:solidFill>
              </a:rPr>
              <a:t> real-time data</a:t>
            </a:r>
            <a:r>
              <a:rPr lang="en"/>
              <a:t> and helps the research process. </a:t>
            </a:r>
            <a:endParaRPr/>
          </a:p>
          <a:p>
            <a:pPr indent="-342900" lvl="0" marL="457200" rtl="0" algn="just">
              <a:spcBef>
                <a:spcPts val="0"/>
              </a:spcBef>
              <a:spcAft>
                <a:spcPts val="0"/>
              </a:spcAft>
              <a:buSzPts val="1800"/>
              <a:buChar char="●"/>
            </a:pPr>
            <a:r>
              <a:rPr lang="en"/>
              <a:t>It is done cheaply and is usually faster than any other method. A researcher can conduct surveys in</a:t>
            </a:r>
            <a:r>
              <a:rPr lang="en">
                <a:solidFill>
                  <a:srgbClr val="E69138"/>
                </a:solidFill>
              </a:rPr>
              <a:t> both quantitative and qualitative methods. </a:t>
            </a:r>
            <a:endParaRPr>
              <a:solidFill>
                <a:srgbClr val="E69138"/>
              </a:solidFill>
            </a:endParaRPr>
          </a:p>
          <a:p>
            <a:pPr indent="-342900" lvl="0" marL="457200" rtl="0" algn="just">
              <a:spcBef>
                <a:spcPts val="0"/>
              </a:spcBef>
              <a:spcAft>
                <a:spcPts val="0"/>
              </a:spcAft>
              <a:buSzPts val="1800"/>
              <a:buChar char="●"/>
            </a:pPr>
            <a:r>
              <a:rPr lang="en"/>
              <a:t>The researcher usually prefers quantitative surveys over qualitative ones as they provide numerical outputs and accurate data.</a:t>
            </a:r>
            <a:endParaRPr/>
          </a:p>
          <a:p>
            <a:pPr indent="-342900" lvl="0" marL="457200" rtl="0" algn="just">
              <a:spcBef>
                <a:spcPts val="0"/>
              </a:spcBef>
              <a:spcAft>
                <a:spcPts val="0"/>
              </a:spcAft>
              <a:buSzPts val="1800"/>
              <a:buChar char="●"/>
            </a:pPr>
            <a:r>
              <a:rPr lang="en"/>
              <a:t>Surveys are mainly used in the business to know the demand for a product in the market. </a:t>
            </a:r>
            <a:endParaRPr/>
          </a:p>
          <a:p>
            <a:pPr indent="-342900" lvl="0" marL="457200" rtl="0" algn="just">
              <a:spcBef>
                <a:spcPts val="0"/>
              </a:spcBef>
              <a:spcAft>
                <a:spcPts val="0"/>
              </a:spcAft>
              <a:buSzPts val="1800"/>
              <a:buChar char="●"/>
            </a:pPr>
            <a:r>
              <a:rPr lang="en">
                <a:solidFill>
                  <a:srgbClr val="E69138"/>
                </a:solidFill>
              </a:rPr>
              <a:t>Questionnaires and interviews</a:t>
            </a:r>
            <a:r>
              <a:rPr lang="en"/>
              <a:t> are two of the most common types of surveys. </a:t>
            </a:r>
            <a:endParaRPr/>
          </a:p>
          <a:p>
            <a:pPr indent="-317500" lvl="1" marL="914400" rtl="0" algn="just">
              <a:spcBef>
                <a:spcPts val="0"/>
              </a:spcBef>
              <a:spcAft>
                <a:spcPts val="0"/>
              </a:spcAft>
              <a:buSzPts val="1400"/>
              <a:buChar char="○"/>
            </a:pPr>
            <a:r>
              <a:rPr lang="en"/>
              <a:t>While interviews are conducted in person to reflect on feelings and experiences and explore issues with a greater emphasis, researchers use questionnaires to acquire information quickly.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83193"/>
              <a:buFont typeface="Arial"/>
              <a:buNone/>
            </a:pPr>
            <a:r>
              <a:rPr b="1" lang="en" sz="1322"/>
              <a:t>Case Studies</a:t>
            </a:r>
            <a:endParaRPr b="1" sz="1322"/>
          </a:p>
          <a:p>
            <a:pPr indent="0" lvl="0" marL="0" rtl="0" algn="l">
              <a:spcBef>
                <a:spcPts val="200"/>
              </a:spcBef>
              <a:spcAft>
                <a:spcPts val="0"/>
              </a:spcAft>
              <a:buNone/>
            </a:pPr>
            <a:r>
              <a:t/>
            </a:r>
            <a:endParaRPr/>
          </a:p>
        </p:txBody>
      </p:sp>
      <p:sp>
        <p:nvSpPr>
          <p:cNvPr id="180" name="Google Shape;1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SzPts val="1400"/>
              <a:buChar char="●"/>
            </a:pPr>
            <a:r>
              <a:rPr lang="en" sz="1400">
                <a:solidFill>
                  <a:schemeClr val="dk1"/>
                </a:solidFill>
              </a:rPr>
              <a:t>Case study method, which entails thorough </a:t>
            </a:r>
            <a:r>
              <a:rPr lang="en" sz="1400">
                <a:solidFill>
                  <a:srgbClr val="E69138"/>
                </a:solidFill>
              </a:rPr>
              <a:t>observation of a social unit </a:t>
            </a:r>
            <a:r>
              <a:rPr lang="en" sz="1400">
                <a:solidFill>
                  <a:schemeClr val="dk1"/>
                </a:solidFill>
              </a:rPr>
              <a:t>and focuses on the in-depth study. </a:t>
            </a:r>
            <a:endParaRPr sz="1400">
              <a:solidFill>
                <a:schemeClr val="dk1"/>
              </a:solidFill>
            </a:endParaRPr>
          </a:p>
          <a:p>
            <a:pPr indent="-317500" lvl="0" marL="457200" rtl="0" algn="just">
              <a:spcBef>
                <a:spcPts val="0"/>
              </a:spcBef>
              <a:spcAft>
                <a:spcPts val="0"/>
              </a:spcAft>
              <a:buSzPts val="1400"/>
              <a:buChar char="●"/>
            </a:pPr>
            <a:r>
              <a:rPr lang="en" sz="1400">
                <a:solidFill>
                  <a:schemeClr val="dk1"/>
                </a:solidFill>
              </a:rPr>
              <a:t>The case study emphasizes the </a:t>
            </a:r>
            <a:r>
              <a:rPr lang="en" sz="1400">
                <a:solidFill>
                  <a:srgbClr val="E69138"/>
                </a:solidFill>
              </a:rPr>
              <a:t>detailed examination of a smaller set of circumstances</a:t>
            </a:r>
            <a:r>
              <a:rPr lang="en" sz="1400">
                <a:solidFill>
                  <a:schemeClr val="dk1"/>
                </a:solidFill>
              </a:rPr>
              <a:t> and their interactions. </a:t>
            </a:r>
            <a:endParaRPr sz="1400">
              <a:solidFill>
                <a:schemeClr val="dk1"/>
              </a:solidFill>
            </a:endParaRPr>
          </a:p>
          <a:p>
            <a:pPr indent="-317500" lvl="0" marL="457200" rtl="0" algn="just">
              <a:spcBef>
                <a:spcPts val="0"/>
              </a:spcBef>
              <a:spcAft>
                <a:spcPts val="0"/>
              </a:spcAft>
              <a:buSzPts val="1400"/>
              <a:buChar char="●"/>
            </a:pPr>
            <a:r>
              <a:rPr lang="en" sz="1400">
                <a:solidFill>
                  <a:schemeClr val="dk1"/>
                </a:solidFill>
              </a:rPr>
              <a:t>Finding the elements that collectively account for the behavior patterns of the provided unit is the goal of the case study method.</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In this, the researcher considers different cases, and the proper one for the research is selected.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Case studies help to</a:t>
            </a:r>
            <a:r>
              <a:rPr lang="en" sz="1400">
                <a:solidFill>
                  <a:srgbClr val="E69138"/>
                </a:solidFill>
              </a:rPr>
              <a:t> develop an idea of the research</a:t>
            </a:r>
            <a:r>
              <a:rPr lang="en" sz="1400">
                <a:solidFill>
                  <a:schemeClr val="dk1"/>
                </a:solidFill>
              </a:rPr>
              <a:t> and help in the foundation of the research.</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One considers various facts and theories from the case studies that help to form proper reviews about the research topic.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Researchers can make the topic general or specific according to the literature reviews from the studies.The researcher can make an </a:t>
            </a:r>
            <a:r>
              <a:rPr lang="en" sz="1400">
                <a:solidFill>
                  <a:srgbClr val="E69138"/>
                </a:solidFill>
              </a:rPr>
              <a:t>appropriate understanding of the research</a:t>
            </a:r>
            <a:r>
              <a:rPr lang="en" sz="1400">
                <a:solidFill>
                  <a:schemeClr val="dk1"/>
                </a:solidFill>
              </a:rPr>
              <a:t> from the case study.</a:t>
            </a:r>
            <a:endParaRPr sz="1400">
              <a:solidFill>
                <a:schemeClr val="dk1"/>
              </a:solidFill>
            </a:endParaRPr>
          </a:p>
          <a:p>
            <a:pPr indent="0" lvl="0" marL="0" rtl="0" algn="just">
              <a:spcBef>
                <a:spcPts val="1200"/>
              </a:spcBef>
              <a:spcAft>
                <a:spcPts val="1200"/>
              </a:spcAft>
              <a:buNone/>
            </a:pPr>
            <a:r>
              <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a:t>
            </a:r>
            <a:endParaRPr b="1"/>
          </a:p>
        </p:txBody>
      </p:sp>
      <p:sp>
        <p:nvSpPr>
          <p:cNvPr id="186" name="Google Shape;18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E69138"/>
              </a:buClr>
              <a:buSzPts val="1800"/>
              <a:buChar char="●"/>
            </a:pPr>
            <a:r>
              <a:rPr lang="en">
                <a:solidFill>
                  <a:srgbClr val="E69138"/>
                </a:solidFill>
              </a:rPr>
              <a:t>Data is a set of values of subjects with respect to qualitative or quantitative variables.</a:t>
            </a:r>
            <a:endParaRPr>
              <a:solidFill>
                <a:srgbClr val="E69138"/>
              </a:solidFill>
            </a:endParaRPr>
          </a:p>
          <a:p>
            <a:pPr indent="-342900" lvl="0" marL="457200" rtl="0" algn="l">
              <a:spcBef>
                <a:spcPts val="0"/>
              </a:spcBef>
              <a:spcAft>
                <a:spcPts val="0"/>
              </a:spcAft>
              <a:buSzPts val="1800"/>
              <a:buChar char="●"/>
            </a:pPr>
            <a:r>
              <a:rPr lang="en"/>
              <a:t>It is raw, unorganized facts that need to be processed. Data can be something simple and seemingly random and useless until it is organized. </a:t>
            </a:r>
            <a:endParaRPr/>
          </a:p>
          <a:p>
            <a:pPr indent="-342900" lvl="0" marL="457200" rtl="0" algn="l">
              <a:spcBef>
                <a:spcPts val="0"/>
              </a:spcBef>
              <a:spcAft>
                <a:spcPts val="0"/>
              </a:spcAft>
              <a:buSzPts val="1800"/>
              <a:buChar char="●"/>
            </a:pPr>
            <a:r>
              <a:rPr lang="en"/>
              <a:t>When data is processed, organized, structured or presented in a given context so as to make it useful, it is called </a:t>
            </a:r>
            <a:r>
              <a:rPr lang="en">
                <a:solidFill>
                  <a:srgbClr val="E69138"/>
                </a:solidFill>
              </a:rPr>
              <a:t>information.</a:t>
            </a:r>
            <a:r>
              <a:rPr lang="en"/>
              <a:t> </a:t>
            </a:r>
            <a:endParaRPr/>
          </a:p>
          <a:p>
            <a:pPr indent="0" lvl="0" marL="457200" rtl="0" algn="l">
              <a:spcBef>
                <a:spcPts val="1200"/>
              </a:spcBef>
              <a:spcAft>
                <a:spcPts val="0"/>
              </a:spcAft>
              <a:buNone/>
            </a:pPr>
            <a:r>
              <a:t/>
            </a:r>
            <a:endParaRPr/>
          </a:p>
          <a:p>
            <a:pPr indent="-317500" lvl="1" marL="914400" rtl="0" algn="l">
              <a:spcBef>
                <a:spcPts val="1200"/>
              </a:spcBef>
              <a:spcAft>
                <a:spcPts val="0"/>
              </a:spcAft>
              <a:buSzPts val="1400"/>
              <a:buChar char="○"/>
            </a:pPr>
            <a:r>
              <a:rPr i="1" lang="en"/>
              <a:t>Information is necessary for research activities and the choice of type of data depends on the facilities available, the extent of accuracy required in analysis, the expertise of the investigator, the time span of the study and the amount of money and other resources required for data collection.</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300"/>
              <a:t>Research Data Formats</a:t>
            </a:r>
            <a:endParaRPr/>
          </a:p>
        </p:txBody>
      </p:sp>
      <p:sp>
        <p:nvSpPr>
          <p:cNvPr id="192" name="Google Shape;19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chemeClr val="dk1"/>
              </a:buClr>
              <a:buSzPts val="1300"/>
              <a:buChar char="●"/>
            </a:pPr>
            <a:r>
              <a:rPr b="1" lang="en" sz="1300">
                <a:solidFill>
                  <a:schemeClr val="dk1"/>
                </a:solidFill>
              </a:rPr>
              <a:t>Text</a:t>
            </a:r>
            <a:r>
              <a:rPr lang="en" sz="1300">
                <a:solidFill>
                  <a:schemeClr val="dk1"/>
                </a:solidFill>
              </a:rPr>
              <a:t>: This format includes any type of written data, such as interview transcripts, survey responses, or open-ended questionnaire answers.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Numeric</a:t>
            </a:r>
            <a:r>
              <a:rPr lang="en" sz="1300">
                <a:solidFill>
                  <a:schemeClr val="dk1"/>
                </a:solidFill>
              </a:rPr>
              <a:t>: This format includes any data that can be expressed as numerical values, such as measurements or counts.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Audio</a:t>
            </a:r>
            <a:r>
              <a:rPr lang="en" sz="1300">
                <a:solidFill>
                  <a:schemeClr val="dk1"/>
                </a:solidFill>
              </a:rPr>
              <a:t>: This format includes any recorded data in an audio form, such as interviews or focus group discussions.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Video</a:t>
            </a:r>
            <a:r>
              <a:rPr lang="en" sz="1300">
                <a:solidFill>
                  <a:schemeClr val="dk1"/>
                </a:solidFill>
              </a:rPr>
              <a:t>: This format includes any recorded data in a video form, such as observations of behavior or experimental procedures.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Images</a:t>
            </a:r>
            <a:r>
              <a:rPr lang="en" sz="1300">
                <a:solidFill>
                  <a:schemeClr val="dk1"/>
                </a:solidFill>
              </a:rPr>
              <a:t>: This format includes any visual data, such as photographs, drawings, or scans of documents.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Mixed media:</a:t>
            </a:r>
            <a:r>
              <a:rPr lang="en" sz="1300">
                <a:solidFill>
                  <a:schemeClr val="dk1"/>
                </a:solidFill>
              </a:rPr>
              <a:t> This format includes any combination of the above formats, such as a survey response that includes both text and numeric data, or an observation study that includes both video and audio recordings.</a:t>
            </a:r>
            <a:endParaRPr sz="1300">
              <a:solidFill>
                <a:schemeClr val="dk1"/>
              </a:solidFill>
            </a:endParaRPr>
          </a:p>
          <a:p>
            <a:pPr indent="0" lvl="0" marL="0" rtl="0" algn="l">
              <a:lnSpc>
                <a:spcPct val="150000"/>
              </a:lnSpc>
              <a:spcBef>
                <a:spcPts val="1200"/>
              </a:spcBef>
              <a:spcAft>
                <a:spcPts val="120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300"/>
              <a:t>Research Data Formats</a:t>
            </a:r>
            <a:endParaRPr/>
          </a:p>
        </p:txBody>
      </p:sp>
      <p:sp>
        <p:nvSpPr>
          <p:cNvPr id="198" name="Google Shape;19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Clr>
                <a:schemeClr val="dk1"/>
              </a:buClr>
              <a:buSzPts val="1400"/>
              <a:buChar char="●"/>
            </a:pPr>
            <a:r>
              <a:rPr b="1" lang="en" sz="1400">
                <a:solidFill>
                  <a:schemeClr val="dk1"/>
                </a:solidFill>
              </a:rPr>
              <a:t>Sensor Data: </a:t>
            </a:r>
            <a:r>
              <a:rPr lang="en" sz="1400">
                <a:solidFill>
                  <a:schemeClr val="dk1"/>
                </a:solidFill>
              </a:rPr>
              <a:t>This format includes data collected from various sensors or devices, such as GPS, accelerometers, or heart rate monitors.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Social Media Data:</a:t>
            </a:r>
            <a:r>
              <a:rPr lang="en" sz="1400">
                <a:solidFill>
                  <a:schemeClr val="dk1"/>
                </a:solidFill>
              </a:rPr>
              <a:t> This format includes data collected from social media platforms, such as tweets, posts, or comments.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Geographic Information System (GIS) Data: </a:t>
            </a:r>
            <a:r>
              <a:rPr lang="en" sz="1400">
                <a:solidFill>
                  <a:schemeClr val="dk1"/>
                </a:solidFill>
              </a:rPr>
              <a:t>This format includes data with a spatial component, such as maps or satellite imagery.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Machine-Readable Data</a:t>
            </a:r>
            <a:r>
              <a:rPr lang="en" sz="1400">
                <a:solidFill>
                  <a:schemeClr val="dk1"/>
                </a:solidFill>
              </a:rPr>
              <a:t>: This format includes data that can be read and processed by machines, such as data in XML or JSON format.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Metadata:</a:t>
            </a:r>
            <a:r>
              <a:rPr lang="en" sz="1400">
                <a:solidFill>
                  <a:schemeClr val="dk1"/>
                </a:solidFill>
              </a:rPr>
              <a:t> This format includes data that describes other data, such as information about the source, format, or content of a dataset.</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9"/>
          <p:cNvPicPr preferRelativeResize="0"/>
          <p:nvPr/>
        </p:nvPicPr>
        <p:blipFill>
          <a:blip r:embed="rId3">
            <a:alphaModFix/>
          </a:blip>
          <a:stretch>
            <a:fillRect/>
          </a:stretch>
        </p:blipFill>
        <p:spPr>
          <a:xfrm>
            <a:off x="1486326" y="283575"/>
            <a:ext cx="6480800" cy="4731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and qualitative data</a:t>
            </a:r>
            <a:endParaRPr/>
          </a:p>
        </p:txBody>
      </p:sp>
      <p:sp>
        <p:nvSpPr>
          <p:cNvPr id="209" name="Google Shape;20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Qualitative data are typically raw data from interviews, focus groups, observations, documents, or multimedia content. </a:t>
            </a:r>
            <a:endParaRPr/>
          </a:p>
          <a:p>
            <a:pPr indent="-342900" lvl="0" marL="457200" rtl="0" algn="just">
              <a:spcBef>
                <a:spcPts val="0"/>
              </a:spcBef>
              <a:spcAft>
                <a:spcPts val="0"/>
              </a:spcAft>
              <a:buSzPts val="1800"/>
              <a:buChar char="●"/>
            </a:pPr>
            <a:r>
              <a:rPr lang="en"/>
              <a:t>In most cases, qualitative data appear as text, because data obtained from interviews and observations may be documented as written transcriptions or field notes.</a:t>
            </a:r>
            <a:endParaRPr/>
          </a:p>
          <a:p>
            <a:pPr indent="-342900" lvl="0" marL="457200" rtl="0" algn="just">
              <a:spcBef>
                <a:spcPts val="0"/>
              </a:spcBef>
              <a:spcAft>
                <a:spcPts val="0"/>
              </a:spcAft>
              <a:buSzPts val="1800"/>
              <a:buChar char="●"/>
            </a:pPr>
            <a:r>
              <a:rPr lang="en"/>
              <a:t>Quantitative data are characterized by a high degree of standardization. This sort of data are obtained, for instance, through close-ended questions and quantitative content analyses. </a:t>
            </a:r>
            <a:endParaRPr/>
          </a:p>
          <a:p>
            <a:pPr indent="-342900" lvl="0" marL="457200" rtl="0" algn="just">
              <a:spcBef>
                <a:spcPts val="0"/>
              </a:spcBef>
              <a:spcAft>
                <a:spcPts val="0"/>
              </a:spcAft>
              <a:buSzPts val="1800"/>
              <a:buChar char="●"/>
            </a:pPr>
            <a:r>
              <a:rPr lang="en"/>
              <a:t>Obtained raw data, such as media content, must be first structured in order to be applicable to statistical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Categorized and quantified data</a:t>
            </a:r>
            <a:endParaRPr/>
          </a:p>
        </p:txBody>
      </p:sp>
      <p:sp>
        <p:nvSpPr>
          <p:cNvPr id="215" name="Google Shape;21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E69138"/>
                </a:solidFill>
              </a:rPr>
              <a:t>Nominal and ordinal data</a:t>
            </a:r>
            <a:r>
              <a:rPr lang="en"/>
              <a:t> are referred to as categorical data or qualitative data.</a:t>
            </a:r>
            <a:endParaRPr/>
          </a:p>
          <a:p>
            <a:pPr indent="-342900" lvl="0" marL="457200" rtl="0" algn="l">
              <a:spcBef>
                <a:spcPts val="0"/>
              </a:spcBef>
              <a:spcAft>
                <a:spcPts val="0"/>
              </a:spcAft>
              <a:buSzPts val="1800"/>
              <a:buChar char="●"/>
            </a:pPr>
            <a:r>
              <a:rPr lang="en">
                <a:solidFill>
                  <a:srgbClr val="E69138"/>
                </a:solidFill>
              </a:rPr>
              <a:t>Interval and ratio data</a:t>
            </a:r>
            <a:r>
              <a:rPr lang="en"/>
              <a:t> are numerous data and are hence referred to as quantitative data. </a:t>
            </a:r>
            <a:endParaRPr/>
          </a:p>
          <a:p>
            <a:pPr indent="-342900" lvl="0" marL="457200" rtl="0" algn="l">
              <a:spcBef>
                <a:spcPts val="0"/>
              </a:spcBef>
              <a:spcAft>
                <a:spcPts val="0"/>
              </a:spcAft>
              <a:buSzPts val="1800"/>
              <a:buChar char="●"/>
            </a:pPr>
            <a:r>
              <a:rPr lang="en"/>
              <a:t>However, a quantitative survey may include all of these types of data, since nominal and ordinal data can also be expressed through numerical codes.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508475"/>
            <a:ext cx="8520600" cy="40605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chemeClr val="dk1"/>
              </a:buClr>
              <a:buSzPts val="1100"/>
              <a:buChar char="●"/>
            </a:pPr>
            <a:r>
              <a:rPr lang="en"/>
              <a:t>Researchers employ various types of research methods to ensure that the data gathered is </a:t>
            </a:r>
            <a:r>
              <a:rPr lang="en">
                <a:solidFill>
                  <a:srgbClr val="E69138"/>
                </a:solidFill>
              </a:rPr>
              <a:t>valuable and reliable</a:t>
            </a:r>
            <a:r>
              <a:rPr lang="en"/>
              <a:t>.</a:t>
            </a:r>
            <a:endParaRPr/>
          </a:p>
          <a:p>
            <a:pPr indent="-298450" lvl="0" marL="457200" rtl="0" algn="just">
              <a:spcBef>
                <a:spcPts val="0"/>
              </a:spcBef>
              <a:spcAft>
                <a:spcPts val="0"/>
              </a:spcAft>
              <a:buClr>
                <a:schemeClr val="dk1"/>
              </a:buClr>
              <a:buSzPts val="1100"/>
              <a:buChar char="●"/>
            </a:pPr>
            <a:r>
              <a:rPr lang="en"/>
              <a:t>Researchers categorize research methodology types according to different criteria. They are a </a:t>
            </a:r>
            <a:r>
              <a:rPr lang="en">
                <a:solidFill>
                  <a:srgbClr val="E69138"/>
                </a:solidFill>
              </a:rPr>
              <a:t>general category, the nature of the study, the purpose of the study, the research design, and the data types.</a:t>
            </a:r>
            <a:endParaRPr>
              <a:solidFill>
                <a:srgbClr val="E69138"/>
              </a:solidFill>
            </a:endParaRPr>
          </a:p>
          <a:p>
            <a:pPr indent="-298450" lvl="0" marL="457200" rtl="0" algn="just">
              <a:spcBef>
                <a:spcPts val="0"/>
              </a:spcBef>
              <a:spcAft>
                <a:spcPts val="0"/>
              </a:spcAft>
              <a:buClr>
                <a:schemeClr val="dk1"/>
              </a:buClr>
              <a:buSzPts val="1100"/>
              <a:buChar char="●"/>
            </a:pPr>
            <a:r>
              <a:rPr lang="en">
                <a:solidFill>
                  <a:srgbClr val="E69138"/>
                </a:solidFill>
              </a:rPr>
              <a:t>Surveys and case studies</a:t>
            </a:r>
            <a:r>
              <a:rPr lang="en">
                <a:solidFill>
                  <a:srgbClr val="274E13"/>
                </a:solidFill>
              </a:rPr>
              <a:t> </a:t>
            </a:r>
            <a:r>
              <a:rPr lang="en"/>
              <a:t>are two of the most frequent data collection tools in research.</a:t>
            </a:r>
            <a:endParaRPr/>
          </a:p>
          <a:p>
            <a:pPr indent="-298450" lvl="0" marL="457200" rtl="0" algn="just">
              <a:spcBef>
                <a:spcPts val="0"/>
              </a:spcBef>
              <a:spcAft>
                <a:spcPts val="0"/>
              </a:spcAft>
              <a:buClr>
                <a:schemeClr val="dk1"/>
              </a:buClr>
              <a:buSzPts val="1100"/>
              <a:buChar char="●"/>
            </a:pPr>
            <a:r>
              <a:rPr lang="en"/>
              <a:t>Employing research methods has many merits, including </a:t>
            </a:r>
            <a:r>
              <a:rPr lang="en">
                <a:solidFill>
                  <a:srgbClr val="E69138"/>
                </a:solidFill>
              </a:rPr>
              <a:t>assisting the researcher in developing the study field and conducting the research</a:t>
            </a:r>
            <a:r>
              <a:rPr lang="en"/>
              <a:t> more efficiently. Both contribute to the researcher’s knowledge of the subject matter.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Cross-sectional, panel, and process-oriented data</a:t>
            </a:r>
            <a:endParaRPr/>
          </a:p>
        </p:txBody>
      </p:sp>
      <p:sp>
        <p:nvSpPr>
          <p:cNvPr id="221" name="Google Shape;22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Data can either describe characteristics of the observed cases for one point in time or contain information on changes over time, are called </a:t>
            </a:r>
            <a:r>
              <a:rPr lang="en">
                <a:solidFill>
                  <a:srgbClr val="E69138"/>
                </a:solidFill>
              </a:rPr>
              <a:t>cross- sectional data.</a:t>
            </a:r>
            <a:endParaRPr>
              <a:solidFill>
                <a:srgbClr val="E69138"/>
              </a:solidFill>
            </a:endParaRPr>
          </a:p>
          <a:p>
            <a:pPr indent="-342900" lvl="0" marL="457200" rtl="0" algn="l">
              <a:spcBef>
                <a:spcPts val="0"/>
              </a:spcBef>
              <a:spcAft>
                <a:spcPts val="0"/>
              </a:spcAft>
              <a:buSzPts val="1800"/>
              <a:buChar char="●"/>
            </a:pPr>
            <a:r>
              <a:rPr lang="en">
                <a:solidFill>
                  <a:srgbClr val="E69138"/>
                </a:solidFill>
              </a:rPr>
              <a:t>Panel data</a:t>
            </a:r>
            <a:r>
              <a:rPr lang="en"/>
              <a:t> are obtained through a study that is conducted at several points in time. Panel data are obtained by using the same sample for each time period.</a:t>
            </a:r>
            <a:endParaRPr/>
          </a:p>
          <a:p>
            <a:pPr indent="-342900" lvl="0" marL="457200" rtl="0" algn="l">
              <a:spcBef>
                <a:spcPts val="0"/>
              </a:spcBef>
              <a:spcAft>
                <a:spcPts val="0"/>
              </a:spcAft>
              <a:buSzPts val="1800"/>
              <a:buChar char="●"/>
            </a:pPr>
            <a:r>
              <a:rPr lang="en">
                <a:solidFill>
                  <a:srgbClr val="E69138"/>
                </a:solidFill>
              </a:rPr>
              <a:t>Process-oriented data</a:t>
            </a:r>
            <a:r>
              <a:rPr lang="en"/>
              <a:t> are obtained through experimental measurement techniques such as thought listing, eye-tracking, physiological reactions, or real-time-response measurement. </a:t>
            </a:r>
            <a:endParaRPr/>
          </a:p>
          <a:p>
            <a:pPr indent="-342900" lvl="0" marL="457200" rtl="0" algn="l">
              <a:spcBef>
                <a:spcPts val="0"/>
              </a:spcBef>
              <a:spcAft>
                <a:spcPts val="0"/>
              </a:spcAft>
              <a:buSzPts val="1800"/>
              <a:buChar char="●"/>
            </a:pPr>
            <a:r>
              <a:rPr lang="en"/>
              <a:t>Process-oriented experiments obtain information on changes in the dependent variable for one individual throughout a given time period.</a:t>
            </a:r>
            <a:endParaRPr/>
          </a:p>
          <a:p>
            <a:pPr indent="-342900" lvl="0" marL="457200" rtl="0" algn="l">
              <a:spcBef>
                <a:spcPts val="0"/>
              </a:spcBef>
              <a:spcAft>
                <a:spcPts val="0"/>
              </a:spcAft>
              <a:buSzPts val="1800"/>
              <a:buChar char="●"/>
            </a:pPr>
            <a:r>
              <a:rPr lang="en"/>
              <a:t>process-oriented data usually include only a limited number of cases and variables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1641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Primary and secondary data</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Primary Data</a:t>
            </a:r>
            <a:endParaRPr/>
          </a:p>
          <a:p>
            <a:pPr indent="-342900" lvl="0" marL="457200" rtl="0" algn="l">
              <a:spcBef>
                <a:spcPts val="1200"/>
              </a:spcBef>
              <a:spcAft>
                <a:spcPts val="0"/>
              </a:spcAft>
              <a:buSzPts val="1800"/>
              <a:buChar char="➢"/>
            </a:pPr>
            <a:r>
              <a:rPr lang="en"/>
              <a:t>are those which are collected afresh and for the first time,</a:t>
            </a:r>
            <a:endParaRPr/>
          </a:p>
          <a:p>
            <a:pPr indent="-342900" lvl="0" marL="457200" rtl="0" algn="l">
              <a:spcBef>
                <a:spcPts val="0"/>
              </a:spcBef>
              <a:spcAft>
                <a:spcPts val="0"/>
              </a:spcAft>
              <a:buSzPts val="1800"/>
              <a:buChar char="➢"/>
            </a:pPr>
            <a:r>
              <a:rPr lang="en"/>
              <a:t>original in character,</a:t>
            </a:r>
            <a:endParaRPr/>
          </a:p>
          <a:p>
            <a:pPr indent="-342900" lvl="0" marL="457200" rtl="0" algn="l">
              <a:spcBef>
                <a:spcPts val="0"/>
              </a:spcBef>
              <a:spcAft>
                <a:spcPts val="0"/>
              </a:spcAft>
              <a:buSzPts val="1800"/>
              <a:buChar char="➢"/>
            </a:pPr>
            <a:r>
              <a:rPr lang="en"/>
              <a:t>collected specially for a research purpose ,</a:t>
            </a:r>
            <a:endParaRPr/>
          </a:p>
          <a:p>
            <a:pPr indent="-342900" lvl="0" marL="457200" rtl="0" algn="l">
              <a:spcBef>
                <a:spcPts val="0"/>
              </a:spcBef>
              <a:spcAft>
                <a:spcPts val="0"/>
              </a:spcAft>
              <a:buSzPts val="1800"/>
              <a:buChar char="➢"/>
            </a:pPr>
            <a:r>
              <a:rPr lang="en"/>
              <a:t>may be shared publicly to be used for other research,</a:t>
            </a:r>
            <a:endParaRPr/>
          </a:p>
          <a:p>
            <a:pPr indent="-342900" lvl="0" marL="457200" rtl="0" algn="l">
              <a:spcBef>
                <a:spcPts val="0"/>
              </a:spcBef>
              <a:spcAft>
                <a:spcPts val="0"/>
              </a:spcAft>
              <a:buSzPts val="1800"/>
              <a:buChar char="➢"/>
            </a:pPr>
            <a:r>
              <a:rPr lang="en"/>
              <a:t>often reliable, authentic, and objective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idx="1" type="body"/>
          </p:nvPr>
        </p:nvSpPr>
        <p:spPr>
          <a:xfrm>
            <a:off x="311700" y="427450"/>
            <a:ext cx="8520600" cy="414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Advantages of Primary Data</a:t>
            </a:r>
            <a:endParaRPr/>
          </a:p>
          <a:p>
            <a:pPr indent="-334327" lvl="0" marL="457200" rtl="0" algn="l">
              <a:spcBef>
                <a:spcPts val="1200"/>
              </a:spcBef>
              <a:spcAft>
                <a:spcPts val="0"/>
              </a:spcAft>
              <a:buSzPct val="100000"/>
              <a:buChar char="➢"/>
            </a:pPr>
            <a:r>
              <a:rPr lang="en"/>
              <a:t>It is specific to the needs of the researcher at the moment of data collection.</a:t>
            </a:r>
            <a:endParaRPr/>
          </a:p>
          <a:p>
            <a:pPr indent="-334327" lvl="0" marL="457200" rtl="0" algn="l">
              <a:spcBef>
                <a:spcPts val="0"/>
              </a:spcBef>
              <a:spcAft>
                <a:spcPts val="0"/>
              </a:spcAft>
              <a:buSzPct val="100000"/>
              <a:buChar char="➢"/>
            </a:pPr>
            <a:r>
              <a:rPr lang="en"/>
              <a:t>Researcher is able to control the kind of data that is being collected.</a:t>
            </a:r>
            <a:endParaRPr/>
          </a:p>
          <a:p>
            <a:pPr indent="-334327" lvl="0" marL="457200" rtl="0" algn="l">
              <a:spcBef>
                <a:spcPts val="0"/>
              </a:spcBef>
              <a:spcAft>
                <a:spcPts val="0"/>
              </a:spcAft>
              <a:buSzPct val="100000"/>
              <a:buChar char="➢"/>
            </a:pPr>
            <a:r>
              <a:rPr lang="en"/>
              <a:t>The data is not subjected to personal bias.</a:t>
            </a:r>
            <a:endParaRPr/>
          </a:p>
          <a:p>
            <a:pPr indent="-334327" lvl="0" marL="457200" rtl="0" algn="l">
              <a:spcBef>
                <a:spcPts val="0"/>
              </a:spcBef>
              <a:spcAft>
                <a:spcPts val="0"/>
              </a:spcAft>
              <a:buSzPct val="100000"/>
              <a:buChar char="➢"/>
            </a:pPr>
            <a:r>
              <a:rPr lang="en"/>
              <a:t>The researcher has ownership of this type of data. He or she may choose to make it available publicly, patent it, or even sell it.</a:t>
            </a:r>
            <a:endParaRPr/>
          </a:p>
          <a:p>
            <a:pPr indent="-334327" lvl="0" marL="457200" rtl="0" algn="l">
              <a:spcBef>
                <a:spcPts val="0"/>
              </a:spcBef>
              <a:spcAft>
                <a:spcPts val="0"/>
              </a:spcAft>
              <a:buSzPct val="100000"/>
              <a:buChar char="➢"/>
            </a:pPr>
            <a:r>
              <a:rPr lang="en"/>
              <a:t>It is collected in real-time and not collected from old sources.</a:t>
            </a:r>
            <a:endParaRPr/>
          </a:p>
          <a:p>
            <a:pPr indent="0" lvl="0" marL="0" rtl="0" algn="l">
              <a:spcBef>
                <a:spcPts val="1200"/>
              </a:spcBef>
              <a:spcAft>
                <a:spcPts val="0"/>
              </a:spcAft>
              <a:buClr>
                <a:schemeClr val="dk1"/>
              </a:buClr>
              <a:buSzPct val="61111"/>
              <a:buFont typeface="Arial"/>
              <a:buNone/>
            </a:pPr>
            <a:r>
              <a:rPr lang="en"/>
              <a:t> Limitations of Primary Data</a:t>
            </a:r>
            <a:endParaRPr/>
          </a:p>
          <a:p>
            <a:pPr indent="-334327" lvl="0" marL="457200" rtl="0" algn="l">
              <a:spcBef>
                <a:spcPts val="1200"/>
              </a:spcBef>
              <a:spcAft>
                <a:spcPts val="0"/>
              </a:spcAft>
              <a:buSzPct val="100000"/>
              <a:buChar char="➢"/>
            </a:pPr>
            <a:r>
              <a:rPr lang="en"/>
              <a:t>It is expensive compared to secondary data.</a:t>
            </a:r>
            <a:endParaRPr/>
          </a:p>
          <a:p>
            <a:pPr indent="-334327" lvl="0" marL="457200" rtl="0" algn="l">
              <a:spcBef>
                <a:spcPts val="0"/>
              </a:spcBef>
              <a:spcAft>
                <a:spcPts val="0"/>
              </a:spcAft>
              <a:buSzPct val="100000"/>
              <a:buChar char="➢"/>
            </a:pPr>
            <a:r>
              <a:rPr lang="en"/>
              <a:t>It is time-consuming.</a:t>
            </a:r>
            <a:endParaRPr/>
          </a:p>
          <a:p>
            <a:pPr indent="-334327" lvl="0" marL="457200" rtl="0" algn="l">
              <a:spcBef>
                <a:spcPts val="0"/>
              </a:spcBef>
              <a:spcAft>
                <a:spcPts val="0"/>
              </a:spcAft>
              <a:buSzPct val="100000"/>
              <a:buChar char="➢"/>
            </a:pPr>
            <a:r>
              <a:rPr lang="en"/>
              <a:t>It may not be feasible to collect primary data in some cases due to its complexity and required commitment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ph idx="1" type="body"/>
          </p:nvPr>
        </p:nvSpPr>
        <p:spPr>
          <a:xfrm>
            <a:off x="311700" y="684500"/>
            <a:ext cx="8520600" cy="38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COLLECTION OF PRIMARY DATA</a:t>
            </a:r>
            <a:endParaRPr b="1"/>
          </a:p>
          <a:p>
            <a:pPr indent="-342900" lvl="0" marL="457200" rtl="0" algn="l">
              <a:spcBef>
                <a:spcPts val="1200"/>
              </a:spcBef>
              <a:spcAft>
                <a:spcPts val="0"/>
              </a:spcAft>
              <a:buSzPts val="1800"/>
              <a:buChar char="➢"/>
            </a:pPr>
            <a:r>
              <a:rPr lang="en"/>
              <a:t>It is collected during the course of </a:t>
            </a:r>
            <a:r>
              <a:rPr lang="en">
                <a:solidFill>
                  <a:srgbClr val="E69138"/>
                </a:solidFill>
              </a:rPr>
              <a:t>doing experiments</a:t>
            </a:r>
            <a:r>
              <a:rPr lang="en"/>
              <a:t> in an experimental research and </a:t>
            </a:r>
            <a:r>
              <a:rPr lang="en">
                <a:solidFill>
                  <a:srgbClr val="E69138"/>
                </a:solidFill>
              </a:rPr>
              <a:t>performing surveys</a:t>
            </a:r>
            <a:r>
              <a:rPr lang="en"/>
              <a:t> during descriptive research .</a:t>
            </a:r>
            <a:endParaRPr/>
          </a:p>
          <a:p>
            <a:pPr indent="-342900" lvl="0" marL="457200" rtl="0" algn="l">
              <a:spcBef>
                <a:spcPts val="0"/>
              </a:spcBef>
              <a:spcAft>
                <a:spcPts val="0"/>
              </a:spcAft>
              <a:buSzPts val="1800"/>
              <a:buChar char="➢"/>
            </a:pPr>
            <a:r>
              <a:rPr lang="en"/>
              <a:t>It can be obtained either </a:t>
            </a:r>
            <a:r>
              <a:rPr lang="en">
                <a:solidFill>
                  <a:srgbClr val="E69138"/>
                </a:solidFill>
              </a:rPr>
              <a:t>through observation or through direct communication</a:t>
            </a:r>
            <a:r>
              <a:rPr lang="en"/>
              <a:t> with respondents in one form or another.</a:t>
            </a:r>
            <a:endParaRPr/>
          </a:p>
          <a:p>
            <a:pPr indent="-342900" lvl="0" marL="457200" rtl="0" algn="l">
              <a:spcBef>
                <a:spcPts val="0"/>
              </a:spcBef>
              <a:spcAft>
                <a:spcPts val="0"/>
              </a:spcAft>
              <a:buSzPts val="1800"/>
              <a:buChar char="➢"/>
            </a:pPr>
            <a:r>
              <a:rPr lang="en"/>
              <a:t>Thus, the several methods of collecting primary data are: </a:t>
            </a:r>
            <a:endParaRPr/>
          </a:p>
          <a:p>
            <a:pPr indent="-317500" lvl="1" marL="914400" rtl="0" algn="l">
              <a:spcBef>
                <a:spcPts val="0"/>
              </a:spcBef>
              <a:spcAft>
                <a:spcPts val="0"/>
              </a:spcAft>
              <a:buSzPts val="1400"/>
              <a:buChar char="○"/>
            </a:pPr>
            <a:r>
              <a:rPr lang="en"/>
              <a:t>observation method</a:t>
            </a:r>
            <a:endParaRPr/>
          </a:p>
          <a:p>
            <a:pPr indent="-317500" lvl="1" marL="914400" rtl="0" algn="l">
              <a:spcBef>
                <a:spcPts val="0"/>
              </a:spcBef>
              <a:spcAft>
                <a:spcPts val="0"/>
              </a:spcAft>
              <a:buSzPts val="1400"/>
              <a:buChar char="○"/>
            </a:pPr>
            <a:r>
              <a:rPr lang="en"/>
              <a:t>interview method</a:t>
            </a:r>
            <a:endParaRPr/>
          </a:p>
          <a:p>
            <a:pPr indent="-317500" lvl="1" marL="914400" rtl="0" algn="l">
              <a:spcBef>
                <a:spcPts val="0"/>
              </a:spcBef>
              <a:spcAft>
                <a:spcPts val="0"/>
              </a:spcAft>
              <a:buSzPts val="1400"/>
              <a:buChar char="○"/>
            </a:pPr>
            <a:r>
              <a:rPr lang="en"/>
              <a:t>through questionnaires.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idx="1" type="body"/>
          </p:nvPr>
        </p:nvSpPr>
        <p:spPr>
          <a:xfrm>
            <a:off x="311700" y="449800"/>
            <a:ext cx="8520600" cy="4429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7826"/>
              <a:buFont typeface="Arial"/>
              <a:buNone/>
            </a:pPr>
            <a:r>
              <a:rPr b="1" i="1" lang="en" sz="2300"/>
              <a:t>Observation Method of data collection</a:t>
            </a:r>
            <a:endParaRPr b="1" i="1" sz="2300"/>
          </a:p>
          <a:p>
            <a:pPr indent="-308610" lvl="0" marL="457200" rtl="0" algn="l">
              <a:spcBef>
                <a:spcPts val="1200"/>
              </a:spcBef>
              <a:spcAft>
                <a:spcPts val="0"/>
              </a:spcAft>
              <a:buSzPct val="100000"/>
              <a:buChar char="●"/>
            </a:pPr>
            <a:r>
              <a:rPr lang="en"/>
              <a:t>The investigator just observes and records the behavior as it occurs of an event which he is interested in.</a:t>
            </a:r>
            <a:endParaRPr/>
          </a:p>
          <a:p>
            <a:pPr indent="-308610" lvl="0" marL="457200" rtl="0" algn="l">
              <a:spcBef>
                <a:spcPts val="0"/>
              </a:spcBef>
              <a:spcAft>
                <a:spcPts val="0"/>
              </a:spcAft>
              <a:buSzPct val="100000"/>
              <a:buChar char="●"/>
            </a:pPr>
            <a:r>
              <a:rPr lang="en"/>
              <a:t>Sometimes mechanical devices can also be used to record the desired data.</a:t>
            </a:r>
            <a:endParaRPr/>
          </a:p>
          <a:p>
            <a:pPr indent="-308610" lvl="0" marL="457200" rtl="0" algn="l">
              <a:spcBef>
                <a:spcPts val="0"/>
              </a:spcBef>
              <a:spcAft>
                <a:spcPts val="0"/>
              </a:spcAft>
              <a:buSzPct val="100000"/>
              <a:buChar char="●"/>
            </a:pPr>
            <a:r>
              <a:rPr lang="en"/>
              <a:t>This type of method of data collection is best suited for researches which require non-self report descriptive data.</a:t>
            </a:r>
            <a:endParaRPr/>
          </a:p>
          <a:p>
            <a:pPr indent="-308610" lvl="0" marL="457200" rtl="0" algn="l">
              <a:spcBef>
                <a:spcPts val="0"/>
              </a:spcBef>
              <a:spcAft>
                <a:spcPts val="0"/>
              </a:spcAft>
              <a:buSzPct val="100000"/>
              <a:buChar char="●"/>
            </a:pPr>
            <a:r>
              <a:rPr lang="en"/>
              <a:t>This method is most appropriate when respondent’s behavior is to be understood without asking them so as to record their true behavior in the given setting. </a:t>
            </a:r>
            <a:endParaRPr/>
          </a:p>
          <a:p>
            <a:pPr indent="0" lvl="0" marL="457200" rtl="0" algn="l">
              <a:spcBef>
                <a:spcPts val="1200"/>
              </a:spcBef>
              <a:spcAft>
                <a:spcPts val="0"/>
              </a:spcAft>
              <a:buNone/>
            </a:pPr>
            <a:r>
              <a:rPr lang="en" u="sng">
                <a:solidFill>
                  <a:schemeClr val="dk1"/>
                </a:solidFill>
              </a:rPr>
              <a:t>The main advantages of this method are:</a:t>
            </a:r>
            <a:endParaRPr u="sng">
              <a:solidFill>
                <a:schemeClr val="dk1"/>
              </a:solidFill>
            </a:endParaRPr>
          </a:p>
          <a:p>
            <a:pPr indent="-308610" lvl="0" marL="457200" rtl="0" algn="l">
              <a:spcBef>
                <a:spcPts val="1200"/>
              </a:spcBef>
              <a:spcAft>
                <a:spcPts val="0"/>
              </a:spcAft>
              <a:buSzPct val="100000"/>
              <a:buChar char="●"/>
            </a:pPr>
            <a:r>
              <a:rPr lang="en"/>
              <a:t>Elimination of subjective bias, if accuracy in observation is maintained.</a:t>
            </a:r>
            <a:endParaRPr/>
          </a:p>
          <a:p>
            <a:pPr indent="-308610" lvl="0" marL="457200" rtl="0" algn="l">
              <a:spcBef>
                <a:spcPts val="0"/>
              </a:spcBef>
              <a:spcAft>
                <a:spcPts val="0"/>
              </a:spcAft>
              <a:buSzPct val="100000"/>
              <a:buChar char="●"/>
            </a:pPr>
            <a:r>
              <a:rPr lang="en"/>
              <a:t>The information obtained relates to current happenings.</a:t>
            </a:r>
            <a:endParaRPr/>
          </a:p>
          <a:p>
            <a:pPr indent="-308610" lvl="0" marL="457200" rtl="0" algn="l">
              <a:spcBef>
                <a:spcPts val="0"/>
              </a:spcBef>
              <a:spcAft>
                <a:spcPts val="0"/>
              </a:spcAft>
              <a:buSzPct val="100000"/>
              <a:buChar char="●"/>
            </a:pPr>
            <a:r>
              <a:rPr lang="en"/>
              <a:t>It is not affected by either the past behavior or future intentions.</a:t>
            </a:r>
            <a:endParaRPr/>
          </a:p>
          <a:p>
            <a:pPr indent="-308610" lvl="0" marL="457200" rtl="0" algn="l">
              <a:spcBef>
                <a:spcPts val="0"/>
              </a:spcBef>
              <a:spcAft>
                <a:spcPts val="0"/>
              </a:spcAft>
              <a:buSzPct val="100000"/>
              <a:buChar char="●"/>
            </a:pPr>
            <a:r>
              <a:rPr lang="en"/>
              <a:t>This method is independent of respondents’ willingness to respond</a:t>
            </a:r>
            <a:endParaRPr/>
          </a:p>
          <a:p>
            <a:pPr indent="0" lvl="0" marL="457200" rtl="0" algn="l">
              <a:spcBef>
                <a:spcPts val="1200"/>
              </a:spcBef>
              <a:spcAft>
                <a:spcPts val="0"/>
              </a:spcAft>
              <a:buNone/>
            </a:pPr>
            <a:r>
              <a:rPr lang="en" u="sng"/>
              <a:t>Limitations</a:t>
            </a:r>
            <a:endParaRPr u="sng"/>
          </a:p>
          <a:p>
            <a:pPr indent="-308610" lvl="0" marL="457200" rtl="0" algn="l">
              <a:spcBef>
                <a:spcPts val="1200"/>
              </a:spcBef>
              <a:spcAft>
                <a:spcPts val="0"/>
              </a:spcAft>
              <a:buSzPct val="100000"/>
              <a:buChar char="●"/>
            </a:pPr>
            <a:r>
              <a:rPr lang="en"/>
              <a:t>An expensive method.</a:t>
            </a:r>
            <a:endParaRPr/>
          </a:p>
          <a:p>
            <a:pPr indent="-308610" lvl="0" marL="457200" rtl="0" algn="l">
              <a:spcBef>
                <a:spcPts val="0"/>
              </a:spcBef>
              <a:spcAft>
                <a:spcPts val="0"/>
              </a:spcAft>
              <a:buSzPct val="100000"/>
              <a:buChar char="●"/>
            </a:pPr>
            <a:r>
              <a:rPr lang="en"/>
              <a:t>Information provided by this method is very limited.</a:t>
            </a:r>
            <a:endParaRPr/>
          </a:p>
          <a:p>
            <a:pPr indent="-308610" lvl="0" marL="457200" rtl="0" algn="l">
              <a:spcBef>
                <a:spcPts val="0"/>
              </a:spcBef>
              <a:spcAft>
                <a:spcPts val="0"/>
              </a:spcAft>
              <a:buSzPct val="100000"/>
              <a:buChar char="●"/>
            </a:pPr>
            <a:r>
              <a:rPr lang="en"/>
              <a:t>Sometimes unforeseen factors may interfere with the observational task.</a:t>
            </a:r>
            <a:endParaRPr/>
          </a:p>
          <a:p>
            <a:pPr indent="-308610" lvl="0" marL="457200" rtl="0" algn="l">
              <a:spcBef>
                <a:spcPts val="0"/>
              </a:spcBef>
              <a:spcAft>
                <a:spcPts val="0"/>
              </a:spcAft>
              <a:buSzPct val="100000"/>
              <a:buChar char="●"/>
            </a:pPr>
            <a:r>
              <a:rPr lang="en"/>
              <a:t>Some people are rarely accessible to direct observation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Interview Method</a:t>
            </a:r>
            <a:endParaRPr b="1"/>
          </a:p>
        </p:txBody>
      </p:sp>
      <p:sp>
        <p:nvSpPr>
          <p:cNvPr id="252" name="Google Shape;25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Interview Method Interviews can be conducted either face to face (Personal Interview) or over telephone (Telephonic Interviews). </a:t>
            </a:r>
            <a:endParaRPr/>
          </a:p>
          <a:p>
            <a:pPr indent="0" lvl="0" marL="0" rtl="0" algn="l">
              <a:spcBef>
                <a:spcPts val="1200"/>
              </a:spcBef>
              <a:spcAft>
                <a:spcPts val="0"/>
              </a:spcAft>
              <a:buNone/>
            </a:pPr>
            <a:r>
              <a:rPr lang="en" u="sng"/>
              <a:t>Personal interviews</a:t>
            </a:r>
            <a:endParaRPr u="sng"/>
          </a:p>
          <a:p>
            <a:pPr indent="-342900" lvl="0" marL="457200" rtl="0" algn="l">
              <a:spcBef>
                <a:spcPts val="1200"/>
              </a:spcBef>
              <a:spcAft>
                <a:spcPts val="0"/>
              </a:spcAft>
              <a:buSzPts val="1800"/>
              <a:buChar char="●"/>
            </a:pPr>
            <a:r>
              <a:rPr lang="en"/>
              <a:t>Requires a person known as the interviewer asking questions generally in a face-to-face contact to the other person or persons (interviewee).</a:t>
            </a:r>
            <a:endParaRPr/>
          </a:p>
          <a:p>
            <a:pPr indent="-342900" lvl="0" marL="457200" rtl="0" algn="l">
              <a:spcBef>
                <a:spcPts val="0"/>
              </a:spcBef>
              <a:spcAft>
                <a:spcPts val="0"/>
              </a:spcAft>
              <a:buSzPts val="1800"/>
              <a:buChar char="●"/>
            </a:pPr>
            <a:r>
              <a:rPr lang="en"/>
              <a:t>Usually the interviewer initiates the interview and asks questions and collects the information from the respondent(interviewee).</a:t>
            </a:r>
            <a:endParaRPr/>
          </a:p>
          <a:p>
            <a:pPr indent="-342900" lvl="0" marL="457200" rtl="0" algn="l">
              <a:spcBef>
                <a:spcPts val="0"/>
              </a:spcBef>
              <a:spcAft>
                <a:spcPts val="0"/>
              </a:spcAft>
              <a:buSzPts val="1800"/>
              <a:buChar char="●"/>
            </a:pPr>
            <a:r>
              <a:rPr lang="en"/>
              <a:t>This method is particularly suitable for intensive investigations.</a:t>
            </a:r>
            <a:endParaRPr/>
          </a:p>
          <a:p>
            <a:pPr indent="-342900" lvl="0" marL="457200" rtl="0" algn="l">
              <a:spcBef>
                <a:spcPts val="0"/>
              </a:spcBef>
              <a:spcAft>
                <a:spcPts val="0"/>
              </a:spcAft>
              <a:buSzPts val="1800"/>
              <a:buChar char="●"/>
            </a:pPr>
            <a:r>
              <a:rPr lang="en"/>
              <a:t>Personal interviews are expensive and time consuming if there is a big sample.</a:t>
            </a:r>
            <a:endParaRPr/>
          </a:p>
          <a:p>
            <a:pPr indent="-342900" lvl="0" marL="457200" rtl="0" algn="l">
              <a:spcBef>
                <a:spcPts val="0"/>
              </a:spcBef>
              <a:spcAft>
                <a:spcPts val="0"/>
              </a:spcAft>
              <a:buSzPts val="1800"/>
              <a:buChar char="●"/>
            </a:pPr>
            <a:r>
              <a:rPr lang="en"/>
              <a:t>Interviewers’ biases also come in the way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u="sng">
                <a:solidFill>
                  <a:schemeClr val="dk2"/>
                </a:solidFill>
              </a:rPr>
              <a:t>Telephonic Interview</a:t>
            </a:r>
            <a:endParaRPr u="sng"/>
          </a:p>
        </p:txBody>
      </p:sp>
      <p:sp>
        <p:nvSpPr>
          <p:cNvPr id="258" name="Google Shape;25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Telephonic Interview helps establish contact with the respondent spread over distinctly separated geographic locations.</a:t>
            </a:r>
            <a:endParaRPr/>
          </a:p>
          <a:p>
            <a:pPr indent="-334327" lvl="0" marL="457200" rtl="0" algn="l">
              <a:spcBef>
                <a:spcPts val="0"/>
              </a:spcBef>
              <a:spcAft>
                <a:spcPts val="0"/>
              </a:spcAft>
              <a:buSzPct val="100000"/>
              <a:buChar char="●"/>
            </a:pPr>
            <a:r>
              <a:rPr lang="en"/>
              <a:t>One can obtain responses quickly .</a:t>
            </a:r>
            <a:endParaRPr/>
          </a:p>
          <a:p>
            <a:pPr indent="-334327" lvl="0" marL="457200" rtl="0" algn="l">
              <a:spcBef>
                <a:spcPts val="0"/>
              </a:spcBef>
              <a:spcAft>
                <a:spcPts val="0"/>
              </a:spcAft>
              <a:buSzPct val="100000"/>
              <a:buChar char="●"/>
            </a:pPr>
            <a:r>
              <a:rPr lang="en"/>
              <a:t>This method is effective only when the interviewer has specific questions to ask.</a:t>
            </a:r>
            <a:endParaRPr/>
          </a:p>
          <a:p>
            <a:pPr indent="-334327" lvl="0" marL="457200" rtl="0" algn="l">
              <a:spcBef>
                <a:spcPts val="0"/>
              </a:spcBef>
              <a:spcAft>
                <a:spcPts val="0"/>
              </a:spcAft>
              <a:buSzPct val="100000"/>
              <a:buChar char="●"/>
            </a:pPr>
            <a:r>
              <a:rPr lang="en"/>
              <a:t>Interviewer in this case cannot observe the nonverbal responses of the respondent.</a:t>
            </a:r>
            <a:endParaRPr/>
          </a:p>
          <a:p>
            <a:pPr indent="-334327" lvl="0" marL="457200" rtl="0" algn="l">
              <a:spcBef>
                <a:spcPts val="0"/>
              </a:spcBef>
              <a:spcAft>
                <a:spcPts val="0"/>
              </a:spcAft>
              <a:buSzPct val="100000"/>
              <a:buChar char="●"/>
            </a:pPr>
            <a:r>
              <a:rPr lang="en"/>
              <a:t>The respondent if not interested can terminate the interview without informing or explanation</a:t>
            </a:r>
            <a:endParaRPr/>
          </a:p>
          <a:p>
            <a:pPr indent="-334327" lvl="0" marL="457200" rtl="0" algn="l">
              <a:spcBef>
                <a:spcPts val="0"/>
              </a:spcBef>
              <a:spcAft>
                <a:spcPts val="0"/>
              </a:spcAft>
              <a:buSzPct val="100000"/>
              <a:buChar char="●"/>
            </a:pPr>
            <a:r>
              <a:rPr lang="en"/>
              <a:t>It is more flexible in comparison to mailing method.</a:t>
            </a:r>
            <a:endParaRPr/>
          </a:p>
          <a:p>
            <a:pPr indent="-334327" lvl="0" marL="457200" rtl="0" algn="l">
              <a:spcBef>
                <a:spcPts val="0"/>
              </a:spcBef>
              <a:spcAft>
                <a:spcPts val="0"/>
              </a:spcAft>
              <a:buSzPct val="100000"/>
              <a:buChar char="●"/>
            </a:pPr>
            <a:r>
              <a:rPr lang="en"/>
              <a:t>Recall is easy; callbacks are simple and economical.</a:t>
            </a:r>
            <a:endParaRPr/>
          </a:p>
          <a:p>
            <a:pPr indent="-334327" lvl="0" marL="457200" rtl="0" algn="l">
              <a:spcBef>
                <a:spcPts val="0"/>
              </a:spcBef>
              <a:spcAft>
                <a:spcPts val="0"/>
              </a:spcAft>
              <a:buSzPct val="100000"/>
              <a:buChar char="●"/>
            </a:pPr>
            <a:r>
              <a:rPr lang="en"/>
              <a:t>The non-response is generally very low.</a:t>
            </a:r>
            <a:endParaRPr/>
          </a:p>
          <a:p>
            <a:pPr indent="-334327" lvl="0" marL="457200" rtl="0" algn="l">
              <a:spcBef>
                <a:spcPts val="0"/>
              </a:spcBef>
              <a:spcAft>
                <a:spcPts val="0"/>
              </a:spcAft>
              <a:buSzPct val="100000"/>
              <a:buChar char="●"/>
            </a:pPr>
            <a:r>
              <a:rPr lang="en"/>
              <a:t>Replies can be recorded without causing embarrassment to respondents.</a:t>
            </a:r>
            <a:endParaRPr/>
          </a:p>
          <a:p>
            <a:pPr indent="-334327" lvl="0" marL="457200" rtl="0" algn="l">
              <a:spcBef>
                <a:spcPts val="0"/>
              </a:spcBef>
              <a:spcAft>
                <a:spcPts val="0"/>
              </a:spcAft>
              <a:buSzPct val="100000"/>
              <a:buChar char="●"/>
            </a:pPr>
            <a:r>
              <a:rPr lang="en"/>
              <a:t>No field staff is required.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u="sng"/>
              <a:t>Limitations of Telephonic Interviews</a:t>
            </a:r>
            <a:endParaRPr u="sng"/>
          </a:p>
          <a:p>
            <a:pPr indent="-342900" lvl="0" marL="457200" rtl="0" algn="l">
              <a:spcBef>
                <a:spcPts val="1200"/>
              </a:spcBef>
              <a:spcAft>
                <a:spcPts val="0"/>
              </a:spcAft>
              <a:buSzPts val="1800"/>
              <a:buChar char="➢"/>
            </a:pPr>
            <a:r>
              <a:rPr lang="en"/>
              <a:t>Surveys are restricted to respondents who have telephone facilities.</a:t>
            </a:r>
            <a:endParaRPr/>
          </a:p>
          <a:p>
            <a:pPr indent="-342900" lvl="0" marL="457200" rtl="0" algn="l">
              <a:spcBef>
                <a:spcPts val="0"/>
              </a:spcBef>
              <a:spcAft>
                <a:spcPts val="0"/>
              </a:spcAft>
              <a:buSzPts val="1800"/>
              <a:buChar char="➢"/>
            </a:pPr>
            <a:r>
              <a:rPr lang="en"/>
              <a:t>Extensive geographical coverage may get restricted by cost considerations.</a:t>
            </a:r>
            <a:endParaRPr/>
          </a:p>
          <a:p>
            <a:pPr indent="-342900" lvl="0" marL="457200" rtl="0" algn="l">
              <a:spcBef>
                <a:spcPts val="0"/>
              </a:spcBef>
              <a:spcAft>
                <a:spcPts val="0"/>
              </a:spcAft>
              <a:buSzPts val="1800"/>
              <a:buChar char="➢"/>
            </a:pPr>
            <a:r>
              <a:rPr lang="en"/>
              <a:t>Suitable for intensive surveys where comprehensive answers are required to various questions.</a:t>
            </a:r>
            <a:endParaRPr/>
          </a:p>
          <a:p>
            <a:pPr indent="-342900" lvl="0" marL="457200" rtl="0" algn="l">
              <a:spcBef>
                <a:spcPts val="0"/>
              </a:spcBef>
              <a:spcAft>
                <a:spcPts val="0"/>
              </a:spcAft>
              <a:buSzPts val="1800"/>
              <a:buChar char="➢"/>
            </a:pPr>
            <a:r>
              <a:rPr lang="en"/>
              <a:t>Possibility of the bias of the interviewer is relatively more.</a:t>
            </a:r>
            <a:endParaRPr/>
          </a:p>
          <a:p>
            <a:pPr indent="-342900" lvl="0" marL="457200" rtl="0" algn="l">
              <a:spcBef>
                <a:spcPts val="0"/>
              </a:spcBef>
              <a:spcAft>
                <a:spcPts val="0"/>
              </a:spcAft>
              <a:buSzPts val="1800"/>
              <a:buChar char="➢"/>
            </a:pPr>
            <a:r>
              <a:rPr lang="en"/>
              <a:t>Questions have to be short and to the point;</a:t>
            </a:r>
            <a:endParaRPr/>
          </a:p>
          <a:p>
            <a:pPr indent="-342900" lvl="0" marL="457200" rtl="0" algn="l">
              <a:spcBef>
                <a:spcPts val="0"/>
              </a:spcBef>
              <a:spcAft>
                <a:spcPts val="0"/>
              </a:spcAft>
              <a:buSzPts val="1800"/>
              <a:buChar char="➢"/>
            </a:pPr>
            <a:r>
              <a:rPr lang="en"/>
              <a:t>Probes are difficult to handle.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Questionnaire Method </a:t>
            </a:r>
            <a:endParaRPr b="1"/>
          </a:p>
        </p:txBody>
      </p:sp>
      <p:sp>
        <p:nvSpPr>
          <p:cNvPr id="269" name="Google Shape;26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Questionnaire is as an instrument for research, which consists of a list of questions, along with the choice of answers, printed or typed in a sequence on a form used for acquiring specific information from the respondents. </a:t>
            </a:r>
            <a:endParaRPr/>
          </a:p>
          <a:p>
            <a:pPr indent="-342900" lvl="0" marL="457200" rtl="0" algn="l">
              <a:spcBef>
                <a:spcPts val="0"/>
              </a:spcBef>
              <a:spcAft>
                <a:spcPts val="0"/>
              </a:spcAft>
              <a:buSzPts val="1800"/>
              <a:buChar char="●"/>
            </a:pPr>
            <a:r>
              <a:rPr lang="en"/>
              <a:t>The questionnaire is distributed or mailed to respondents who are expected to reply by writing down their opinion or marking the correct option. </a:t>
            </a:r>
            <a:endParaRPr/>
          </a:p>
          <a:p>
            <a:pPr indent="-342900" lvl="0" marL="457200" rtl="0" algn="l">
              <a:spcBef>
                <a:spcPts val="0"/>
              </a:spcBef>
              <a:spcAft>
                <a:spcPts val="0"/>
              </a:spcAft>
              <a:buSzPts val="1800"/>
              <a:buChar char="●"/>
            </a:pPr>
            <a:r>
              <a:rPr lang="en"/>
              <a:t>The respondents have to answer the questions on their own.</a:t>
            </a:r>
            <a:endParaRPr/>
          </a:p>
          <a:p>
            <a:pPr indent="-342900" lvl="0" marL="457200" rtl="0" algn="l">
              <a:spcBef>
                <a:spcPts val="0"/>
              </a:spcBef>
              <a:spcAft>
                <a:spcPts val="0"/>
              </a:spcAft>
              <a:buSzPts val="1800"/>
              <a:buChar char="●"/>
            </a:pPr>
            <a:r>
              <a:rPr lang="en"/>
              <a:t>The method of collecting data by mailing the questionnaires to respondents is largely used in various economic and business surveys.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666875" y="508476"/>
            <a:ext cx="6334550" cy="3811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2"/>
          <p:cNvSpPr txBox="1"/>
          <p:nvPr>
            <p:ph idx="1" type="body"/>
          </p:nvPr>
        </p:nvSpPr>
        <p:spPr>
          <a:xfrm>
            <a:off x="311700" y="606275"/>
            <a:ext cx="8520600" cy="421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Advantages</a:t>
            </a:r>
            <a:endParaRPr/>
          </a:p>
          <a:p>
            <a:pPr indent="-334327" lvl="0" marL="457200" rtl="0" algn="l">
              <a:spcBef>
                <a:spcPts val="1200"/>
              </a:spcBef>
              <a:spcAft>
                <a:spcPts val="0"/>
              </a:spcAft>
              <a:buSzPct val="100000"/>
              <a:buChar char="➢"/>
            </a:pPr>
            <a:r>
              <a:rPr lang="en"/>
              <a:t>There is low cost even when the universe is large and is spread geographically.</a:t>
            </a:r>
            <a:endParaRPr/>
          </a:p>
          <a:p>
            <a:pPr indent="-334327" lvl="0" marL="457200" rtl="0" algn="l">
              <a:spcBef>
                <a:spcPts val="0"/>
              </a:spcBef>
              <a:spcAft>
                <a:spcPts val="0"/>
              </a:spcAft>
              <a:buSzPct val="100000"/>
              <a:buChar char="➢"/>
            </a:pPr>
            <a:r>
              <a:rPr lang="en"/>
              <a:t>It is free from the bias of the interviewer.</a:t>
            </a:r>
            <a:endParaRPr/>
          </a:p>
          <a:p>
            <a:pPr indent="-334327" lvl="0" marL="457200" rtl="0" algn="l">
              <a:spcBef>
                <a:spcPts val="0"/>
              </a:spcBef>
              <a:spcAft>
                <a:spcPts val="0"/>
              </a:spcAft>
              <a:buSzPct val="100000"/>
              <a:buChar char="➢"/>
            </a:pPr>
            <a:r>
              <a:rPr lang="en"/>
              <a:t>Answers are in respondents’ own words.</a:t>
            </a:r>
            <a:endParaRPr/>
          </a:p>
          <a:p>
            <a:pPr indent="-334327" lvl="0" marL="457200" rtl="0" algn="l">
              <a:spcBef>
                <a:spcPts val="0"/>
              </a:spcBef>
              <a:spcAft>
                <a:spcPts val="0"/>
              </a:spcAft>
              <a:buSzPct val="100000"/>
              <a:buChar char="➢"/>
            </a:pPr>
            <a:r>
              <a:rPr lang="en"/>
              <a:t>Respondents have adequate time to give well thought out answers.</a:t>
            </a:r>
            <a:endParaRPr/>
          </a:p>
          <a:p>
            <a:pPr indent="-334327" lvl="0" marL="457200" rtl="0" algn="l">
              <a:spcBef>
                <a:spcPts val="0"/>
              </a:spcBef>
              <a:spcAft>
                <a:spcPts val="0"/>
              </a:spcAft>
              <a:buSzPct val="100000"/>
              <a:buChar char="➢"/>
            </a:pPr>
            <a:r>
              <a:rPr lang="en"/>
              <a:t>Large samples can be made use of .</a:t>
            </a:r>
            <a:endParaRPr/>
          </a:p>
          <a:p>
            <a:pPr indent="-334327" lvl="0" marL="457200" rtl="0" algn="l">
              <a:spcBef>
                <a:spcPts val="0"/>
              </a:spcBef>
              <a:spcAft>
                <a:spcPts val="0"/>
              </a:spcAft>
              <a:buSzPct val="100000"/>
              <a:buChar char="➢"/>
            </a:pPr>
            <a:r>
              <a:rPr lang="en"/>
              <a:t>The results can be made more dependable and reliable</a:t>
            </a:r>
            <a:endParaRPr/>
          </a:p>
          <a:p>
            <a:pPr indent="0" lvl="0" marL="0" rtl="0" algn="l">
              <a:spcBef>
                <a:spcPts val="1200"/>
              </a:spcBef>
              <a:spcAft>
                <a:spcPts val="0"/>
              </a:spcAft>
              <a:buClr>
                <a:schemeClr val="dk1"/>
              </a:buClr>
              <a:buSzPct val="61111"/>
              <a:buFont typeface="Arial"/>
              <a:buNone/>
            </a:pPr>
            <a:r>
              <a:rPr lang="en"/>
              <a:t>Disadvantages of Questionnaires</a:t>
            </a:r>
            <a:endParaRPr/>
          </a:p>
          <a:p>
            <a:pPr indent="-334327" lvl="0" marL="457200" rtl="0" algn="l">
              <a:spcBef>
                <a:spcPts val="1200"/>
              </a:spcBef>
              <a:spcAft>
                <a:spcPts val="0"/>
              </a:spcAft>
              <a:buSzPct val="100000"/>
              <a:buChar char="➢"/>
            </a:pPr>
            <a:r>
              <a:rPr lang="en"/>
              <a:t>Low rate of return of the duly filled in questionnaire,</a:t>
            </a:r>
            <a:endParaRPr/>
          </a:p>
          <a:p>
            <a:pPr indent="-334327" lvl="0" marL="457200" rtl="0" algn="l">
              <a:spcBef>
                <a:spcPts val="0"/>
              </a:spcBef>
              <a:spcAft>
                <a:spcPts val="0"/>
              </a:spcAft>
              <a:buSzPct val="100000"/>
              <a:buChar char="➢"/>
            </a:pPr>
            <a:r>
              <a:rPr lang="en"/>
              <a:t>no-response cannot be anticipated,</a:t>
            </a:r>
            <a:endParaRPr/>
          </a:p>
          <a:p>
            <a:pPr indent="-334327" lvl="0" marL="457200" rtl="0" algn="l">
              <a:spcBef>
                <a:spcPts val="0"/>
              </a:spcBef>
              <a:spcAft>
                <a:spcPts val="0"/>
              </a:spcAft>
              <a:buSzPct val="100000"/>
              <a:buChar char="➢"/>
            </a:pPr>
            <a:r>
              <a:rPr lang="en"/>
              <a:t>It can be used only when respondents are educated,</a:t>
            </a:r>
            <a:endParaRPr/>
          </a:p>
          <a:p>
            <a:pPr indent="-334327" lvl="0" marL="457200" rtl="0" algn="l">
              <a:spcBef>
                <a:spcPts val="0"/>
              </a:spcBef>
              <a:spcAft>
                <a:spcPts val="0"/>
              </a:spcAft>
              <a:buSzPct val="100000"/>
              <a:buChar char="➢"/>
            </a:pPr>
            <a:r>
              <a:rPr lang="en"/>
              <a:t>The control over questionnaire is lost once it is sent,</a:t>
            </a:r>
            <a:endParaRPr/>
          </a:p>
          <a:p>
            <a:pPr indent="-334327" lvl="0" marL="457200" rtl="0" algn="l">
              <a:spcBef>
                <a:spcPts val="0"/>
              </a:spcBef>
              <a:spcAft>
                <a:spcPts val="0"/>
              </a:spcAft>
              <a:buSzPct val="100000"/>
              <a:buChar char="➢"/>
            </a:pPr>
            <a:r>
              <a:rPr lang="en"/>
              <a:t>There is inbuilt inflexibility as the questions or even their order cannot be changed,</a:t>
            </a:r>
            <a:endParaRPr/>
          </a:p>
          <a:p>
            <a:pPr indent="-334327" lvl="0" marL="457200" rtl="0" algn="l">
              <a:spcBef>
                <a:spcPts val="0"/>
              </a:spcBef>
              <a:spcAft>
                <a:spcPts val="0"/>
              </a:spcAft>
              <a:buSzPct val="100000"/>
              <a:buChar char="➢"/>
            </a:pPr>
            <a:r>
              <a:rPr lang="en"/>
              <a:t>This method is likely to be the slowest of all.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t>Secondary Data</a:t>
            </a:r>
            <a:endParaRPr b="1"/>
          </a:p>
          <a:p>
            <a:pPr indent="-342900" lvl="0" marL="457200" rtl="0" algn="l">
              <a:spcBef>
                <a:spcPts val="1200"/>
              </a:spcBef>
              <a:spcAft>
                <a:spcPts val="0"/>
              </a:spcAft>
              <a:buSzPts val="1800"/>
              <a:buChar char="➢"/>
            </a:pPr>
            <a:r>
              <a:rPr lang="en"/>
              <a:t>are those which have already been collected by someone else and</a:t>
            </a:r>
            <a:endParaRPr/>
          </a:p>
          <a:p>
            <a:pPr indent="-342900" lvl="0" marL="457200" rtl="0" algn="l">
              <a:spcBef>
                <a:spcPts val="0"/>
              </a:spcBef>
              <a:spcAft>
                <a:spcPts val="0"/>
              </a:spcAft>
              <a:buSzPts val="1800"/>
              <a:buChar char="➢"/>
            </a:pPr>
            <a:r>
              <a:rPr lang="en"/>
              <a:t>which have already been passed through some statistical process.</a:t>
            </a:r>
            <a:endParaRPr/>
          </a:p>
          <a:p>
            <a:pPr indent="-342900" lvl="0" marL="457200" rtl="0" algn="l">
              <a:spcBef>
                <a:spcPts val="0"/>
              </a:spcBef>
              <a:spcAft>
                <a:spcPts val="0"/>
              </a:spcAft>
              <a:buSzPts val="1800"/>
              <a:buChar char="➢"/>
            </a:pPr>
            <a:r>
              <a:rPr lang="en"/>
              <a:t>are usually once primary data but become secondary when used by someone else.</a:t>
            </a:r>
            <a:endParaRPr/>
          </a:p>
          <a:p>
            <a:pPr indent="-342900" lvl="0" marL="457200" rtl="0" algn="l">
              <a:spcBef>
                <a:spcPts val="0"/>
              </a:spcBef>
              <a:spcAft>
                <a:spcPts val="0"/>
              </a:spcAft>
              <a:buSzPts val="1800"/>
              <a:buChar char="➢"/>
            </a:pPr>
            <a:r>
              <a:rPr lang="en"/>
              <a:t>are usually easily accessible to researchers and individuals because they are mostly shared publicly.</a:t>
            </a:r>
            <a:endParaRPr/>
          </a:p>
          <a:p>
            <a:pPr indent="-342900" lvl="0" marL="457200" rtl="0" algn="l">
              <a:spcBef>
                <a:spcPts val="0"/>
              </a:spcBef>
              <a:spcAft>
                <a:spcPts val="0"/>
              </a:spcAft>
              <a:buSzPts val="1800"/>
              <a:buChar char="➢"/>
            </a:pPr>
            <a:r>
              <a:rPr lang="en"/>
              <a:t>the data are usually general and not tailored specifically to meet the researcher's needs .</a:t>
            </a:r>
            <a:endParaRPr/>
          </a:p>
          <a:p>
            <a:pPr indent="-342900" lvl="0" marL="457200" rtl="0" algn="l">
              <a:spcBef>
                <a:spcPts val="0"/>
              </a:spcBef>
              <a:spcAft>
                <a:spcPts val="0"/>
              </a:spcAft>
              <a:buSzPts val="1800"/>
              <a:buChar char="➢"/>
            </a:pPr>
            <a:r>
              <a:rPr lang="en"/>
              <a:t>Some common sources of secondary data include trade publications, government statistics, journals, etc.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txBox="1"/>
          <p:nvPr>
            <p:ph idx="1" type="body"/>
          </p:nvPr>
        </p:nvSpPr>
        <p:spPr>
          <a:xfrm>
            <a:off x="311700" y="469375"/>
            <a:ext cx="8520600" cy="4099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lang="en"/>
              <a:t>Advantages of Secondary Data</a:t>
            </a:r>
            <a:endParaRPr/>
          </a:p>
          <a:p>
            <a:pPr indent="-325755" lvl="0" marL="457200" rtl="0" algn="l">
              <a:spcBef>
                <a:spcPts val="1200"/>
              </a:spcBef>
              <a:spcAft>
                <a:spcPts val="0"/>
              </a:spcAft>
              <a:buSzPct val="100000"/>
              <a:buChar char="➢"/>
            </a:pPr>
            <a:r>
              <a:rPr lang="en"/>
              <a:t>It is easily accessible compared to primary data.</a:t>
            </a:r>
            <a:endParaRPr/>
          </a:p>
          <a:p>
            <a:pPr indent="-325755" lvl="0" marL="457200" rtl="0" algn="l">
              <a:spcBef>
                <a:spcPts val="0"/>
              </a:spcBef>
              <a:spcAft>
                <a:spcPts val="0"/>
              </a:spcAft>
              <a:buSzPct val="100000"/>
              <a:buChar char="➢"/>
            </a:pPr>
            <a:r>
              <a:rPr lang="en"/>
              <a:t>It is available on different platforms that can be accessed by the researcher.</a:t>
            </a:r>
            <a:endParaRPr/>
          </a:p>
          <a:p>
            <a:pPr indent="-325755" lvl="0" marL="457200" rtl="0" algn="l">
              <a:spcBef>
                <a:spcPts val="0"/>
              </a:spcBef>
              <a:spcAft>
                <a:spcPts val="0"/>
              </a:spcAft>
              <a:buSzPct val="100000"/>
              <a:buChar char="➢"/>
            </a:pPr>
            <a:r>
              <a:rPr lang="en"/>
              <a:t>It is very affordable as it requires little or no cost to acquire them.</a:t>
            </a:r>
            <a:endParaRPr/>
          </a:p>
          <a:p>
            <a:pPr indent="-325755" lvl="0" marL="457200" rtl="0" algn="l">
              <a:spcBef>
                <a:spcPts val="0"/>
              </a:spcBef>
              <a:spcAft>
                <a:spcPts val="0"/>
              </a:spcAft>
              <a:buSzPct val="100000"/>
              <a:buChar char="➢"/>
            </a:pPr>
            <a:r>
              <a:rPr lang="en"/>
              <a:t>The time spent on collecting secondary data is far less compared to that of primary data.</a:t>
            </a:r>
            <a:endParaRPr/>
          </a:p>
          <a:p>
            <a:pPr indent="-325755" lvl="0" marL="457200" rtl="0" algn="l">
              <a:spcBef>
                <a:spcPts val="0"/>
              </a:spcBef>
              <a:spcAft>
                <a:spcPts val="0"/>
              </a:spcAft>
              <a:buSzPct val="100000"/>
              <a:buChar char="➢"/>
            </a:pPr>
            <a:r>
              <a:rPr lang="en"/>
              <a:t>It helps to generate new insights into existing primary data. </a:t>
            </a:r>
            <a:endParaRPr/>
          </a:p>
          <a:p>
            <a:pPr indent="0" lvl="0" marL="0" rtl="0" algn="l">
              <a:spcBef>
                <a:spcPts val="1200"/>
              </a:spcBef>
              <a:spcAft>
                <a:spcPts val="0"/>
              </a:spcAft>
              <a:buClr>
                <a:schemeClr val="dk1"/>
              </a:buClr>
              <a:buSzPct val="61111"/>
              <a:buFont typeface="Arial"/>
              <a:buNone/>
            </a:pPr>
            <a:r>
              <a:rPr lang="en"/>
              <a:t>Limitations of Secondary Data</a:t>
            </a:r>
            <a:endParaRPr/>
          </a:p>
          <a:p>
            <a:pPr indent="-325755" lvl="0" marL="457200" rtl="0" algn="l">
              <a:spcBef>
                <a:spcPts val="1200"/>
              </a:spcBef>
              <a:spcAft>
                <a:spcPts val="0"/>
              </a:spcAft>
              <a:buSzPct val="100000"/>
              <a:buChar char="➢"/>
            </a:pPr>
            <a:r>
              <a:rPr lang="en"/>
              <a:t>Secondary data may not be authentic and reliable. A researcher may need to further verify the data collected from the available sources.</a:t>
            </a:r>
            <a:endParaRPr/>
          </a:p>
          <a:p>
            <a:pPr indent="-325755" lvl="0" marL="457200" rtl="0" algn="l">
              <a:spcBef>
                <a:spcPts val="0"/>
              </a:spcBef>
              <a:spcAft>
                <a:spcPts val="0"/>
              </a:spcAft>
              <a:buSzPct val="100000"/>
              <a:buChar char="➢"/>
            </a:pPr>
            <a:r>
              <a:rPr lang="en"/>
              <a:t>Researchers may have to deal with irrelevant data before finally finding the required data.</a:t>
            </a:r>
            <a:endParaRPr/>
          </a:p>
          <a:p>
            <a:pPr indent="-325755" lvl="0" marL="457200" rtl="0" algn="l">
              <a:spcBef>
                <a:spcPts val="0"/>
              </a:spcBef>
              <a:spcAft>
                <a:spcPts val="0"/>
              </a:spcAft>
              <a:buSzPct val="100000"/>
              <a:buChar char="➢"/>
            </a:pPr>
            <a:r>
              <a:rPr lang="en"/>
              <a:t>Some of the data is exaggerated due to the personal bias of the data source.</a:t>
            </a:r>
            <a:endParaRPr/>
          </a:p>
          <a:p>
            <a:pPr indent="-325755" lvl="0" marL="457200" rtl="0" algn="l">
              <a:spcBef>
                <a:spcPts val="0"/>
              </a:spcBef>
              <a:spcAft>
                <a:spcPts val="0"/>
              </a:spcAft>
              <a:buSzPct val="100000"/>
              <a:buChar char="➢"/>
            </a:pPr>
            <a:r>
              <a:rPr lang="en"/>
              <a:t>Secondary data sources are sometimes outdated with no new data to replace the old ones.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FF0000"/>
                </a:solidFill>
              </a:rPr>
              <a:t>Secondary Data sources</a:t>
            </a:r>
            <a:endParaRPr b="1">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6"/>
          <p:cNvPicPr preferRelativeResize="0"/>
          <p:nvPr/>
        </p:nvPicPr>
        <p:blipFill>
          <a:blip r:embed="rId3">
            <a:alphaModFix/>
          </a:blip>
          <a:stretch>
            <a:fillRect/>
          </a:stretch>
        </p:blipFill>
        <p:spPr>
          <a:xfrm>
            <a:off x="904875" y="504825"/>
            <a:ext cx="7334250" cy="4133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Classification</a:t>
            </a:r>
            <a:endParaRPr/>
          </a:p>
        </p:txBody>
      </p:sp>
      <p:sp>
        <p:nvSpPr>
          <p:cNvPr id="300" name="Google Shape;30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1200"/>
              </a:spcBef>
              <a:spcAft>
                <a:spcPts val="0"/>
              </a:spcAft>
              <a:buClr>
                <a:schemeClr val="dk1"/>
              </a:buClr>
              <a:buSzPts val="1500"/>
              <a:buChar char="●"/>
            </a:pPr>
            <a:r>
              <a:rPr lang="en" sz="1500">
                <a:solidFill>
                  <a:schemeClr val="dk1"/>
                </a:solidFill>
              </a:rPr>
              <a:t>Data classification is the</a:t>
            </a:r>
            <a:r>
              <a:rPr lang="en" sz="1500">
                <a:solidFill>
                  <a:srgbClr val="B45F06"/>
                </a:solidFill>
              </a:rPr>
              <a:t> </a:t>
            </a:r>
            <a:r>
              <a:rPr lang="en" sz="1500">
                <a:solidFill>
                  <a:srgbClr val="E69138"/>
                </a:solidFill>
              </a:rPr>
              <a:t>process of organizing data into categories</a:t>
            </a:r>
            <a:r>
              <a:rPr lang="en" sz="1500">
                <a:solidFill>
                  <a:srgbClr val="FF9900"/>
                </a:solidFill>
              </a:rPr>
              <a:t> </a:t>
            </a:r>
            <a:r>
              <a:rPr lang="en" sz="1500">
                <a:solidFill>
                  <a:schemeClr val="dk1"/>
                </a:solidFill>
              </a:rPr>
              <a:t>that make it easy to retrieve, sort and store for future use.</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 well-planned data classification system makes essential data easy to find and retrieve.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This can be of particular importance for </a:t>
            </a:r>
            <a:r>
              <a:rPr lang="en" sz="1500">
                <a:solidFill>
                  <a:srgbClr val="E69138"/>
                </a:solidFill>
              </a:rPr>
              <a:t>risk management, legal discovery and regulatory compliance.</a:t>
            </a:r>
            <a:endParaRPr sz="1500">
              <a:solidFill>
                <a:srgbClr val="E69138"/>
              </a:solidFill>
            </a:endParaRPr>
          </a:p>
          <a:p>
            <a:pPr indent="-323850" lvl="0" marL="457200" rtl="0" algn="just">
              <a:spcBef>
                <a:spcPts val="0"/>
              </a:spcBef>
              <a:spcAft>
                <a:spcPts val="0"/>
              </a:spcAft>
              <a:buClr>
                <a:schemeClr val="dk1"/>
              </a:buClr>
              <a:buSzPts val="1500"/>
              <a:buChar char="●"/>
            </a:pPr>
            <a:r>
              <a:rPr lang="en" sz="1500">
                <a:solidFill>
                  <a:schemeClr val="dk1"/>
                </a:solidFill>
              </a:rPr>
              <a:t>Written procedures and guidelines for data classification policies should define what categories and criteria the organization will use to classify data.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Once a data classification scheme is created, security standards should be identified that specify appropriate handling practices for each category.</a:t>
            </a:r>
            <a:endParaRPr sz="15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Purpose of data classification</a:t>
            </a:r>
            <a:endParaRPr b="1" sz="1700"/>
          </a:p>
          <a:p>
            <a:pPr indent="0" lvl="0" marL="0" rtl="0" algn="l">
              <a:spcBef>
                <a:spcPts val="400"/>
              </a:spcBef>
              <a:spcAft>
                <a:spcPts val="0"/>
              </a:spcAft>
              <a:buNone/>
            </a:pPr>
            <a:r>
              <a:t/>
            </a:r>
            <a:endParaRPr/>
          </a:p>
        </p:txBody>
      </p:sp>
      <p:sp>
        <p:nvSpPr>
          <p:cNvPr id="306" name="Google Shape;30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Systematic classification of data helps organizations manipulate, track and analyze individual pieces of data. </a:t>
            </a:r>
            <a:endParaRPr/>
          </a:p>
          <a:p>
            <a:pPr indent="-342900" lvl="0" marL="457200" rtl="0" algn="l">
              <a:spcBef>
                <a:spcPts val="0"/>
              </a:spcBef>
              <a:spcAft>
                <a:spcPts val="0"/>
              </a:spcAft>
              <a:buSzPts val="1800"/>
              <a:buChar char="●"/>
            </a:pPr>
            <a:r>
              <a:rPr lang="en"/>
              <a:t>Data professionals often have a specific goal when categorizing data. </a:t>
            </a:r>
            <a:endParaRPr/>
          </a:p>
          <a:p>
            <a:pPr indent="-342900" lvl="0" marL="457200" rtl="0" algn="l">
              <a:spcBef>
                <a:spcPts val="0"/>
              </a:spcBef>
              <a:spcAft>
                <a:spcPts val="0"/>
              </a:spcAft>
              <a:buSzPts val="1800"/>
              <a:buChar char="●"/>
            </a:pPr>
            <a:r>
              <a:rPr lang="en"/>
              <a:t>The goal affects the approach they take and classification levels they use.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1"/>
              </a:buClr>
              <a:buSzPts val="1100"/>
              <a:buFont typeface="Arial"/>
              <a:buNone/>
            </a:pPr>
            <a:r>
              <a:rPr lang="en" sz="1200">
                <a:solidFill>
                  <a:schemeClr val="dk1"/>
                </a:solidFill>
              </a:rPr>
              <a:t>Some common business goals for these projects include the following:</a:t>
            </a:r>
            <a:endParaRPr sz="1200">
              <a:solidFill>
                <a:schemeClr val="dk1"/>
              </a:solidFill>
            </a:endParaRPr>
          </a:p>
          <a:p>
            <a:pPr indent="-304800" lvl="0" marL="457200" rtl="0" algn="l">
              <a:lnSpc>
                <a:spcPct val="150000"/>
              </a:lnSpc>
              <a:spcBef>
                <a:spcPts val="1200"/>
              </a:spcBef>
              <a:spcAft>
                <a:spcPts val="0"/>
              </a:spcAft>
              <a:buClr>
                <a:schemeClr val="dk1"/>
              </a:buClr>
              <a:buSzPts val="1200"/>
              <a:buChar char="●"/>
            </a:pPr>
            <a:r>
              <a:rPr b="1" lang="en" sz="1200">
                <a:solidFill>
                  <a:schemeClr val="dk1"/>
                </a:solidFill>
              </a:rPr>
              <a:t>Confidentiality.</a:t>
            </a:r>
            <a:r>
              <a:rPr lang="en" sz="1200">
                <a:solidFill>
                  <a:schemeClr val="dk1"/>
                </a:solidFill>
              </a:rPr>
              <a:t> A classification system safeguards highly sensitive data, such as customers' personally identifiable information (PII), including credit card numbers, Social Security numbers and other vulnerable data types.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Data integrity.</a:t>
            </a:r>
            <a:r>
              <a:rPr lang="en" sz="1200">
                <a:solidFill>
                  <a:schemeClr val="dk1"/>
                </a:solidFill>
              </a:rPr>
              <a:t> A system that focuses on data integrity will require more storage, user permissions and proper channels of access.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Data availability.</a:t>
            </a:r>
            <a:r>
              <a:rPr lang="en" sz="1200">
                <a:solidFill>
                  <a:schemeClr val="dk1"/>
                </a:solidFill>
              </a:rPr>
              <a:t> Addressing and ensuring information security and integrity makes it easier to know what data can be shared with specific users.</a:t>
            </a:r>
            <a:endParaRPr sz="1200">
              <a:solidFill>
                <a:schemeClr val="dk1"/>
              </a:solidFill>
            </a:endParaRPr>
          </a:p>
          <a:p>
            <a:pPr indent="0" lvl="0" marL="0" rtl="0" algn="l">
              <a:lnSpc>
                <a:spcPct val="150000"/>
              </a:lnSpc>
              <a:spcBef>
                <a:spcPts val="1200"/>
              </a:spcBef>
              <a:spcAft>
                <a:spcPts val="1200"/>
              </a:spcAft>
              <a:buNone/>
            </a:pPr>
            <a:r>
              <a:t/>
            </a:r>
            <a:endParaRPr sz="1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data classification</a:t>
            </a:r>
            <a:endParaRPr/>
          </a:p>
        </p:txBody>
      </p:sp>
      <p:sp>
        <p:nvSpPr>
          <p:cNvPr id="317" name="Google Shape;31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1200"/>
              </a:spcBef>
              <a:spcAft>
                <a:spcPts val="0"/>
              </a:spcAft>
              <a:buClr>
                <a:schemeClr val="dk1"/>
              </a:buClr>
              <a:buSzPts val="1300"/>
              <a:buChar char="●"/>
            </a:pPr>
            <a:r>
              <a:rPr lang="en" sz="1300">
                <a:solidFill>
                  <a:schemeClr val="dk1"/>
                </a:solidFill>
              </a:rPr>
              <a:t>Data classification is an important part of data lifecycle management that specifies which standard category or grouping a data object belongs in.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Data classification is used to categorize structured data, but it is especially important for getting the most out of unstructured data. Data categorization also helps identify duplicate copies of data.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Eliminating redundant data contributes to efficient use of storage and maximizes data security measures.</a:t>
            </a:r>
            <a:endParaRPr sz="1300">
              <a:solidFill>
                <a:schemeClr val="dk1"/>
              </a:solidFill>
            </a:endParaRPr>
          </a:p>
          <a:p>
            <a:pPr indent="0" lvl="0" marL="457200" rtl="0" algn="l">
              <a:lnSpc>
                <a:spcPct val="150000"/>
              </a:lnSpc>
              <a:spcBef>
                <a:spcPts val="1200"/>
              </a:spcBef>
              <a:spcAft>
                <a:spcPts val="1200"/>
              </a:spcAft>
              <a:buNone/>
            </a:pPr>
            <a:r>
              <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61"/>
          <p:cNvPicPr preferRelativeResize="0"/>
          <p:nvPr/>
        </p:nvPicPr>
        <p:blipFill>
          <a:blip r:embed="rId3">
            <a:alphaModFix/>
          </a:blip>
          <a:stretch>
            <a:fillRect/>
          </a:stretch>
        </p:blipFill>
        <p:spPr>
          <a:xfrm>
            <a:off x="41550" y="401367"/>
            <a:ext cx="9144001" cy="40167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405600" y="646825"/>
            <a:ext cx="6299875" cy="3665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Common data classification steps</a:t>
            </a:r>
            <a:endParaRPr b="1" sz="1700"/>
          </a:p>
          <a:p>
            <a:pPr indent="0" lvl="0" marL="0" rtl="0" algn="l">
              <a:spcBef>
                <a:spcPts val="400"/>
              </a:spcBef>
              <a:spcAft>
                <a:spcPts val="0"/>
              </a:spcAft>
              <a:buNone/>
            </a:pPr>
            <a:r>
              <a:t/>
            </a:r>
            <a:endParaRPr/>
          </a:p>
        </p:txBody>
      </p:sp>
      <p:sp>
        <p:nvSpPr>
          <p:cNvPr id="328" name="Google Shape;328;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lnSpc>
                <a:spcPct val="200000"/>
              </a:lnSpc>
              <a:spcBef>
                <a:spcPts val="1200"/>
              </a:spcBef>
              <a:spcAft>
                <a:spcPts val="0"/>
              </a:spcAft>
              <a:buClr>
                <a:schemeClr val="dk1"/>
              </a:buClr>
              <a:buSzPts val="1100"/>
              <a:buChar char="●"/>
            </a:pPr>
            <a:r>
              <a:rPr b="1" lang="en" sz="1100">
                <a:solidFill>
                  <a:schemeClr val="dk1"/>
                </a:solidFill>
              </a:rPr>
              <a:t>Gather information.</a:t>
            </a:r>
            <a:r>
              <a:rPr lang="en" sz="1100">
                <a:solidFill>
                  <a:schemeClr val="dk1"/>
                </a:solidFill>
              </a:rPr>
              <a:t> </a:t>
            </a:r>
            <a:r>
              <a:rPr lang="en" sz="1100">
                <a:solidFill>
                  <a:schemeClr val="dk1"/>
                </a:solidFill>
              </a:rPr>
              <a:t>At the start of a data categorization project, organizations must identify and inspect the data that needs to be classified or reclassified. It's important to know where it resides, how valuable it is, how many copies exist and who has access to it.</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Develop a framework.</a:t>
            </a:r>
            <a:r>
              <a:rPr lang="en" sz="1100">
                <a:solidFill>
                  <a:schemeClr val="dk1"/>
                </a:solidFill>
              </a:rPr>
              <a:t> Data scientists and other stakeholders collaborate to develop a framework within which to organize the data. They assign metadata or other tags to the information.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Apply standards.</a:t>
            </a:r>
            <a:r>
              <a:rPr lang="en" sz="1100">
                <a:solidFill>
                  <a:schemeClr val="dk1"/>
                </a:solidFill>
              </a:rPr>
              <a:t> Companies must ensure their data classification strategy conforms to their internal data protection and handling practices and reflects industry standards and customer expectations.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Process data.</a:t>
            </a:r>
            <a:r>
              <a:rPr lang="en" sz="1100">
                <a:solidFill>
                  <a:schemeClr val="dk1"/>
                </a:solidFill>
              </a:rPr>
              <a:t> This step requires taking stock of the database and identifying and sorting data according to the established framework.</a:t>
            </a:r>
            <a:endParaRPr sz="1100">
              <a:solidFill>
                <a:schemeClr val="dk1"/>
              </a:solidFill>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Types of data classification</a:t>
            </a:r>
            <a:endParaRPr b="1" sz="1700"/>
          </a:p>
          <a:p>
            <a:pPr indent="0" lvl="0" marL="0" rtl="0" algn="l">
              <a:spcBef>
                <a:spcPts val="400"/>
              </a:spcBef>
              <a:spcAft>
                <a:spcPts val="0"/>
              </a:spcAft>
              <a:buNone/>
            </a:pPr>
            <a:r>
              <a:t/>
            </a:r>
            <a:endParaRPr/>
          </a:p>
        </p:txBody>
      </p:sp>
      <p:sp>
        <p:nvSpPr>
          <p:cNvPr id="334" name="Google Shape;334;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1200"/>
              </a:spcBef>
              <a:spcAft>
                <a:spcPts val="0"/>
              </a:spcAft>
              <a:buClr>
                <a:schemeClr val="dk1"/>
              </a:buClr>
              <a:buSzPts val="1100"/>
              <a:buChar char="●"/>
            </a:pPr>
            <a:r>
              <a:rPr b="1" lang="en" sz="1100">
                <a:solidFill>
                  <a:schemeClr val="dk1"/>
                </a:solidFill>
              </a:rPr>
              <a:t>Public information.</a:t>
            </a:r>
            <a:r>
              <a:rPr lang="en" sz="1100">
                <a:solidFill>
                  <a:schemeClr val="dk1"/>
                </a:solidFill>
              </a:rPr>
              <a:t> Data in this category is typically maintained by state institutions and subject to disclosure of public data as part of certain laws.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Confidential information.</a:t>
            </a:r>
            <a:r>
              <a:rPr lang="en" sz="1100">
                <a:solidFill>
                  <a:schemeClr val="dk1"/>
                </a:solidFill>
              </a:rPr>
              <a:t> This data may have legal restrictions about the way it is handled, or there may be other consequences around the way confidential data is handled.</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Sensitive information.</a:t>
            </a:r>
            <a:r>
              <a:rPr lang="en" sz="1100">
                <a:solidFill>
                  <a:schemeClr val="dk1"/>
                </a:solidFill>
              </a:rPr>
              <a:t> This data is any information stored or handled by state or other institutions that has authorization requirements and other rules around its use.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Personal information.</a:t>
            </a:r>
            <a:r>
              <a:rPr lang="en" sz="1100">
                <a:solidFill>
                  <a:schemeClr val="dk1"/>
                </a:solidFill>
              </a:rPr>
              <a:t> Generally, personal information or PII is protected by law, and must be handled following certain protocols. Sometimes there are gaps between the moral requirements and contemporary legislative protections for their use.</a:t>
            </a:r>
            <a:endParaRPr sz="1100">
              <a:solidFill>
                <a:schemeClr val="dk1"/>
              </a:solidFill>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Tools used for data classification</a:t>
            </a:r>
            <a:endParaRPr b="1" sz="1700"/>
          </a:p>
          <a:p>
            <a:pPr indent="0" lvl="0" marL="0" rtl="0" algn="l">
              <a:spcBef>
                <a:spcPts val="400"/>
              </a:spcBef>
              <a:spcAft>
                <a:spcPts val="0"/>
              </a:spcAft>
              <a:buNone/>
            </a:pPr>
            <a:r>
              <a:t/>
            </a:r>
            <a:endParaRPr/>
          </a:p>
        </p:txBody>
      </p:sp>
      <p:sp>
        <p:nvSpPr>
          <p:cNvPr id="340" name="Google Shape;340;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100">
                <a:solidFill>
                  <a:schemeClr val="dk1"/>
                </a:solidFill>
              </a:rPr>
              <a:t>Various tools are used in data classification, including databases, business intelligence (</a:t>
            </a:r>
            <a:r>
              <a:rPr lang="en" sz="1100" u="sng">
                <a:solidFill>
                  <a:schemeClr val="hlink"/>
                </a:solidFill>
                <a:hlinkClick r:id="rId3"/>
              </a:rPr>
              <a:t>BI</a:t>
            </a:r>
            <a:r>
              <a:rPr lang="en" sz="1100">
                <a:solidFill>
                  <a:schemeClr val="dk1"/>
                </a:solidFill>
              </a:rPr>
              <a:t>) software and standard data management systems. </a:t>
            </a:r>
            <a:endParaRPr sz="1100">
              <a:solidFill>
                <a:schemeClr val="dk1"/>
              </a:solidFill>
            </a:endParaRPr>
          </a:p>
          <a:p>
            <a:pPr indent="-307975" lvl="0" marL="457200" rtl="0" algn="l">
              <a:lnSpc>
                <a:spcPct val="100000"/>
              </a:lnSpc>
              <a:spcBef>
                <a:spcPts val="1200"/>
              </a:spcBef>
              <a:spcAft>
                <a:spcPts val="0"/>
              </a:spcAft>
              <a:buClr>
                <a:schemeClr val="dk1"/>
              </a:buClr>
              <a:buSzPts val="1250"/>
              <a:buChar char="●"/>
            </a:pPr>
            <a:r>
              <a:rPr lang="en" sz="1250">
                <a:solidFill>
                  <a:schemeClr val="dk1"/>
                </a:solidFill>
              </a:rPr>
              <a:t>IBM’s Watson Knowledge Catalog</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Microsoft’s Purview Data Catalog</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SAP</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Oracle</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Informatica</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Qlik</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Tableau</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Google’s Cloud Data Catalog</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Amazon Web Services</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Ataccama</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Collibra</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DataHub and Apache Atlas</a:t>
            </a:r>
            <a:endParaRPr sz="1250">
              <a:solidFill>
                <a:schemeClr val="dk1"/>
              </a:solidFill>
            </a:endParaRPr>
          </a:p>
          <a:p>
            <a:pPr indent="0" lvl="0" marL="0" rtl="0" algn="l">
              <a:spcBef>
                <a:spcPts val="1800"/>
              </a:spcBef>
              <a:spcAft>
                <a:spcPts val="0"/>
              </a:spcAft>
              <a:buClr>
                <a:schemeClr val="dk1"/>
              </a:buClr>
              <a:buSzPts val="1100"/>
              <a:buFont typeface="Arial"/>
              <a:buNone/>
            </a:pPr>
            <a:r>
              <a:t/>
            </a:r>
            <a:endParaRPr b="1" sz="1700">
              <a:solidFill>
                <a:schemeClr val="dk1"/>
              </a:solidFill>
            </a:endParaRPr>
          </a:p>
          <a:p>
            <a:pPr indent="0" lvl="0" marL="0" rtl="0" algn="l">
              <a:spcBef>
                <a:spcPts val="400"/>
              </a:spcBef>
              <a:spcAft>
                <a:spcPts val="1200"/>
              </a:spcAft>
              <a:buNone/>
            </a:pPr>
            <a:r>
              <a:t/>
            </a:r>
            <a:endParaRPr sz="11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How to Classify Research Data</a:t>
            </a:r>
            <a:endParaRPr b="1" sz="2300"/>
          </a:p>
          <a:p>
            <a:pPr indent="0" lvl="0" marL="0" rtl="0" algn="l">
              <a:spcBef>
                <a:spcPts val="600"/>
              </a:spcBef>
              <a:spcAft>
                <a:spcPts val="0"/>
              </a:spcAft>
              <a:buNone/>
            </a:pPr>
            <a:r>
              <a:t/>
            </a:r>
            <a:endParaRPr/>
          </a:p>
        </p:txBody>
      </p:sp>
      <p:sp>
        <p:nvSpPr>
          <p:cNvPr id="346" name="Google Shape;346;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1400">
                <a:solidFill>
                  <a:schemeClr val="dk1"/>
                </a:solidFill>
              </a:rPr>
              <a:t>Appropriately protecting research data is a fundamental obligation warranted by the research community's underlying commitments to:</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the providers and sources of the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uphold the efficacy of the campus' research mission, and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to prevent financial or reputational damages to the University.</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To protect research data appropriately and effectively, researchers must understand and carry out their responsibilities related to data security.  </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 first step towards that goal is to identify the appropriate data classification, which defines the necessary security control requirements for protecting research data.</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6"/>
          <p:cNvSpPr txBox="1"/>
          <p:nvPr>
            <p:ph idx="1" type="body"/>
          </p:nvPr>
        </p:nvSpPr>
        <p:spPr>
          <a:xfrm>
            <a:off x="311700" y="449025"/>
            <a:ext cx="8520600" cy="44883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Clr>
                <a:schemeClr val="dk1"/>
              </a:buClr>
              <a:buSzPts val="1100"/>
              <a:buFont typeface="Arial"/>
              <a:buNone/>
            </a:pPr>
            <a:r>
              <a:rPr b="1" lang="en" sz="1700">
                <a:solidFill>
                  <a:schemeClr val="dk1"/>
                </a:solidFill>
              </a:rPr>
              <a:t>Why should research data be classified?</a:t>
            </a:r>
            <a:endParaRPr b="1" sz="17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 sz="1200">
                <a:solidFill>
                  <a:schemeClr val="dk1"/>
                </a:solidFill>
              </a:rPr>
              <a:t>Researchers must securely protect research data when:</a:t>
            </a:r>
            <a:endParaRPr sz="1200">
              <a:solidFill>
                <a:schemeClr val="dk1"/>
              </a:solidFill>
            </a:endParaRPr>
          </a:p>
          <a:p>
            <a:pPr indent="-304800" lvl="0" marL="457200" rtl="0" algn="l">
              <a:lnSpc>
                <a:spcPct val="150000"/>
              </a:lnSpc>
              <a:spcBef>
                <a:spcPts val="1200"/>
              </a:spcBef>
              <a:spcAft>
                <a:spcPts val="0"/>
              </a:spcAft>
              <a:buClr>
                <a:schemeClr val="dk1"/>
              </a:buClr>
              <a:buSzPts val="1200"/>
              <a:buChar char="●"/>
            </a:pPr>
            <a:r>
              <a:rPr lang="en" sz="1200">
                <a:solidFill>
                  <a:schemeClr val="dk1"/>
                </a:solidFill>
              </a:rPr>
              <a:t>The data elements pose a risk of exposing the identity of the research participants.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The risk of exposure includes personal medical or financial information, social security or driver's license numbers, or other highly sensitive information that could require notification to the affected research participants in the event of a breach.</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A data usage agreement (DUA) from the data provider explicitly stipulates the related security control requirements.</a:t>
            </a:r>
            <a:endParaRPr sz="12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 sz="1200">
                <a:solidFill>
                  <a:schemeClr val="dk1"/>
                </a:solidFill>
              </a:rPr>
              <a:t>Researchers also must meet campus security policies:</a:t>
            </a:r>
            <a:endParaRPr sz="1200">
              <a:solidFill>
                <a:schemeClr val="dk1"/>
              </a:solidFill>
            </a:endParaRPr>
          </a:p>
          <a:p>
            <a:pPr indent="-304800" lvl="0" marL="457200" rtl="0" algn="l">
              <a:lnSpc>
                <a:spcPct val="150000"/>
              </a:lnSpc>
              <a:spcBef>
                <a:spcPts val="1200"/>
              </a:spcBef>
              <a:spcAft>
                <a:spcPts val="0"/>
              </a:spcAft>
              <a:buClr>
                <a:schemeClr val="dk1"/>
              </a:buClr>
              <a:buSzPts val="1200"/>
              <a:buChar char="●"/>
            </a:pPr>
            <a:r>
              <a:rPr lang="en" sz="1200">
                <a:solidFill>
                  <a:schemeClr val="dk1"/>
                </a:solidFill>
              </a:rPr>
              <a:t>To provide baseline protection of the research data that corresponds to the protection level classification, regardless of an existing DUA.</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To act as responsible members of the campus computing community by protecting endpoint and server devices from compromise that could affect other members of campus.</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7"/>
          <p:cNvSpPr txBox="1"/>
          <p:nvPr>
            <p:ph type="title"/>
          </p:nvPr>
        </p:nvSpPr>
        <p:spPr>
          <a:xfrm>
            <a:off x="439925" y="13355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t>Steps for classifying research data</a:t>
            </a:r>
            <a:endParaRPr b="1" sz="1700"/>
          </a:p>
          <a:p>
            <a:pPr indent="0" lvl="0" marL="0" rtl="0" algn="l">
              <a:lnSpc>
                <a:spcPct val="115000"/>
              </a:lnSpc>
              <a:spcBef>
                <a:spcPts val="1800"/>
              </a:spcBef>
              <a:spcAft>
                <a:spcPts val="0"/>
              </a:spcAft>
              <a:buClr>
                <a:schemeClr val="dk1"/>
              </a:buClr>
              <a:buSzPct val="64705"/>
              <a:buFont typeface="Arial"/>
              <a:buNone/>
            </a:pPr>
            <a:r>
              <a:t/>
            </a:r>
            <a:endParaRPr b="1" sz="1700"/>
          </a:p>
          <a:p>
            <a:pPr indent="0" lvl="0" marL="0" rtl="0" algn="l">
              <a:spcBef>
                <a:spcPts val="4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p68"/>
          <p:cNvGraphicFramePr/>
          <p:nvPr/>
        </p:nvGraphicFramePr>
        <p:xfrm>
          <a:off x="216525" y="351875"/>
          <a:ext cx="3000000" cy="3000000"/>
        </p:xfrm>
        <a:graphic>
          <a:graphicData uri="http://schemas.openxmlformats.org/drawingml/2006/table">
            <a:tbl>
              <a:tblPr>
                <a:noFill/>
                <a:tableStyleId>{D30F68DB-FFD9-476F-A161-4C9593CAA7D6}</a:tableStyleId>
              </a:tblPr>
              <a:tblGrid>
                <a:gridCol w="733425"/>
                <a:gridCol w="3724275"/>
                <a:gridCol w="4610100"/>
              </a:tblGrid>
              <a:tr h="715800">
                <a:tc>
                  <a:txBody>
                    <a:bodyPr/>
                    <a:lstStyle/>
                    <a:p>
                      <a:pPr indent="0" lvl="0" marL="0" rtl="0" algn="ctr">
                        <a:lnSpc>
                          <a:spcPct val="115000"/>
                        </a:lnSpc>
                        <a:spcBef>
                          <a:spcPts val="0"/>
                        </a:spcBef>
                        <a:spcAft>
                          <a:spcPts val="0"/>
                        </a:spcAft>
                        <a:buNone/>
                      </a:pPr>
                      <a:r>
                        <a:rPr b="1" lang="en" sz="1200"/>
                        <a:t>Step 1</a:t>
                      </a:r>
                      <a:endParaRPr b="1" sz="1200"/>
                    </a:p>
                  </a:txBody>
                  <a:tcPr marT="91425" marB="91425" marR="91425" marL="91425"/>
                </a:tc>
                <a:tc>
                  <a:txBody>
                    <a:bodyPr/>
                    <a:lstStyle/>
                    <a:p>
                      <a:pPr indent="0" lvl="0" marL="0" rtl="0" algn="l">
                        <a:spcBef>
                          <a:spcPts val="0"/>
                        </a:spcBef>
                        <a:spcAft>
                          <a:spcPts val="0"/>
                        </a:spcAft>
                        <a:buNone/>
                      </a:pPr>
                      <a:r>
                        <a:rPr lang="en" sz="1200"/>
                        <a:t>Start by identifying the purpose and nature of the research and the data to be classified.</a:t>
                      </a:r>
                      <a:endParaRPr sz="1200"/>
                    </a:p>
                  </a:txBody>
                  <a:tcPr marT="91425" marB="91425" marR="91425" marL="91425"/>
                </a:tc>
                <a:tc>
                  <a:txBody>
                    <a:bodyPr/>
                    <a:lstStyle/>
                    <a:p>
                      <a:pPr indent="-304800" lvl="0" marL="457200" rtl="0" algn="l">
                        <a:lnSpc>
                          <a:spcPct val="115000"/>
                        </a:lnSpc>
                        <a:spcBef>
                          <a:spcPts val="0"/>
                        </a:spcBef>
                        <a:spcAft>
                          <a:spcPts val="0"/>
                        </a:spcAft>
                        <a:buSzPts val="1200"/>
                        <a:buChar char="●"/>
                      </a:pPr>
                      <a:r>
                        <a:rPr lang="en" sz="1200"/>
                        <a:t>Does the research involve human subjects?</a:t>
                      </a:r>
                      <a:endParaRPr sz="1200"/>
                    </a:p>
                    <a:p>
                      <a:pPr indent="-304800" lvl="0" marL="457200" rtl="0" algn="l">
                        <a:lnSpc>
                          <a:spcPct val="115000"/>
                        </a:lnSpc>
                        <a:spcBef>
                          <a:spcPts val="0"/>
                        </a:spcBef>
                        <a:spcAft>
                          <a:spcPts val="0"/>
                        </a:spcAft>
                        <a:buSzPts val="1200"/>
                        <a:buChar char="●"/>
                      </a:pPr>
                      <a:r>
                        <a:rPr lang="en" sz="1200"/>
                        <a:t>Is the data public (no sharing restriction) or private (only those with a need-to-know can access)</a:t>
                      </a:r>
                      <a:endParaRPr sz="1200"/>
                    </a:p>
                  </a:txBody>
                  <a:tcPr marT="91425" marB="91425" marR="91425" marL="91425"/>
                </a:tc>
              </a:tr>
              <a:tr h="981400">
                <a:tc>
                  <a:txBody>
                    <a:bodyPr/>
                    <a:lstStyle/>
                    <a:p>
                      <a:pPr indent="0" lvl="0" marL="0" rtl="0" algn="ctr">
                        <a:lnSpc>
                          <a:spcPct val="115000"/>
                        </a:lnSpc>
                        <a:spcBef>
                          <a:spcPts val="0"/>
                        </a:spcBef>
                        <a:spcAft>
                          <a:spcPts val="0"/>
                        </a:spcAft>
                        <a:buNone/>
                      </a:pPr>
                      <a:r>
                        <a:rPr b="1" lang="en" sz="1200"/>
                        <a:t>Step 2</a:t>
                      </a:r>
                      <a:endParaRPr b="1" sz="1200"/>
                    </a:p>
                  </a:txBody>
                  <a:tcPr marT="91425" marB="91425" marR="91425" marL="91425"/>
                </a:tc>
                <a:tc>
                  <a:txBody>
                    <a:bodyPr/>
                    <a:lstStyle/>
                    <a:p>
                      <a:pPr indent="0" lvl="0" marL="0" rtl="0" algn="l">
                        <a:spcBef>
                          <a:spcPts val="0"/>
                        </a:spcBef>
                        <a:spcAft>
                          <a:spcPts val="0"/>
                        </a:spcAft>
                        <a:buNone/>
                      </a:pPr>
                      <a:r>
                        <a:rPr lang="en" sz="1200"/>
                        <a:t>Identify the specific data elements.</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t>For example:</a:t>
                      </a:r>
                      <a:endParaRPr sz="1200"/>
                    </a:p>
                    <a:p>
                      <a:pPr indent="-304800" lvl="0" marL="457200" rtl="0" algn="l">
                        <a:lnSpc>
                          <a:spcPct val="115000"/>
                        </a:lnSpc>
                        <a:spcBef>
                          <a:spcPts val="1200"/>
                        </a:spcBef>
                        <a:spcAft>
                          <a:spcPts val="0"/>
                        </a:spcAft>
                        <a:buSzPts val="1200"/>
                        <a:buChar char="●"/>
                      </a:pPr>
                      <a:r>
                        <a:rPr lang="en" sz="1200"/>
                        <a:t>Health-related information</a:t>
                      </a:r>
                      <a:endParaRPr sz="1200"/>
                    </a:p>
                    <a:p>
                      <a:pPr indent="-304800" lvl="0" marL="457200" rtl="0" algn="l">
                        <a:lnSpc>
                          <a:spcPct val="115000"/>
                        </a:lnSpc>
                        <a:spcBef>
                          <a:spcPts val="0"/>
                        </a:spcBef>
                        <a:spcAft>
                          <a:spcPts val="0"/>
                        </a:spcAft>
                        <a:buSzPts val="1200"/>
                        <a:buChar char="●"/>
                      </a:pPr>
                      <a:r>
                        <a:rPr lang="en" sz="1200"/>
                        <a:t>Personally Identifiable Information (PII)</a:t>
                      </a:r>
                      <a:endParaRPr sz="1200"/>
                    </a:p>
                    <a:p>
                      <a:pPr indent="-304800" lvl="0" marL="457200" rtl="0" algn="l">
                        <a:lnSpc>
                          <a:spcPct val="115000"/>
                        </a:lnSpc>
                        <a:spcBef>
                          <a:spcPts val="0"/>
                        </a:spcBef>
                        <a:spcAft>
                          <a:spcPts val="0"/>
                        </a:spcAft>
                        <a:buSzPts val="1200"/>
                        <a:buChar char="●"/>
                      </a:pPr>
                      <a:r>
                        <a:rPr lang="en" sz="1200"/>
                        <a:t>Data collected about human research subjects</a:t>
                      </a:r>
                      <a:endParaRPr sz="1200"/>
                    </a:p>
                  </a:txBody>
                  <a:tcPr marT="91425" marB="91425" marR="91425" marL="91425"/>
                </a:tc>
              </a:tr>
              <a:tr h="981400">
                <a:tc>
                  <a:txBody>
                    <a:bodyPr/>
                    <a:lstStyle/>
                    <a:p>
                      <a:pPr indent="0" lvl="0" marL="0" rtl="0" algn="ctr">
                        <a:lnSpc>
                          <a:spcPct val="115000"/>
                        </a:lnSpc>
                        <a:spcBef>
                          <a:spcPts val="0"/>
                        </a:spcBef>
                        <a:spcAft>
                          <a:spcPts val="0"/>
                        </a:spcAft>
                        <a:buNone/>
                      </a:pPr>
                      <a:r>
                        <a:rPr b="1" lang="en" sz="1200"/>
                        <a:t>Step 3</a:t>
                      </a:r>
                      <a:endParaRPr b="1" sz="1200"/>
                    </a:p>
                  </a:txBody>
                  <a:tcPr marT="91425" marB="91425" marR="91425" marL="91425"/>
                </a:tc>
                <a:tc>
                  <a:txBody>
                    <a:bodyPr/>
                    <a:lstStyle/>
                    <a:p>
                      <a:pPr indent="0" lvl="0" marL="0" rtl="0" algn="l">
                        <a:spcBef>
                          <a:spcPts val="0"/>
                        </a:spcBef>
                        <a:spcAft>
                          <a:spcPts val="0"/>
                        </a:spcAft>
                        <a:buNone/>
                      </a:pPr>
                      <a:r>
                        <a:rPr lang="en" sz="1200"/>
                        <a:t>Identify any laws, regulations, or data usage agreements that govern the data.</a:t>
                      </a:r>
                      <a:endParaRPr sz="1200"/>
                    </a:p>
                  </a:txBody>
                  <a:tcPr marT="91425" marB="91425" marR="91425" marL="91425"/>
                </a:tc>
                <a:tc>
                  <a:txBody>
                    <a:bodyPr/>
                    <a:lstStyle/>
                    <a:p>
                      <a:pPr indent="-304800" lvl="0" marL="457200" rtl="0" algn="l">
                        <a:lnSpc>
                          <a:spcPct val="115000"/>
                        </a:lnSpc>
                        <a:spcBef>
                          <a:spcPts val="0"/>
                        </a:spcBef>
                        <a:spcAft>
                          <a:spcPts val="0"/>
                        </a:spcAft>
                        <a:buSzPts val="1200"/>
                        <a:buChar char="●"/>
                      </a:pPr>
                      <a:r>
                        <a:rPr lang="en" sz="1200"/>
                        <a:t>Is there a DUA (Data Usage Agreement) between the research unit and the data-provider?</a:t>
                      </a:r>
                      <a:endParaRPr sz="1200"/>
                    </a:p>
                    <a:p>
                      <a:pPr indent="-304800" lvl="0" marL="457200" rtl="0" algn="l">
                        <a:lnSpc>
                          <a:spcPct val="115000"/>
                        </a:lnSpc>
                        <a:spcBef>
                          <a:spcPts val="0"/>
                        </a:spcBef>
                        <a:spcAft>
                          <a:spcPts val="0"/>
                        </a:spcAft>
                        <a:buSzPts val="1200"/>
                        <a:buChar char="●"/>
                      </a:pPr>
                      <a:r>
                        <a:rPr lang="en" sz="1200"/>
                        <a:t>(e.g., social security number, driver's license number)</a:t>
                      </a:r>
                      <a:endParaRPr sz="1200"/>
                    </a:p>
                    <a:p>
                      <a:pPr indent="-304800" lvl="0" marL="457200" rtl="0" algn="l">
                        <a:lnSpc>
                          <a:spcPct val="115000"/>
                        </a:lnSpc>
                        <a:spcBef>
                          <a:spcPts val="0"/>
                        </a:spcBef>
                        <a:spcAft>
                          <a:spcPts val="0"/>
                        </a:spcAft>
                        <a:buSzPts val="1200"/>
                        <a:buChar char="●"/>
                      </a:pPr>
                      <a:r>
                        <a:rPr lang="en" sz="1200"/>
                        <a:t>Does the data include health information protected by HIPAA?</a:t>
                      </a:r>
                      <a:endParaRPr sz="1200"/>
                    </a:p>
                  </a:txBody>
                  <a:tcPr marT="91425" marB="91425" marR="91425" marL="91425"/>
                </a:tc>
              </a:tr>
              <a:tr h="1169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69"/>
          <p:cNvGraphicFramePr/>
          <p:nvPr/>
        </p:nvGraphicFramePr>
        <p:xfrm>
          <a:off x="152400" y="152400"/>
          <a:ext cx="3000000" cy="3000000"/>
        </p:xfrm>
        <a:graphic>
          <a:graphicData uri="http://schemas.openxmlformats.org/drawingml/2006/table">
            <a:tbl>
              <a:tblPr>
                <a:noFill/>
                <a:tableStyleId>{D30F68DB-FFD9-476F-A161-4C9593CAA7D6}</a:tableStyleId>
              </a:tblPr>
              <a:tblGrid>
                <a:gridCol w="733425"/>
                <a:gridCol w="2947775"/>
                <a:gridCol w="5386600"/>
              </a:tblGrid>
              <a:tr h="1047750">
                <a:tc>
                  <a:txBody>
                    <a:bodyPr/>
                    <a:lstStyle/>
                    <a:p>
                      <a:pPr indent="0" lvl="0" marL="0" rtl="0" algn="ctr">
                        <a:lnSpc>
                          <a:spcPct val="115000"/>
                        </a:lnSpc>
                        <a:spcBef>
                          <a:spcPts val="0"/>
                        </a:spcBef>
                        <a:spcAft>
                          <a:spcPts val="0"/>
                        </a:spcAft>
                        <a:buNone/>
                      </a:pPr>
                      <a:r>
                        <a:rPr b="1" lang="en" sz="900"/>
                        <a:t>Step 4</a:t>
                      </a:r>
                      <a:endParaRPr b="1" sz="900"/>
                    </a:p>
                  </a:txBody>
                  <a:tcPr marT="91425" marB="91425" marR="91425" marL="91425"/>
                </a:tc>
                <a:tc>
                  <a:txBody>
                    <a:bodyPr/>
                    <a:lstStyle/>
                    <a:p>
                      <a:pPr indent="0" lvl="0" marL="0" rtl="0" algn="l">
                        <a:spcBef>
                          <a:spcPts val="0"/>
                        </a:spcBef>
                        <a:spcAft>
                          <a:spcPts val="0"/>
                        </a:spcAft>
                        <a:buNone/>
                      </a:pPr>
                      <a:r>
                        <a:rPr lang="en" sz="1200"/>
                        <a:t>Estimate the number of sensitive records stored.</a:t>
                      </a:r>
                      <a:endParaRPr sz="1200"/>
                    </a:p>
                  </a:txBody>
                  <a:tcPr marT="91425" marB="91425" marR="91425" marL="91425"/>
                </a:tc>
                <a:tc>
                  <a:txBody>
                    <a:bodyPr/>
                    <a:lstStyle/>
                    <a:p>
                      <a:pPr indent="-285750" lvl="0" marL="457200" rtl="0" algn="l">
                        <a:lnSpc>
                          <a:spcPct val="115000"/>
                        </a:lnSpc>
                        <a:spcBef>
                          <a:spcPts val="0"/>
                        </a:spcBef>
                        <a:spcAft>
                          <a:spcPts val="0"/>
                        </a:spcAft>
                        <a:buSzPts val="900"/>
                        <a:buChar char="●"/>
                      </a:pPr>
                      <a:r>
                        <a:rPr lang="en" sz="1200"/>
                        <a:t>Use this number to help determine the potential impact of a breach </a:t>
                      </a:r>
                      <a:endParaRPr sz="1200"/>
                    </a:p>
                    <a:p>
                      <a:pPr indent="-285750" lvl="0" marL="457200" rtl="0" algn="l">
                        <a:lnSpc>
                          <a:spcPct val="115000"/>
                        </a:lnSpc>
                        <a:spcBef>
                          <a:spcPts val="0"/>
                        </a:spcBef>
                        <a:spcAft>
                          <a:spcPts val="0"/>
                        </a:spcAft>
                        <a:buSzPts val="900"/>
                        <a:buChar char="●"/>
                      </a:pPr>
                      <a:r>
                        <a:rPr lang="en" sz="1200"/>
                        <a:t>For data elements, does the number of records exceed the minimum limit for "notice-triggering" requirements?</a:t>
                      </a:r>
                      <a:endParaRPr sz="1200"/>
                    </a:p>
                  </a:txBody>
                  <a:tcPr marT="91425" marB="91425" marR="91425" marL="91425"/>
                </a:tc>
              </a:tr>
              <a:tr h="1076325">
                <a:tc>
                  <a:txBody>
                    <a:bodyPr/>
                    <a:lstStyle/>
                    <a:p>
                      <a:pPr indent="0" lvl="0" marL="0" rtl="0" algn="ctr">
                        <a:lnSpc>
                          <a:spcPct val="115000"/>
                        </a:lnSpc>
                        <a:spcBef>
                          <a:spcPts val="0"/>
                        </a:spcBef>
                        <a:spcAft>
                          <a:spcPts val="0"/>
                        </a:spcAft>
                        <a:buNone/>
                      </a:pPr>
                      <a:r>
                        <a:rPr b="1" lang="en" sz="900"/>
                        <a:t>Step 5</a:t>
                      </a:r>
                      <a:endParaRPr b="1" sz="900"/>
                    </a:p>
                  </a:txBody>
                  <a:tcPr marT="91425" marB="91425" marR="91425" marL="91425"/>
                </a:tc>
                <a:tc>
                  <a:txBody>
                    <a:bodyPr/>
                    <a:lstStyle/>
                    <a:p>
                      <a:pPr indent="0" lvl="0" marL="0" rtl="0" algn="l">
                        <a:spcBef>
                          <a:spcPts val="0"/>
                        </a:spcBef>
                        <a:spcAft>
                          <a:spcPts val="0"/>
                        </a:spcAft>
                        <a:buNone/>
                      </a:pPr>
                      <a:r>
                        <a:rPr lang="en" sz="1200"/>
                        <a:t>Understand what notification requirements may exist in the event of a breach and the potential impact of those requirements.</a:t>
                      </a:r>
                      <a:endParaRPr sz="1200"/>
                    </a:p>
                  </a:txBody>
                  <a:tcPr marT="91425" marB="91425" marR="91425" marL="91425"/>
                </a:tc>
                <a:tc>
                  <a:txBody>
                    <a:bodyPr/>
                    <a:lstStyle/>
                    <a:p>
                      <a:pPr indent="-285750" lvl="0" marL="457200" rtl="0" algn="l">
                        <a:lnSpc>
                          <a:spcPct val="115000"/>
                        </a:lnSpc>
                        <a:spcBef>
                          <a:spcPts val="0"/>
                        </a:spcBef>
                        <a:spcAft>
                          <a:spcPts val="0"/>
                        </a:spcAft>
                        <a:buSzPts val="900"/>
                        <a:buChar char="●"/>
                      </a:pPr>
                      <a:r>
                        <a:rPr lang="en" sz="1200"/>
                        <a:t>Does the DUA specify requirements for an incident response plan?</a:t>
                      </a:r>
                      <a:endParaRPr sz="1200"/>
                    </a:p>
                    <a:p>
                      <a:pPr indent="-285750" lvl="0" marL="457200" rtl="0" algn="l">
                        <a:lnSpc>
                          <a:spcPct val="115000"/>
                        </a:lnSpc>
                        <a:spcBef>
                          <a:spcPts val="0"/>
                        </a:spcBef>
                        <a:spcAft>
                          <a:spcPts val="0"/>
                        </a:spcAft>
                        <a:buSzPts val="900"/>
                        <a:buChar char="●"/>
                      </a:pPr>
                      <a:r>
                        <a:rPr lang="en" sz="1200"/>
                        <a:t>Who will need to be contacted when a security incident is reported?</a:t>
                      </a:r>
                      <a:endParaRPr sz="1200"/>
                    </a:p>
                    <a:p>
                      <a:pPr indent="-285750" lvl="0" marL="457200" rtl="0" algn="l">
                        <a:lnSpc>
                          <a:spcPct val="115000"/>
                        </a:lnSpc>
                        <a:spcBef>
                          <a:spcPts val="0"/>
                        </a:spcBef>
                        <a:spcAft>
                          <a:spcPts val="0"/>
                        </a:spcAft>
                        <a:buSzPts val="900"/>
                        <a:buChar char="●"/>
                      </a:pPr>
                      <a:r>
                        <a:rPr lang="en" sz="1200"/>
                        <a:t>Estimate the cost of notification in the event of a breach</a:t>
                      </a:r>
                      <a:endParaRPr sz="1200"/>
                    </a:p>
                    <a:p>
                      <a:pPr indent="-285750" lvl="0" marL="457200" rtl="0" algn="l">
                        <a:lnSpc>
                          <a:spcPct val="115000"/>
                        </a:lnSpc>
                        <a:spcBef>
                          <a:spcPts val="0"/>
                        </a:spcBef>
                        <a:spcAft>
                          <a:spcPts val="0"/>
                        </a:spcAft>
                        <a:buSzPts val="900"/>
                        <a:buChar char="●"/>
                      </a:pPr>
                      <a:r>
                        <a:rPr lang="en" sz="1200"/>
                        <a:t>Include potential DUA penalties or fees, and possible litigation costs</a:t>
                      </a:r>
                      <a:endParaRPr sz="1200"/>
                    </a:p>
                  </a:txBody>
                  <a:tcPr marT="91425" marB="91425" marR="91425" marL="91425"/>
                </a:tc>
              </a:tr>
              <a:tr h="1762125">
                <a:tc>
                  <a:txBody>
                    <a:bodyPr/>
                    <a:lstStyle/>
                    <a:p>
                      <a:pPr indent="0" lvl="0" marL="0" rtl="0" algn="ctr">
                        <a:lnSpc>
                          <a:spcPct val="115000"/>
                        </a:lnSpc>
                        <a:spcBef>
                          <a:spcPts val="0"/>
                        </a:spcBef>
                        <a:spcAft>
                          <a:spcPts val="0"/>
                        </a:spcAft>
                        <a:buNone/>
                      </a:pPr>
                      <a:r>
                        <a:rPr b="1" lang="en" sz="900"/>
                        <a:t>Step 6</a:t>
                      </a:r>
                      <a:endParaRPr b="1" sz="900"/>
                    </a:p>
                  </a:txBody>
                  <a:tcPr marT="91425" marB="91425" marR="91425" marL="91425"/>
                </a:tc>
                <a:tc>
                  <a:txBody>
                    <a:bodyPr/>
                    <a:lstStyle/>
                    <a:p>
                      <a:pPr indent="0" lvl="0" marL="0" rtl="0" algn="l">
                        <a:spcBef>
                          <a:spcPts val="0"/>
                        </a:spcBef>
                        <a:spcAft>
                          <a:spcPts val="0"/>
                        </a:spcAft>
                        <a:buNone/>
                      </a:pPr>
                      <a:r>
                        <a:rPr lang="en" sz="1200"/>
                        <a:t>Estimate the impact to the research project if the data is lost.</a:t>
                      </a:r>
                      <a:endParaRPr sz="1200"/>
                    </a:p>
                  </a:txBody>
                  <a:tcPr marT="91425" marB="91425" marR="91425" marL="91425"/>
                </a:tc>
                <a:tc>
                  <a:txBody>
                    <a:bodyPr/>
                    <a:lstStyle/>
                    <a:p>
                      <a:pPr indent="-285750" lvl="0" marL="457200" rtl="0" algn="l">
                        <a:lnSpc>
                          <a:spcPct val="115000"/>
                        </a:lnSpc>
                        <a:spcBef>
                          <a:spcPts val="0"/>
                        </a:spcBef>
                        <a:spcAft>
                          <a:spcPts val="0"/>
                        </a:spcAft>
                        <a:buSzPts val="900"/>
                        <a:buChar char="●"/>
                      </a:pPr>
                      <a:r>
                        <a:rPr lang="en" sz="1200"/>
                        <a:t>Will the research project be able to continue unimpeded if the data is lost?  Is there a backup plan?</a:t>
                      </a:r>
                      <a:endParaRPr sz="1200"/>
                    </a:p>
                    <a:p>
                      <a:pPr indent="-285750" lvl="0" marL="457200" rtl="0" algn="l">
                        <a:lnSpc>
                          <a:spcPct val="115000"/>
                        </a:lnSpc>
                        <a:spcBef>
                          <a:spcPts val="0"/>
                        </a:spcBef>
                        <a:spcAft>
                          <a:spcPts val="0"/>
                        </a:spcAft>
                        <a:buSzPts val="900"/>
                        <a:buChar char="●"/>
                      </a:pPr>
                      <a:r>
                        <a:rPr lang="en" sz="1200"/>
                        <a:t>How will the project be affected if lost work and delays impact the research?</a:t>
                      </a:r>
                      <a:endParaRPr sz="1200"/>
                    </a:p>
                    <a:p>
                      <a:pPr indent="-285750" lvl="0" marL="457200" rtl="0" algn="l">
                        <a:lnSpc>
                          <a:spcPct val="115000"/>
                        </a:lnSpc>
                        <a:spcBef>
                          <a:spcPts val="0"/>
                        </a:spcBef>
                        <a:spcAft>
                          <a:spcPts val="0"/>
                        </a:spcAft>
                        <a:buSzPts val="900"/>
                        <a:buChar char="●"/>
                      </a:pPr>
                      <a:r>
                        <a:rPr lang="en" sz="1200"/>
                        <a:t>Will the validity of the research outcome be in question because of a security event?</a:t>
                      </a:r>
                      <a:endParaRPr sz="1200"/>
                    </a:p>
                    <a:p>
                      <a:pPr indent="-285750" lvl="0" marL="457200" rtl="0" algn="l">
                        <a:lnSpc>
                          <a:spcPct val="115000"/>
                        </a:lnSpc>
                        <a:spcBef>
                          <a:spcPts val="0"/>
                        </a:spcBef>
                        <a:spcAft>
                          <a:spcPts val="0"/>
                        </a:spcAft>
                        <a:buSzPts val="900"/>
                        <a:buChar char="●"/>
                      </a:pPr>
                      <a:r>
                        <a:rPr lang="en" sz="1200"/>
                        <a:t>How will the reputation of the research unit (and the University) be affected by a breach, especially in terms of future projects and funding?</a:t>
                      </a:r>
                      <a:endParaRPr sz="1200"/>
                    </a:p>
                  </a:txBody>
                  <a:tcPr marT="91425" marB="91425" marR="91425" marL="914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Find data examples</a:t>
            </a:r>
            <a:endParaRPr>
              <a:solidFill>
                <a:srgbClr val="FF0000"/>
              </a:solidFill>
            </a:endParaRPr>
          </a:p>
        </p:txBody>
      </p:sp>
      <p:graphicFrame>
        <p:nvGraphicFramePr>
          <p:cNvPr id="372" name="Google Shape;372;p70"/>
          <p:cNvGraphicFramePr/>
          <p:nvPr/>
        </p:nvGraphicFramePr>
        <p:xfrm>
          <a:off x="539650" y="1245275"/>
          <a:ext cx="3000000" cy="3000000"/>
        </p:xfrm>
        <a:graphic>
          <a:graphicData uri="http://schemas.openxmlformats.org/drawingml/2006/table">
            <a:tbl>
              <a:tblPr>
                <a:noFill/>
                <a:tableStyleId>{059421CA-1D86-4F84-A983-46141D998B6F}</a:tableStyleId>
              </a:tblPr>
              <a:tblGrid>
                <a:gridCol w="3644250"/>
                <a:gridCol w="3644250"/>
              </a:tblGrid>
              <a:tr h="651075">
                <a:tc>
                  <a:txBody>
                    <a:bodyPr/>
                    <a:lstStyle/>
                    <a:p>
                      <a:pPr indent="0" lvl="0" marL="0" rtl="0" algn="l">
                        <a:spcBef>
                          <a:spcPts val="0"/>
                        </a:spcBef>
                        <a:spcAft>
                          <a:spcPts val="0"/>
                        </a:spcAft>
                        <a:buNone/>
                      </a:pPr>
                      <a:r>
                        <a:rPr lang="en"/>
                        <a:t>Data class</a:t>
                      </a:r>
                      <a:endParaRPr/>
                    </a:p>
                  </a:txBody>
                  <a:tcPr marT="91425" marB="91425" marR="91425" marL="91425"/>
                </a:tc>
                <a:tc>
                  <a:txBody>
                    <a:bodyPr/>
                    <a:lstStyle/>
                    <a:p>
                      <a:pPr indent="0" lvl="0" marL="0" rtl="0" algn="l">
                        <a:spcBef>
                          <a:spcPts val="0"/>
                        </a:spcBef>
                        <a:spcAft>
                          <a:spcPts val="0"/>
                        </a:spcAft>
                        <a:buNone/>
                      </a:pPr>
                      <a:r>
                        <a:rPr lang="en"/>
                        <a:t>Impact</a:t>
                      </a:r>
                      <a:endParaRPr/>
                    </a:p>
                  </a:txBody>
                  <a:tcPr marT="91425" marB="91425" marR="91425" marL="91425"/>
                </a:tc>
              </a:tr>
              <a:tr h="426175">
                <a:tc>
                  <a:txBody>
                    <a:bodyPr/>
                    <a:lstStyle/>
                    <a:p>
                      <a:pPr indent="0" lvl="0" marL="0" rtl="0" algn="l">
                        <a:lnSpc>
                          <a:spcPct val="115000"/>
                        </a:lnSpc>
                        <a:spcBef>
                          <a:spcPts val="1200"/>
                        </a:spcBef>
                        <a:spcAft>
                          <a:spcPts val="1200"/>
                        </a:spcAft>
                        <a:buClr>
                          <a:schemeClr val="dk1"/>
                        </a:buClr>
                        <a:buSzPts val="1100"/>
                        <a:buFont typeface="Arial"/>
                        <a:buNone/>
                      </a:pPr>
                      <a:r>
                        <a:rPr lang="en" sz="1000">
                          <a:solidFill>
                            <a:srgbClr val="38761D"/>
                          </a:solidFill>
                        </a:rPr>
                        <a:t>Protection Level: UC P4</a:t>
                      </a:r>
                      <a:endParaRPr sz="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rPr>
                        <a:t>High</a:t>
                      </a:r>
                      <a:endParaRPr sz="1000">
                        <a:solidFill>
                          <a:schemeClr val="dk2"/>
                        </a:solidFill>
                      </a:endParaRPr>
                    </a:p>
                    <a:p>
                      <a:pPr indent="0" lvl="0" marL="0" rtl="0" algn="l">
                        <a:lnSpc>
                          <a:spcPct val="115000"/>
                        </a:lnSpc>
                        <a:spcBef>
                          <a:spcPts val="0"/>
                        </a:spcBef>
                        <a:spcAft>
                          <a:spcPts val="1200"/>
                        </a:spcAft>
                        <a:buClr>
                          <a:schemeClr val="dk1"/>
                        </a:buClr>
                        <a:buSzPts val="1100"/>
                        <a:buFont typeface="Arial"/>
                        <a:buNone/>
                      </a:pPr>
                      <a:r>
                        <a:rPr lang="en" sz="1000">
                          <a:solidFill>
                            <a:schemeClr val="dk2"/>
                          </a:solidFill>
                        </a:rPr>
                        <a:t>(Extremely sensitive individually identifiable information)</a:t>
                      </a:r>
                      <a:endParaRPr sz="600"/>
                    </a:p>
                  </a:txBody>
                  <a:tcPr marT="91425" marB="91425" marR="91425" marL="91425"/>
                </a:tc>
              </a:tr>
              <a:tr h="426175">
                <a:tc>
                  <a:txBody>
                    <a:bodyPr/>
                    <a:lstStyle/>
                    <a:p>
                      <a:pPr indent="0" lvl="0" marL="0" rtl="0" algn="l">
                        <a:lnSpc>
                          <a:spcPct val="115000"/>
                        </a:lnSpc>
                        <a:spcBef>
                          <a:spcPts val="1200"/>
                        </a:spcBef>
                        <a:spcAft>
                          <a:spcPts val="1200"/>
                        </a:spcAft>
                        <a:buClr>
                          <a:schemeClr val="dk1"/>
                        </a:buClr>
                        <a:buSzPts val="1100"/>
                        <a:buFont typeface="Arial"/>
                        <a:buNone/>
                      </a:pPr>
                      <a:r>
                        <a:rPr lang="en" sz="1000">
                          <a:solidFill>
                            <a:srgbClr val="38761D"/>
                          </a:solidFill>
                        </a:rPr>
                        <a:t>Protection Level: UC P3</a:t>
                      </a:r>
                      <a:endParaRPr sz="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rPr>
                        <a:t>Moderate</a:t>
                      </a:r>
                      <a:endParaRPr sz="1000">
                        <a:solidFill>
                          <a:schemeClr val="dk2"/>
                        </a:solidFill>
                      </a:endParaRPr>
                    </a:p>
                    <a:p>
                      <a:pPr indent="0" lvl="0" marL="0" rtl="0" algn="l">
                        <a:lnSpc>
                          <a:spcPct val="115000"/>
                        </a:lnSpc>
                        <a:spcBef>
                          <a:spcPts val="0"/>
                        </a:spcBef>
                        <a:spcAft>
                          <a:spcPts val="1200"/>
                        </a:spcAft>
                        <a:buClr>
                          <a:schemeClr val="dk1"/>
                        </a:buClr>
                        <a:buSzPts val="1100"/>
                        <a:buFont typeface="Arial"/>
                        <a:buNone/>
                      </a:pPr>
                      <a:r>
                        <a:rPr lang="en" sz="1000">
                          <a:solidFill>
                            <a:schemeClr val="dk2"/>
                          </a:solidFill>
                        </a:rPr>
                        <a:t>(Moderately sensitive individually identifiable information)</a:t>
                      </a:r>
                      <a:endParaRPr sz="600"/>
                    </a:p>
                  </a:txBody>
                  <a:tcPr marT="91425" marB="91425" marR="91425" marL="91425"/>
                </a:tc>
              </a:tr>
              <a:tr h="572475">
                <a:tc>
                  <a:txBody>
                    <a:bodyPr/>
                    <a:lstStyle/>
                    <a:p>
                      <a:pPr indent="0" lvl="0" marL="0" rtl="0" algn="l">
                        <a:lnSpc>
                          <a:spcPct val="115000"/>
                        </a:lnSpc>
                        <a:spcBef>
                          <a:spcPts val="1200"/>
                        </a:spcBef>
                        <a:spcAft>
                          <a:spcPts val="1200"/>
                        </a:spcAft>
                        <a:buClr>
                          <a:schemeClr val="dk1"/>
                        </a:buClr>
                        <a:buSzPts val="1100"/>
                        <a:buFont typeface="Arial"/>
                        <a:buNone/>
                      </a:pPr>
                      <a:r>
                        <a:rPr lang="en" sz="1000">
                          <a:solidFill>
                            <a:srgbClr val="38761D"/>
                          </a:solidFill>
                        </a:rPr>
                        <a:t>Protection Level: UC P2</a:t>
                      </a:r>
                      <a:endParaRPr sz="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rPr>
                        <a:t>Low</a:t>
                      </a:r>
                      <a:endParaRPr sz="1000">
                        <a:solidFill>
                          <a:schemeClr val="dk2"/>
                        </a:solidFill>
                      </a:endParaRPr>
                    </a:p>
                    <a:p>
                      <a:pPr indent="0" lvl="0" marL="0" rtl="0" algn="l">
                        <a:lnSpc>
                          <a:spcPct val="115000"/>
                        </a:lnSpc>
                        <a:spcBef>
                          <a:spcPts val="0"/>
                        </a:spcBef>
                        <a:spcAft>
                          <a:spcPts val="1200"/>
                        </a:spcAft>
                        <a:buClr>
                          <a:schemeClr val="dk1"/>
                        </a:buClr>
                        <a:buSzPts val="1100"/>
                        <a:buFont typeface="Arial"/>
                        <a:buNone/>
                      </a:pPr>
                      <a:r>
                        <a:rPr lang="en" sz="1000">
                          <a:solidFill>
                            <a:schemeClr val="dk2"/>
                          </a:solidFill>
                        </a:rPr>
                        <a:t>(Non-public, non-sensitive information and de-identified information)</a:t>
                      </a:r>
                      <a:endParaRPr sz="600"/>
                    </a:p>
                  </a:txBody>
                  <a:tcPr marT="91425" marB="91425" marR="91425" marL="91425"/>
                </a:tc>
              </a:tr>
              <a:tr h="426175">
                <a:tc>
                  <a:txBody>
                    <a:bodyPr/>
                    <a:lstStyle/>
                    <a:p>
                      <a:pPr indent="0" lvl="0" marL="0" rtl="0" algn="l">
                        <a:lnSpc>
                          <a:spcPct val="115000"/>
                        </a:lnSpc>
                        <a:spcBef>
                          <a:spcPts val="1200"/>
                        </a:spcBef>
                        <a:spcAft>
                          <a:spcPts val="1200"/>
                        </a:spcAft>
                        <a:buClr>
                          <a:schemeClr val="dk1"/>
                        </a:buClr>
                        <a:buSzPts val="1100"/>
                        <a:buFont typeface="Arial"/>
                        <a:buNone/>
                      </a:pPr>
                      <a:r>
                        <a:rPr lang="en" sz="1000">
                          <a:solidFill>
                            <a:srgbClr val="38761D"/>
                          </a:solidFill>
                        </a:rPr>
                        <a:t>Protection Level: UC P1</a:t>
                      </a:r>
                      <a:endParaRPr sz="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rPr>
                        <a:t>Minimal</a:t>
                      </a:r>
                      <a:endParaRPr sz="1000">
                        <a:solidFill>
                          <a:schemeClr val="dk2"/>
                        </a:solidFill>
                      </a:endParaRPr>
                    </a:p>
                    <a:p>
                      <a:pPr indent="0" lvl="0" marL="0" rtl="0" algn="l">
                        <a:lnSpc>
                          <a:spcPct val="115000"/>
                        </a:lnSpc>
                        <a:spcBef>
                          <a:spcPts val="0"/>
                        </a:spcBef>
                        <a:spcAft>
                          <a:spcPts val="1200"/>
                        </a:spcAft>
                        <a:buNone/>
                      </a:pPr>
                      <a:r>
                        <a:rPr lang="en" sz="1000">
                          <a:solidFill>
                            <a:schemeClr val="dk2"/>
                          </a:solidFill>
                        </a:rPr>
                        <a:t>(Public information)</a:t>
                      </a:r>
                      <a:endParaRPr sz="600"/>
                    </a:p>
                  </a:txBody>
                  <a:tcPr marT="91425" marB="91425" marR="91425" marL="914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design of experiments</a:t>
            </a:r>
            <a:endParaRPr/>
          </a:p>
        </p:txBody>
      </p:sp>
      <p:sp>
        <p:nvSpPr>
          <p:cNvPr id="378" name="Google Shape;37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Design of experiments (DOE) is defined as a branch of applied statistics that deals with </a:t>
            </a:r>
            <a:r>
              <a:rPr lang="en" sz="1400">
                <a:solidFill>
                  <a:srgbClr val="E69138"/>
                </a:solidFill>
              </a:rPr>
              <a:t>planning, conducting, analyzing, and interpreting controlled tests</a:t>
            </a:r>
            <a:r>
              <a:rPr lang="en" sz="1400">
                <a:solidFill>
                  <a:schemeClr val="dk1"/>
                </a:solidFill>
              </a:rPr>
              <a:t> to evaluate the factors that control the value of a parameter or group of parameters.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DOE is a powerful data collection and analysis tool that can be used in a variety of experimental situations.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 sz="1600"/>
              <a:t>Quantitative Research</a:t>
            </a:r>
            <a:endParaRPr sz="3300"/>
          </a:p>
        </p:txBody>
      </p:sp>
      <p:sp>
        <p:nvSpPr>
          <p:cNvPr id="81" name="Google Shape;8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 sz="1700">
                <a:solidFill>
                  <a:schemeClr val="dk1"/>
                </a:solidFill>
              </a:rPr>
              <a:t>Quantitative data relies on quantifying a certain </a:t>
            </a:r>
            <a:r>
              <a:rPr lang="en" sz="1700">
                <a:solidFill>
                  <a:srgbClr val="E69138"/>
                </a:solidFill>
              </a:rPr>
              <a:t>amount or quantity</a:t>
            </a:r>
            <a:r>
              <a:rPr lang="en" sz="1700">
                <a:solidFill>
                  <a:schemeClr val="dk1"/>
                </a:solidFill>
              </a:rPr>
              <a:t> of a specific phenomenon. </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It focuses on </a:t>
            </a:r>
            <a:r>
              <a:rPr lang="en" sz="1700">
                <a:solidFill>
                  <a:srgbClr val="E69138"/>
                </a:solidFill>
              </a:rPr>
              <a:t>gathering and analyzing numerical data</a:t>
            </a:r>
            <a:r>
              <a:rPr lang="en" sz="1700">
                <a:solidFill>
                  <a:schemeClr val="dk1"/>
                </a:solidFill>
              </a:rPr>
              <a:t> and can be used to find averages and patterns or to predict outcomes.</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Quantitative Research falls within the two primary categories of research and relies on numbers. </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It draws a conclusion using </a:t>
            </a:r>
            <a:r>
              <a:rPr lang="en" sz="1700">
                <a:solidFill>
                  <a:srgbClr val="E69138"/>
                </a:solidFill>
              </a:rPr>
              <a:t>tables, facts, and graphs</a:t>
            </a:r>
            <a:r>
              <a:rPr lang="en" sz="1700">
                <a:solidFill>
                  <a:schemeClr val="dk1"/>
                </a:solidFill>
              </a:rPr>
              <a:t>. Many scientific and field-based studies primarily use this form of research.</a:t>
            </a:r>
            <a:endParaRPr sz="17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Statistics, the experimental design or the design of experiment (DOE) is defined as the </a:t>
            </a:r>
            <a:r>
              <a:rPr lang="en">
                <a:solidFill>
                  <a:srgbClr val="6AA84F"/>
                </a:solidFill>
              </a:rPr>
              <a:t>design of an information-gathering experiment </a:t>
            </a:r>
            <a:r>
              <a:rPr lang="en"/>
              <a:t>in which a variation is present or not, and it should be performed under the full control of the researcher. This term is generally used for </a:t>
            </a:r>
            <a:r>
              <a:rPr lang="en">
                <a:solidFill>
                  <a:srgbClr val="6AA84F"/>
                </a:solidFill>
              </a:rPr>
              <a:t>controlled experiments</a:t>
            </a:r>
            <a:r>
              <a:rPr lang="en"/>
              <a:t>. </a:t>
            </a:r>
            <a:endParaRPr/>
          </a:p>
          <a:p>
            <a:pPr indent="0" lvl="0" marL="0" rtl="0" algn="l">
              <a:spcBef>
                <a:spcPts val="1200"/>
              </a:spcBef>
              <a:spcAft>
                <a:spcPts val="0"/>
              </a:spcAft>
              <a:buNone/>
            </a:pPr>
            <a:r>
              <a:rPr lang="en"/>
              <a:t>These experiments minimise the effects of the variable to increase the reliability of the results. </a:t>
            </a:r>
            <a:endParaRPr/>
          </a:p>
          <a:p>
            <a:pPr indent="0" lvl="0" marL="0" rtl="0" algn="l">
              <a:spcBef>
                <a:spcPts val="1200"/>
              </a:spcBef>
              <a:spcAft>
                <a:spcPts val="1200"/>
              </a:spcAft>
              <a:buNone/>
            </a:pPr>
            <a:r>
              <a:rPr lang="en"/>
              <a:t>In this design, the process of an experimental unit may include a group of people, plants, animals, etc.</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It allows for multiple input factors to be manipulated, determining their effect on a desired output (response). </a:t>
            </a:r>
            <a:endParaRPr sz="1700"/>
          </a:p>
          <a:p>
            <a:pPr indent="-336550" lvl="0" marL="457200" rtl="0" algn="l">
              <a:lnSpc>
                <a:spcPct val="150000"/>
              </a:lnSpc>
              <a:spcBef>
                <a:spcPts val="0"/>
              </a:spcBef>
              <a:spcAft>
                <a:spcPts val="0"/>
              </a:spcAft>
              <a:buSzPts val="1700"/>
              <a:buChar char="●"/>
            </a:pPr>
            <a:r>
              <a:rPr lang="en" sz="1700"/>
              <a:t>By manipulating multiple inputs at the same time, DOE can identify important interactions that may be missed when experimenting with one factor at a time. </a:t>
            </a:r>
            <a:endParaRPr sz="1700"/>
          </a:p>
          <a:p>
            <a:pPr indent="-336550" lvl="0" marL="457200" rtl="0" algn="l">
              <a:lnSpc>
                <a:spcPct val="150000"/>
              </a:lnSpc>
              <a:spcBef>
                <a:spcPts val="0"/>
              </a:spcBef>
              <a:spcAft>
                <a:spcPts val="0"/>
              </a:spcAft>
              <a:buSzPts val="1700"/>
              <a:buChar char="●"/>
            </a:pPr>
            <a:r>
              <a:rPr lang="en" sz="1700"/>
              <a:t>All possible combinations can be investigated (full factorial) or only a portion of the possible combinations (fractional factorial). </a:t>
            </a:r>
            <a:endParaRPr sz="17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Types of Experimental Designs</a:t>
            </a:r>
            <a:endParaRPr b="1" sz="1700"/>
          </a:p>
          <a:p>
            <a:pPr indent="0" lvl="0" marL="0" rtl="0" algn="l">
              <a:spcBef>
                <a:spcPts val="400"/>
              </a:spcBef>
              <a:spcAft>
                <a:spcPts val="0"/>
              </a:spcAft>
              <a:buNone/>
            </a:pPr>
            <a:r>
              <a:t/>
            </a:r>
            <a:endParaRPr/>
          </a:p>
        </p:txBody>
      </p:sp>
      <p:sp>
        <p:nvSpPr>
          <p:cNvPr id="394" name="Google Shape;394;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Pre-experimental Research Design</a:t>
            </a:r>
            <a:endParaRPr/>
          </a:p>
          <a:p>
            <a:pPr indent="-298450" lvl="0" marL="457200" rtl="0" algn="l">
              <a:spcBef>
                <a:spcPts val="0"/>
              </a:spcBef>
              <a:spcAft>
                <a:spcPts val="0"/>
              </a:spcAft>
              <a:buClr>
                <a:schemeClr val="dk1"/>
              </a:buClr>
              <a:buSzPts val="1100"/>
              <a:buChar char="●"/>
            </a:pPr>
            <a:r>
              <a:rPr lang="en"/>
              <a:t>True-experimental Research Design</a:t>
            </a:r>
            <a:endParaRPr/>
          </a:p>
          <a:p>
            <a:pPr indent="-298450" lvl="0" marL="457200" rtl="0" algn="l">
              <a:spcBef>
                <a:spcPts val="0"/>
              </a:spcBef>
              <a:spcAft>
                <a:spcPts val="0"/>
              </a:spcAft>
              <a:buClr>
                <a:schemeClr val="dk1"/>
              </a:buClr>
              <a:buSzPts val="1100"/>
              <a:buChar char="●"/>
            </a:pPr>
            <a:r>
              <a:rPr lang="en"/>
              <a:t>Quasi-Experimental Research Design</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5"/>
          <p:cNvSpPr txBox="1"/>
          <p:nvPr>
            <p:ph idx="1" type="body"/>
          </p:nvPr>
        </p:nvSpPr>
        <p:spPr>
          <a:xfrm>
            <a:off x="311700" y="648275"/>
            <a:ext cx="8520600" cy="39207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1400"/>
              </a:spcBef>
              <a:spcAft>
                <a:spcPts val="0"/>
              </a:spcAft>
              <a:buClr>
                <a:schemeClr val="dk1"/>
              </a:buClr>
              <a:buSzPts val="1100"/>
              <a:buFont typeface="Arial"/>
              <a:buNone/>
            </a:pPr>
            <a:r>
              <a:rPr b="1" lang="en" sz="1500">
                <a:solidFill>
                  <a:schemeClr val="dk1"/>
                </a:solidFill>
              </a:rPr>
              <a:t>Pre-experimental Research Design</a:t>
            </a:r>
            <a:endParaRPr b="1" sz="1500">
              <a:solidFill>
                <a:schemeClr val="dk1"/>
              </a:solidFill>
            </a:endParaRPr>
          </a:p>
          <a:p>
            <a:pPr indent="-311150" lvl="0" marL="457200" rtl="0" algn="l">
              <a:lnSpc>
                <a:spcPct val="150000"/>
              </a:lnSpc>
              <a:spcBef>
                <a:spcPts val="1200"/>
              </a:spcBef>
              <a:spcAft>
                <a:spcPts val="0"/>
              </a:spcAft>
              <a:buClr>
                <a:schemeClr val="dk1"/>
              </a:buClr>
              <a:buSzPts val="1300"/>
              <a:buChar char="●"/>
            </a:pPr>
            <a:r>
              <a:rPr lang="en" sz="1300">
                <a:solidFill>
                  <a:schemeClr val="dk1"/>
                </a:solidFill>
              </a:rPr>
              <a:t>The simplest form of experimental research design in Statistics.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In this method, a group or various groups are kept under observation, after some factors are recognised for the cause and effect.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This method is usually conducted in order to understand whether further investigations are needed for the targeted group.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That is why this process is considered to be cost-effective.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 This method is classified into three types, </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 sz="1300">
                <a:solidFill>
                  <a:schemeClr val="dk1"/>
                </a:solidFill>
              </a:rPr>
              <a:t>Static Group Comparison</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 sz="1300">
                <a:solidFill>
                  <a:schemeClr val="dk1"/>
                </a:solidFill>
              </a:rPr>
              <a:t>One-group Pretest-posttest Experimental Research Design</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 sz="1300">
                <a:solidFill>
                  <a:schemeClr val="dk1"/>
                </a:solidFill>
              </a:rPr>
              <a:t>One-shot Case Study Experimental Research Design</a:t>
            </a:r>
            <a:endParaRPr sz="1300">
              <a:solidFill>
                <a:schemeClr val="dk1"/>
              </a:solidFill>
            </a:endParaRPr>
          </a:p>
          <a:p>
            <a:pPr indent="0" lvl="0" marL="0" rtl="0" algn="l">
              <a:lnSpc>
                <a:spcPct val="150000"/>
              </a:lnSpc>
              <a:spcBef>
                <a:spcPts val="1200"/>
              </a:spcBef>
              <a:spcAft>
                <a:spcPts val="1200"/>
              </a:spcAft>
              <a:buNone/>
            </a:pPr>
            <a:r>
              <a:t/>
            </a:r>
            <a:endParaRPr sz="20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6"/>
          <p:cNvSpPr txBox="1"/>
          <p:nvPr>
            <p:ph idx="1" type="body"/>
          </p:nvPr>
        </p:nvSpPr>
        <p:spPr>
          <a:xfrm>
            <a:off x="311700" y="726650"/>
            <a:ext cx="8520600" cy="38421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Clr>
                <a:schemeClr val="dk1"/>
              </a:buClr>
              <a:buSzPts val="1100"/>
              <a:buFont typeface="Arial"/>
              <a:buNone/>
            </a:pPr>
            <a:r>
              <a:rPr b="1" lang="en" sz="1300">
                <a:solidFill>
                  <a:schemeClr val="dk1"/>
                </a:solidFill>
              </a:rPr>
              <a:t>True-experimental Research Design</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lang="en" sz="1100">
                <a:solidFill>
                  <a:schemeClr val="dk1"/>
                </a:solidFill>
              </a:rPr>
              <a:t>This is the most accurate form of experimental research design as it relies on the statistical hypothesis to prove or disprove the hypothesis.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This is the most commonly used method implemented in Physical Science.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True experimental research design is the only method that establishes the cause and effect relationship within the groups.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factors which need to be satisfied in this method are: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Random variable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Variable can be manipulated by the researcher</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Control Groups (A group of participants are familiar with the experimental group, but the experimental rules do not apply to them)</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Experimental Group (Research participants where experimental rules are applied)</a:t>
            </a:r>
            <a:endParaRPr sz="1100">
              <a:solidFill>
                <a:schemeClr val="dk1"/>
              </a:solidFill>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None/>
            </a:pPr>
            <a:r>
              <a:rPr b="1" lang="en" sz="1300">
                <a:solidFill>
                  <a:schemeClr val="dk1"/>
                </a:solidFill>
              </a:rPr>
              <a:t>Quasi-Experimental Design</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lang="en" sz="1100">
                <a:solidFill>
                  <a:schemeClr val="dk1"/>
                </a:solidFill>
              </a:rPr>
              <a:t>A quasi-experimental design is similar to a true experimental design, but there is a difference between the two.</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In a true experiment design, the participants of the group are randomly assigned. So, every unit has an equal chance of getting into the experimental group.</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In a quasi-experimental design, the participants of the groups are not randomly assigned. So, the researcher cannot make a cause or effect conclusion. Thus, it is not possible to assign the participants to the group.</a:t>
            </a:r>
            <a:endParaRPr sz="1100">
              <a:solidFill>
                <a:schemeClr val="dk1"/>
              </a:solidFill>
            </a:endParaRPr>
          </a:p>
          <a:p>
            <a:pPr indent="0" lvl="0" marL="457200" rtl="0" algn="l">
              <a:lnSpc>
                <a:spcPct val="150000"/>
              </a:lnSpc>
              <a:spcBef>
                <a:spcPts val="1200"/>
              </a:spcBef>
              <a:spcAft>
                <a:spcPts val="0"/>
              </a:spcAft>
              <a:buNone/>
            </a:pPr>
            <a:r>
              <a:t/>
            </a:r>
            <a:endParaRPr sz="1100">
              <a:solidFill>
                <a:schemeClr val="dk1"/>
              </a:solidFill>
            </a:endParaRPr>
          </a:p>
          <a:p>
            <a:pPr indent="0" lvl="0" marL="457200" rtl="0" algn="l">
              <a:lnSpc>
                <a:spcPct val="150000"/>
              </a:lnSpc>
              <a:spcBef>
                <a:spcPts val="1200"/>
              </a:spcBef>
              <a:spcAft>
                <a:spcPts val="0"/>
              </a:spcAft>
              <a:buNone/>
            </a:pPr>
            <a:r>
              <a:t/>
            </a:r>
            <a:endParaRPr sz="1100">
              <a:solidFill>
                <a:srgbClr val="CC0000"/>
              </a:solidFill>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1200"/>
              </a:spcBef>
              <a:spcAft>
                <a:spcPts val="1200"/>
              </a:spcAft>
              <a:buClr>
                <a:schemeClr val="dk1"/>
              </a:buClr>
              <a:buSzPts val="1100"/>
              <a:buFont typeface="Arial"/>
              <a:buNone/>
            </a:pPr>
            <a:r>
              <a:rPr lang="en" sz="1100">
                <a:solidFill>
                  <a:schemeClr val="dk1"/>
                </a:solidFill>
              </a:rPr>
              <a:t>Apart from these types of experimental design research in statistics, there are other two methods used in the research process such as </a:t>
            </a:r>
            <a:r>
              <a:rPr lang="en" sz="1100">
                <a:solidFill>
                  <a:srgbClr val="CC0000"/>
                </a:solidFill>
              </a:rPr>
              <a:t>randomized block design and completely randomized design.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300">
                <a:solidFill>
                  <a:schemeClr val="dk1"/>
                </a:solidFill>
              </a:rPr>
              <a:t>Key concepts in creating a designed experiment include blocking, randomization, and replication.</a:t>
            </a:r>
            <a:endParaRPr sz="1300">
              <a:solidFill>
                <a:schemeClr val="dk1"/>
              </a:solidFill>
            </a:endParaRPr>
          </a:p>
          <a:p>
            <a:pPr indent="-311150" lvl="0" marL="457200" rtl="0" algn="l">
              <a:lnSpc>
                <a:spcPct val="150000"/>
              </a:lnSpc>
              <a:spcBef>
                <a:spcPts val="1200"/>
              </a:spcBef>
              <a:spcAft>
                <a:spcPts val="0"/>
              </a:spcAft>
              <a:buClr>
                <a:schemeClr val="dk1"/>
              </a:buClr>
              <a:buSzPts val="1300"/>
              <a:buChar char="●"/>
            </a:pPr>
            <a:r>
              <a:rPr b="1" lang="en" sz="1300">
                <a:solidFill>
                  <a:schemeClr val="dk1"/>
                </a:solidFill>
              </a:rPr>
              <a:t>Blocking:</a:t>
            </a:r>
            <a:r>
              <a:rPr lang="en" sz="1300">
                <a:solidFill>
                  <a:schemeClr val="dk1"/>
                </a:solidFill>
              </a:rPr>
              <a:t> When randomizing a factor is impossible or too costly, blocking lets you restrict randomization by carrying out all of the trials with one setting of the factor and then all the trials with the other setting.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Randomization:</a:t>
            </a:r>
            <a:r>
              <a:rPr lang="en" sz="1300">
                <a:solidFill>
                  <a:schemeClr val="dk1"/>
                </a:solidFill>
              </a:rPr>
              <a:t> Refers to the order in which the trials of an experiment are performed. A randomized sequence helps eliminate effects of unknown or uncontrolled variables.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Replication:</a:t>
            </a:r>
            <a:r>
              <a:rPr lang="en" sz="1300">
                <a:solidFill>
                  <a:schemeClr val="dk1"/>
                </a:solidFill>
              </a:rPr>
              <a:t> Repetition of a complete experimental treatment, including the setup.</a:t>
            </a:r>
            <a:endParaRPr sz="1300">
              <a:solidFill>
                <a:schemeClr val="dk1"/>
              </a:solidFill>
            </a:endParaRPr>
          </a:p>
          <a:p>
            <a:pPr indent="0" lvl="0" marL="0" rtl="0" algn="l">
              <a:lnSpc>
                <a:spcPct val="150000"/>
              </a:lnSpc>
              <a:spcBef>
                <a:spcPts val="1200"/>
              </a:spcBef>
              <a:spcAft>
                <a:spcPts val="1200"/>
              </a:spcAft>
              <a:buNone/>
            </a:pPr>
            <a:r>
              <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When to Use DOE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Use DOE when more than one input factor is suspected of influencing an output. For example, it may be desirable to understand the effect of temperature and pressure on the strength of a glue bond.</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DOE can also be used to confirm suspected input/output relationships and to develop a predictive equation suitable for performing what-if analysis.</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Design of Experiments Template and Example</a:t>
            </a:r>
            <a:endParaRPr b="1" sz="1700"/>
          </a:p>
          <a:p>
            <a:pPr indent="0" lvl="0" marL="0" rtl="0" algn="l">
              <a:spcBef>
                <a:spcPts val="400"/>
              </a:spcBef>
              <a:spcAft>
                <a:spcPts val="0"/>
              </a:spcAft>
              <a:buNone/>
            </a:pPr>
            <a:r>
              <a:t/>
            </a:r>
            <a:endParaRPr/>
          </a:p>
        </p:txBody>
      </p:sp>
      <p:sp>
        <p:nvSpPr>
          <p:cNvPr id="430" name="Google Shape;43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300">
                <a:solidFill>
                  <a:schemeClr val="dk1"/>
                </a:solidFill>
              </a:rPr>
              <a:t>Begin your DOE with three steps:</a:t>
            </a:r>
            <a:endParaRPr sz="1300">
              <a:solidFill>
                <a:schemeClr val="dk1"/>
              </a:solidFill>
            </a:endParaRPr>
          </a:p>
          <a:p>
            <a:pPr indent="-311150" lvl="0" marL="457200" rtl="0" algn="l">
              <a:lnSpc>
                <a:spcPct val="150000"/>
              </a:lnSpc>
              <a:spcBef>
                <a:spcPts val="1200"/>
              </a:spcBef>
              <a:spcAft>
                <a:spcPts val="0"/>
              </a:spcAft>
              <a:buClr>
                <a:schemeClr val="dk1"/>
              </a:buClr>
              <a:buSzPts val="1300"/>
              <a:buAutoNum type="arabicPeriod"/>
            </a:pPr>
            <a:r>
              <a:rPr lang="en" sz="1300">
                <a:solidFill>
                  <a:schemeClr val="dk1"/>
                </a:solidFill>
              </a:rPr>
              <a:t>Acquire a full understanding of the inputs and outputs being investigated. A process flowchart or process map can be helpful. Consult with subject matter experts as necessary.</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lang="en" sz="1300">
                <a:solidFill>
                  <a:schemeClr val="dk1"/>
                </a:solidFill>
              </a:rPr>
              <a:t>Determine the appropriate measure for the output. A variable measure is preferable. Attribute measures (pass/fail) should be avoided. Ensure the measurement system is stable and repeatable.</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lang="en" sz="1300">
                <a:solidFill>
                  <a:schemeClr val="dk1"/>
                </a:solidFill>
              </a:rPr>
              <a:t>Create a design matrix for the factors being investigated. The design matrix will show all possible combinations of high and low levels for each input factor. These high and low levels can be coded as +1 and -1.</a:t>
            </a:r>
            <a:endParaRPr sz="1300">
              <a:solidFill>
                <a:schemeClr val="dk1"/>
              </a:solidFill>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 sz="1100"/>
              <a:t>Quantitative Research</a:t>
            </a:r>
            <a:endParaRPr/>
          </a:p>
        </p:txBody>
      </p:sp>
      <p:sp>
        <p:nvSpPr>
          <p:cNvPr id="87" name="Google Shape;8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Pros:</a:t>
            </a:r>
            <a:endParaRPr b="1"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 sz="1400">
                <a:solidFill>
                  <a:schemeClr val="dk1"/>
                </a:solidFill>
              </a:rPr>
              <a:t>It allows for larger sample sizes, enables thorough analysis of the findings, and helps draw broader conclusions about your target audience.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Since quantitative research uses surveys, experiments, and real-time data collection, there are minimal delays in gathering the data under study.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Therefore, the researcher analyzes the information under study quite rapidly compared to other research methodologies.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Due to anonymity, researchers frequently use quantitative data while examining sensitive topics.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Consequently, this setting lowers the possibility of producing inaccurate data.</a:t>
            </a:r>
            <a:endParaRPr sz="21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82"/>
          <p:cNvSpPr txBox="1"/>
          <p:nvPr>
            <p:ph idx="1" type="body"/>
          </p:nvPr>
        </p:nvSpPr>
        <p:spPr>
          <a:xfrm>
            <a:off x="261825" y="3113175"/>
            <a:ext cx="8520600" cy="7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The required number of experimental runs can be calculated using the formula 2</a:t>
            </a:r>
            <a:r>
              <a:rPr baseline="30000" lang="en" sz="1300">
                <a:solidFill>
                  <a:schemeClr val="dk1"/>
                </a:solidFill>
              </a:rPr>
              <a:t>n</a:t>
            </a:r>
            <a:r>
              <a:rPr lang="en" sz="1300">
                <a:solidFill>
                  <a:schemeClr val="dk1"/>
                </a:solidFill>
              </a:rPr>
              <a:t>, where n is the number of factors.</a:t>
            </a:r>
            <a:endParaRPr sz="2000"/>
          </a:p>
        </p:txBody>
      </p:sp>
      <p:pic>
        <p:nvPicPr>
          <p:cNvPr id="436" name="Google Shape;436;p82"/>
          <p:cNvPicPr preferRelativeResize="0"/>
          <p:nvPr/>
        </p:nvPicPr>
        <p:blipFill>
          <a:blip r:embed="rId3">
            <a:alphaModFix/>
          </a:blip>
          <a:stretch>
            <a:fillRect/>
          </a:stretch>
        </p:blipFill>
        <p:spPr>
          <a:xfrm>
            <a:off x="741213" y="500700"/>
            <a:ext cx="7191375" cy="19621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3"/>
          <p:cNvSpPr txBox="1"/>
          <p:nvPr>
            <p:ph idx="1" type="body"/>
          </p:nvPr>
        </p:nvSpPr>
        <p:spPr>
          <a:xfrm>
            <a:off x="311700" y="1152475"/>
            <a:ext cx="8520600" cy="125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input, determine the extreme (but realistic) high and low levels you wish to investigate. In some cases the extreme levels may be beyond what is currently in use. The extreme levels selected should be realistic, not absurd.</a:t>
            </a:r>
            <a:r>
              <a:rPr lang="en"/>
              <a:t> </a:t>
            </a:r>
            <a:endParaRPr/>
          </a:p>
        </p:txBody>
      </p:sp>
      <p:pic>
        <p:nvPicPr>
          <p:cNvPr id="442" name="Google Shape;442;p83"/>
          <p:cNvPicPr preferRelativeResize="0"/>
          <p:nvPr/>
        </p:nvPicPr>
        <p:blipFill>
          <a:blip r:embed="rId3">
            <a:alphaModFix/>
          </a:blip>
          <a:stretch>
            <a:fillRect/>
          </a:stretch>
        </p:blipFill>
        <p:spPr>
          <a:xfrm>
            <a:off x="1016150" y="2795275"/>
            <a:ext cx="7219950" cy="12573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Enter the factors and levels for the experiment into the design matrix. Perform each experiment and record the results.</a:t>
            </a:r>
            <a:endParaRPr sz="1820"/>
          </a:p>
        </p:txBody>
      </p:sp>
      <p:pic>
        <p:nvPicPr>
          <p:cNvPr id="448" name="Google Shape;448;p84"/>
          <p:cNvPicPr preferRelativeResize="0"/>
          <p:nvPr/>
        </p:nvPicPr>
        <p:blipFill>
          <a:blip r:embed="rId3">
            <a:alphaModFix/>
          </a:blip>
          <a:stretch>
            <a:fillRect/>
          </a:stretch>
        </p:blipFill>
        <p:spPr>
          <a:xfrm>
            <a:off x="942975" y="1585913"/>
            <a:ext cx="7258050" cy="1971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Calculate the effect of a factor by averaging the data collected at the low level and subtracting it from the average of the data collected at the high level.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Effect of temperature on strength: </a:t>
            </a:r>
            <a:endParaRPr/>
          </a:p>
          <a:p>
            <a:pPr indent="0" lvl="0" marL="0" rtl="0" algn="l">
              <a:spcBef>
                <a:spcPts val="1200"/>
              </a:spcBef>
              <a:spcAft>
                <a:spcPts val="0"/>
              </a:spcAft>
              <a:buClr>
                <a:schemeClr val="dk1"/>
              </a:buClr>
              <a:buSzPts val="1100"/>
              <a:buFont typeface="Arial"/>
              <a:buNone/>
            </a:pPr>
            <a:r>
              <a:rPr lang="en"/>
              <a:t>(51 + 57)/2 - (21 + 42)/2 = 22.5 lbs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Effect of pressure on strength:</a:t>
            </a:r>
            <a:endParaRPr/>
          </a:p>
          <a:p>
            <a:pPr indent="0" lvl="0" marL="0" rtl="0" algn="l">
              <a:spcBef>
                <a:spcPts val="1200"/>
              </a:spcBef>
              <a:spcAft>
                <a:spcPts val="1200"/>
              </a:spcAft>
              <a:buNone/>
            </a:pPr>
            <a:r>
              <a:rPr lang="en"/>
              <a:t>(42 + 57)/2 - (21 + 51)/2 = 13.5 lbs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interaction between two factors can be calculated in the same fashion. First, the design matrix must be amended to show the high and low levels of the interaction. The levels are calculated by multiplying the coded levels for the input factors acting in the interaction.</a:t>
            </a:r>
            <a:endParaRPr sz="1400"/>
          </a:p>
        </p:txBody>
      </p:sp>
      <p:pic>
        <p:nvPicPr>
          <p:cNvPr id="459" name="Google Shape;459;p86"/>
          <p:cNvPicPr preferRelativeResize="0"/>
          <p:nvPr/>
        </p:nvPicPr>
        <p:blipFill>
          <a:blip r:embed="rId3">
            <a:alphaModFix/>
          </a:blip>
          <a:stretch>
            <a:fillRect/>
          </a:stretch>
        </p:blipFill>
        <p:spPr>
          <a:xfrm>
            <a:off x="423613" y="1360600"/>
            <a:ext cx="7191375" cy="1924050"/>
          </a:xfrm>
          <a:prstGeom prst="rect">
            <a:avLst/>
          </a:prstGeom>
          <a:noFill/>
          <a:ln>
            <a:noFill/>
          </a:ln>
        </p:spPr>
      </p:pic>
      <p:sp>
        <p:nvSpPr>
          <p:cNvPr id="460" name="Google Shape;460;p86"/>
          <p:cNvSpPr txBox="1"/>
          <p:nvPr/>
        </p:nvSpPr>
        <p:spPr>
          <a:xfrm>
            <a:off x="559375" y="3486275"/>
            <a:ext cx="657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Calculate the effect of the interaction as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Effect of the interaction on strength: (21 + 57)/2 - (42 + 51)/2 = -7.5 lbs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87"/>
          <p:cNvPicPr preferRelativeResize="0"/>
          <p:nvPr/>
        </p:nvPicPr>
        <p:blipFill>
          <a:blip r:embed="rId3">
            <a:alphaModFix/>
          </a:blip>
          <a:stretch>
            <a:fillRect/>
          </a:stretch>
        </p:blipFill>
        <p:spPr>
          <a:xfrm>
            <a:off x="2209800" y="1047750"/>
            <a:ext cx="4724400" cy="3048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88"/>
          <p:cNvPicPr preferRelativeResize="0"/>
          <p:nvPr/>
        </p:nvPicPr>
        <p:blipFill>
          <a:blip r:embed="rId3">
            <a:alphaModFix/>
          </a:blip>
          <a:stretch>
            <a:fillRect/>
          </a:stretch>
        </p:blipFill>
        <p:spPr>
          <a:xfrm>
            <a:off x="2519363" y="1290638"/>
            <a:ext cx="4105275" cy="25622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negative effect of the interaction is most easily seen when the pressure is set to 50 psi and Temperature is set to 100 degrees. </a:t>
            </a:r>
            <a:endParaRPr/>
          </a:p>
          <a:p>
            <a:pPr indent="0" lvl="0" marL="0" rtl="0" algn="l">
              <a:spcBef>
                <a:spcPts val="1200"/>
              </a:spcBef>
              <a:spcAft>
                <a:spcPts val="1200"/>
              </a:spcAft>
              <a:buNone/>
            </a:pPr>
            <a:r>
              <a:rPr lang="en"/>
              <a:t>Keeping the temperature at 200 degrees will avoid the negative effect of the interaction and help ensure a strong glue bond.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1" name="Google Shape;481;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 sz="1100"/>
              <a:t>Quantitative Research</a:t>
            </a:r>
            <a:endParaRPr/>
          </a:p>
        </p:txBody>
      </p:sp>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1"/>
              </a:buClr>
              <a:buSzPts val="1100"/>
              <a:buFont typeface="Arial"/>
              <a:buNone/>
            </a:pPr>
            <a:r>
              <a:rPr b="1" lang="en" sz="1400">
                <a:solidFill>
                  <a:schemeClr val="dk1"/>
                </a:solidFill>
              </a:rPr>
              <a:t>Cons:</a:t>
            </a:r>
            <a:endParaRPr b="1"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 sz="1400">
                <a:solidFill>
                  <a:schemeClr val="dk1"/>
                </a:solidFill>
              </a:rPr>
              <a:t>Since the researcher may be unable to conduct the research in the subjects’ natural environments, it may appear artificial and regulated.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Participants’ responses are claimed and may not reflect their actual real-life behavior.</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Because survey responses are limited, you cannot go beyond that in delving more deeply into the behaviors, attitudes, and motives as you can with qualitative research.</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There is a financial element to consider with quantitative research because it can be costly.</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66442"/>
              <a:buFont typeface="Arial"/>
              <a:buNone/>
            </a:pPr>
            <a:r>
              <a:rPr b="1" lang="en" sz="1655"/>
              <a:t>Qualitative Research</a:t>
            </a:r>
            <a:endParaRPr b="1" sz="1655"/>
          </a:p>
          <a:p>
            <a:pPr indent="0" lvl="0" marL="0" rtl="0" algn="l">
              <a:spcBef>
                <a:spcPts val="200"/>
              </a:spcBef>
              <a:spcAft>
                <a:spcPts val="0"/>
              </a:spcAft>
              <a:buNone/>
            </a:pPr>
            <a:r>
              <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refers to the </a:t>
            </a:r>
            <a:r>
              <a:rPr lang="en">
                <a:solidFill>
                  <a:srgbClr val="E69138"/>
                </a:solidFill>
              </a:rPr>
              <a:t>non-numerical elements</a:t>
            </a:r>
            <a:r>
              <a:rPr lang="en"/>
              <a:t> in the research. </a:t>
            </a:r>
            <a:endParaRPr/>
          </a:p>
          <a:p>
            <a:pPr indent="-342900" lvl="0" marL="457200" rtl="0" algn="l">
              <a:spcBef>
                <a:spcPts val="0"/>
              </a:spcBef>
              <a:spcAft>
                <a:spcPts val="0"/>
              </a:spcAft>
              <a:buSzPts val="1800"/>
              <a:buChar char="●"/>
            </a:pPr>
            <a:r>
              <a:rPr lang="en"/>
              <a:t>Qualitative research comes to the rescue when the </a:t>
            </a:r>
            <a:r>
              <a:rPr lang="en">
                <a:solidFill>
                  <a:srgbClr val="E69138"/>
                </a:solidFill>
              </a:rPr>
              <a:t>researcher cannot grasp the information or data regarding numbers. </a:t>
            </a:r>
            <a:endParaRPr>
              <a:solidFill>
                <a:srgbClr val="E69138"/>
              </a:solidFill>
            </a:endParaRPr>
          </a:p>
          <a:p>
            <a:pPr indent="-342900" lvl="0" marL="457200" rtl="0" algn="l">
              <a:spcBef>
                <a:spcPts val="0"/>
              </a:spcBef>
              <a:spcAft>
                <a:spcPts val="0"/>
              </a:spcAft>
              <a:buSzPts val="1800"/>
              <a:buChar char="●"/>
            </a:pPr>
            <a:r>
              <a:rPr lang="en"/>
              <a:t>Qualitative research helps to form a better </a:t>
            </a:r>
            <a:r>
              <a:rPr lang="en">
                <a:solidFill>
                  <a:srgbClr val="E69138"/>
                </a:solidFill>
              </a:rPr>
              <a:t>summary of theories </a:t>
            </a:r>
            <a:r>
              <a:rPr lang="en"/>
              <a:t>in the data.</a:t>
            </a:r>
            <a:endParaRPr/>
          </a:p>
          <a:p>
            <a:pPr indent="-342900" lvl="0" marL="457200" rtl="0" algn="l">
              <a:spcBef>
                <a:spcPts val="0"/>
              </a:spcBef>
              <a:spcAft>
                <a:spcPts val="0"/>
              </a:spcAft>
              <a:buSzPts val="1800"/>
              <a:buChar char="●"/>
            </a:pPr>
            <a:r>
              <a:rPr lang="en"/>
              <a:t>This type of research is interested in </a:t>
            </a:r>
            <a:r>
              <a:rPr lang="en">
                <a:solidFill>
                  <a:srgbClr val="E69138"/>
                </a:solidFill>
              </a:rPr>
              <a:t>discovering the motivating factors </a:t>
            </a:r>
            <a:r>
              <a:rPr lang="en"/>
              <a:t>behind human behavior, i.e., why people act or think in a particular way. </a:t>
            </a:r>
            <a:endParaRPr/>
          </a:p>
          <a:p>
            <a:pPr indent="-342900" lvl="0" marL="457200" rtl="0" algn="l">
              <a:spcBef>
                <a:spcPts val="0"/>
              </a:spcBef>
              <a:spcAft>
                <a:spcPts val="0"/>
              </a:spcAft>
              <a:buSzPts val="1800"/>
              <a:buChar char="●"/>
            </a:pPr>
            <a:r>
              <a:rPr lang="en"/>
              <a:t>Through this research, one can </a:t>
            </a:r>
            <a:r>
              <a:rPr lang="en">
                <a:solidFill>
                  <a:srgbClr val="E69138"/>
                </a:solidFill>
              </a:rPr>
              <a:t>understand the variables </a:t>
            </a:r>
            <a:r>
              <a:rPr lang="en"/>
              <a:t>driving people to behave in a certain way or which govern their inclinations toward one specific thing.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