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1" r:id="rId9"/>
    <p:sldId id="270" r:id="rId10"/>
    <p:sldId id="264" r:id="rId11"/>
    <p:sldId id="265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E65F1C-E3CB-4BF6-8F26-415B8369C5E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B0438-52C4-4DDC-AA02-27D51B56A6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722FE5-FD82-4A16-87E1-46BE7104A4A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76295-EC19-42AB-A303-13ED58BBC0D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2F8F3-3D08-4311-BAAF-19BCD424517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2A4FAD-981F-4259-B160-AB875D01F4F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587D5-2625-48DD-9C80-439942B9ADE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8479C-B696-4195-892A-FC98F7E3C2C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D61915-5DC9-4431-AA80-0EC1BE8BBA2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A3A4C6-AED0-4D45-88BE-5EF5D2E948D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1973C6-FAF8-4CDB-AA59-377EFE017A1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CC2C6C7-ADA1-422A-A466-D5C49355E77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60848"/>
            <a:ext cx="7772400" cy="1143000"/>
          </a:xfrm>
        </p:spPr>
        <p:txBody>
          <a:bodyPr/>
          <a:lstStyle/>
          <a:p>
            <a:r>
              <a:rPr lang="fr-FR" dirty="0" smtClean="0"/>
              <a:t>Portier</a:t>
            </a:r>
            <a:endParaRPr lang="fr-F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84984"/>
            <a:ext cx="7772400" cy="1440160"/>
          </a:xfrm>
        </p:spPr>
        <p:txBody>
          <a:bodyPr>
            <a:normAutofit/>
          </a:bodyPr>
          <a:lstStyle/>
          <a:p>
            <a:r>
              <a:rPr lang="fr-FR" dirty="0" smtClean="0"/>
              <a:t>Ismaël Page</a:t>
            </a:r>
          </a:p>
          <a:p>
            <a:r>
              <a:rPr lang="fr-FR" dirty="0" smtClean="0"/>
              <a:t>Projet ETML-ES</a:t>
            </a:r>
          </a:p>
          <a:p>
            <a:r>
              <a:rPr lang="fr-FR" dirty="0" smtClean="0"/>
              <a:t>12 décembre 2017</a:t>
            </a:r>
            <a:endParaRPr lang="fr-F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1124744"/>
            <a:ext cx="77724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fr-FR" dirty="0" smtClean="0"/>
              <a:t>Pré-étude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22098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 smtClean="0"/>
              <a:t>Pour les 3 circuits :</a:t>
            </a:r>
          </a:p>
          <a:p>
            <a:endParaRPr lang="fr-CH" dirty="0"/>
          </a:p>
          <a:p>
            <a:r>
              <a:rPr lang="fr-CH" dirty="0" smtClean="0"/>
              <a:t>Composants : 63.74 CHF</a:t>
            </a:r>
          </a:p>
          <a:p>
            <a:endParaRPr lang="fr-CH" dirty="0"/>
          </a:p>
          <a:p>
            <a:r>
              <a:rPr lang="fr-CH" dirty="0" smtClean="0"/>
              <a:t>PCB : 50.00 CHF /pièce </a:t>
            </a:r>
          </a:p>
          <a:p>
            <a:pPr marL="109728" indent="0">
              <a:buNone/>
            </a:pPr>
            <a:r>
              <a:rPr lang="fr-CH" dirty="0">
                <a:sym typeface="Wingdings" panose="05000000000000000000" pitchFamily="2" charset="2"/>
              </a:rPr>
              <a:t>	</a:t>
            </a:r>
            <a:r>
              <a:rPr lang="fr-CH" dirty="0" smtClean="0">
                <a:sym typeface="Wingdings" panose="05000000000000000000" pitchFamily="2" charset="2"/>
              </a:rPr>
              <a:t>				 150.00 CHF</a:t>
            </a:r>
            <a:endParaRPr lang="fr-CH" dirty="0" smtClean="0"/>
          </a:p>
          <a:p>
            <a:endParaRPr lang="fr-CH" dirty="0"/>
          </a:p>
          <a:p>
            <a:r>
              <a:rPr lang="fr-CH" dirty="0" smtClean="0"/>
              <a:t>Module 868MHz : 55.00 CHF /pièce </a:t>
            </a:r>
          </a:p>
          <a:p>
            <a:pPr marL="109728" indent="0">
              <a:buNone/>
            </a:pPr>
            <a:r>
              <a:rPr lang="fr-CH" dirty="0" smtClean="0">
                <a:sym typeface="Wingdings" panose="05000000000000000000" pitchFamily="2" charset="2"/>
              </a:rPr>
              <a:t>					 165.00 CHF</a:t>
            </a:r>
            <a:endParaRPr lang="fr-CH" dirty="0" smtClean="0"/>
          </a:p>
          <a:p>
            <a:endParaRPr lang="fr-CH" dirty="0"/>
          </a:p>
          <a:p>
            <a:r>
              <a:rPr lang="fr-CH" dirty="0" smtClean="0"/>
              <a:t>Total : 378.74 CHF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Coûts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604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Planning</a:t>
            </a:r>
            <a:endParaRPr lang="fr-CH" dirty="0"/>
          </a:p>
        </p:txBody>
      </p:sp>
      <p:pic>
        <p:nvPicPr>
          <p:cNvPr id="5121" name="Picture 1" descr="C:\Users\pageis\Pictures\Screenpresso\Plann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5"/>
            <a:ext cx="7363296" cy="501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5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Planning</a:t>
            </a:r>
            <a:endParaRPr lang="fr-CH" dirty="0"/>
          </a:p>
        </p:txBody>
      </p:sp>
      <p:pic>
        <p:nvPicPr>
          <p:cNvPr id="6146" name="Picture 2" descr="C:\Users\pageis\Pictures\Screenpresso\Planning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2"/>
          <a:stretch/>
        </p:blipFill>
        <p:spPr bwMode="auto">
          <a:xfrm>
            <a:off x="971600" y="1049094"/>
            <a:ext cx="7372418" cy="49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1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Gain de temps pour la suite</a:t>
            </a:r>
          </a:p>
          <a:p>
            <a:endParaRPr lang="fr-CH" dirty="0"/>
          </a:p>
          <a:p>
            <a:r>
              <a:rPr lang="fr-CH" dirty="0" smtClean="0"/>
              <a:t>Attention à ne pas sous-estimer la suite</a:t>
            </a:r>
          </a:p>
          <a:p>
            <a:endParaRPr lang="fr-CH" dirty="0"/>
          </a:p>
          <a:p>
            <a:r>
              <a:rPr lang="fr-CH" dirty="0" smtClean="0"/>
              <a:t>Même phase en début de projet pour s'organiser</a:t>
            </a:r>
          </a:p>
          <a:p>
            <a:pPr marL="109728" indent="0">
              <a:buNone/>
            </a:pP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894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052" l="9976" r="899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228725"/>
            <a:ext cx="78295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 fontScale="92500" lnSpcReduction="20000"/>
          </a:bodyPr>
          <a:lstStyle/>
          <a:p>
            <a:r>
              <a:rPr lang="fr-CH" dirty="0" smtClean="0"/>
              <a:t>Cahier des charges</a:t>
            </a:r>
          </a:p>
          <a:p>
            <a:r>
              <a:rPr lang="fr-CH" dirty="0" smtClean="0"/>
              <a:t>Circuit out :</a:t>
            </a:r>
          </a:p>
          <a:p>
            <a:pPr lvl="1"/>
            <a:r>
              <a:rPr lang="fr-CH" dirty="0" smtClean="0"/>
              <a:t>Décisions prises</a:t>
            </a:r>
          </a:p>
          <a:p>
            <a:pPr lvl="1"/>
            <a:r>
              <a:rPr lang="fr-CH" dirty="0" smtClean="0"/>
              <a:t>"Auto-alimentation"</a:t>
            </a:r>
          </a:p>
          <a:p>
            <a:pPr lvl="1"/>
            <a:r>
              <a:rPr lang="fr-CH" dirty="0" smtClean="0"/>
              <a:t>Consommation</a:t>
            </a:r>
          </a:p>
          <a:p>
            <a:r>
              <a:rPr lang="fr-CH" dirty="0" smtClean="0"/>
              <a:t>Circuit in :</a:t>
            </a:r>
          </a:p>
          <a:p>
            <a:pPr lvl="1"/>
            <a:r>
              <a:rPr lang="fr-CH" dirty="0" smtClean="0"/>
              <a:t>Décisions prises</a:t>
            </a:r>
          </a:p>
          <a:p>
            <a:r>
              <a:rPr lang="fr-CH" dirty="0" smtClean="0"/>
              <a:t>Module 868MHz</a:t>
            </a:r>
          </a:p>
          <a:p>
            <a:r>
              <a:rPr lang="fr-CH" dirty="0" smtClean="0"/>
              <a:t>Gestion des composants</a:t>
            </a:r>
          </a:p>
          <a:p>
            <a:r>
              <a:rPr lang="fr-CH" dirty="0" smtClean="0"/>
              <a:t>Coûts</a:t>
            </a:r>
          </a:p>
          <a:p>
            <a:r>
              <a:rPr lang="fr-CH" dirty="0" smtClean="0"/>
              <a:t>Planning</a:t>
            </a:r>
          </a:p>
          <a:p>
            <a:r>
              <a:rPr lang="fr-CH" dirty="0" smtClean="0"/>
              <a:t>Conclusion </a:t>
            </a:r>
          </a:p>
          <a:p>
            <a:r>
              <a:rPr lang="fr-CH" dirty="0" smtClean="0"/>
              <a:t>Questions</a:t>
            </a:r>
          </a:p>
          <a:p>
            <a:endParaRPr lang="fr-CH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fr-CH" dirty="0" smtClean="0"/>
              <a:t>Sommaire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351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Cahier des charges</a:t>
            </a:r>
            <a:endParaRPr lang="fr-CH" dirty="0"/>
          </a:p>
        </p:txBody>
      </p:sp>
      <p:pic>
        <p:nvPicPr>
          <p:cNvPr id="1026" name="Picture 2" descr="C:\Users\pageis\Pictures\Screenpresso\Cahi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" b="2703"/>
          <a:stretch/>
        </p:blipFill>
        <p:spPr bwMode="auto">
          <a:xfrm>
            <a:off x="1187624" y="1340768"/>
            <a:ext cx="6768752" cy="44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7584" y="1340768"/>
            <a:ext cx="3096344" cy="4104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971600" y="148478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rgbClr val="FF0000"/>
                </a:solidFill>
                <a:latin typeface="+mn-lt"/>
              </a:rPr>
              <a:t>Circuit out</a:t>
            </a:r>
            <a:endParaRPr lang="fr-CH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1960" y="1340768"/>
            <a:ext cx="4032448" cy="4752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/>
          <p:cNvSpPr txBox="1"/>
          <p:nvPr/>
        </p:nvSpPr>
        <p:spPr>
          <a:xfrm>
            <a:off x="6444208" y="1484783"/>
            <a:ext cx="1719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rgbClr val="FF0000"/>
                </a:solidFill>
                <a:latin typeface="+mn-lt"/>
              </a:rPr>
              <a:t>Circuit in</a:t>
            </a:r>
            <a:endParaRPr lang="fr-CH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309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Système de mesure de l'alimentation</a:t>
            </a:r>
          </a:p>
          <a:p>
            <a:pPr marL="109728" indent="0">
              <a:buNone/>
            </a:pPr>
            <a:endParaRPr lang="fr-CH" dirty="0" smtClean="0"/>
          </a:p>
          <a:p>
            <a:r>
              <a:rPr lang="fr-CH" dirty="0" smtClean="0"/>
              <a:t>Ajout d'un </a:t>
            </a:r>
            <a:r>
              <a:rPr lang="fr-CH" dirty="0" err="1" smtClean="0"/>
              <a:t>buzzer</a:t>
            </a:r>
            <a:endParaRPr lang="fr-CH" dirty="0" smtClean="0"/>
          </a:p>
          <a:p>
            <a:pPr marL="109728" indent="0">
              <a:buNone/>
            </a:pPr>
            <a:endParaRPr lang="fr-CH" dirty="0" smtClean="0"/>
          </a:p>
          <a:p>
            <a:r>
              <a:rPr lang="fr-CH" dirty="0" smtClean="0"/>
              <a:t>30 secondes de délais sans réponse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Décisions prises (circuit out)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935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"Auto-alimentation"</a:t>
            </a:r>
            <a:endParaRPr lang="fr-CH" dirty="0"/>
          </a:p>
        </p:txBody>
      </p:sp>
      <p:pic>
        <p:nvPicPr>
          <p:cNvPr id="2050" name="Picture 2" descr="C:\Users\pageis\Pictures\Screenpresso\Au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264696" cy="192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8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CH" dirty="0" smtClean="0"/>
              <a:t>LED + PIC + 868MHz </a:t>
            </a:r>
            <a:r>
              <a:rPr lang="fr-CH" dirty="0" smtClean="0">
                <a:sym typeface="Wingdings" panose="05000000000000000000" pitchFamily="2" charset="2"/>
              </a:rPr>
              <a:t></a:t>
            </a:r>
            <a:r>
              <a:rPr lang="fr-CH" dirty="0" smtClean="0"/>
              <a:t> 84 mA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Consommation</a:t>
            </a:r>
            <a:endParaRPr lang="fr-CH" dirty="0"/>
          </a:p>
        </p:txBody>
      </p:sp>
      <p:pic>
        <p:nvPicPr>
          <p:cNvPr id="3074" name="Picture 2" descr="C:\Users\pageis\Pictures\Screenpresso\Con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3390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4211960" y="2708920"/>
                <a:ext cx="46085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dirty="0" smtClean="0"/>
                  <a:t>2 pressions / jour </a:t>
                </a:r>
                <a:r>
                  <a:rPr lang="fr-CH" dirty="0" smtClean="0">
                    <a:sym typeface="Wingdings" panose="05000000000000000000" pitchFamily="2" charset="2"/>
                  </a:rPr>
                  <a:t> 1 jour = 1 min</a:t>
                </a:r>
              </a:p>
              <a:p>
                <a:r>
                  <a:rPr lang="fr-CH" dirty="0" smtClean="0">
                    <a:sym typeface="Wingdings" panose="05000000000000000000" pitchFamily="2" charset="2"/>
                  </a:rPr>
                  <a:t>1h = 60 jours</a:t>
                </a:r>
                <a:endParaRPr lang="fr-CH" dirty="0" smtClean="0"/>
              </a:p>
              <a:p>
                <a:r>
                  <a:rPr lang="fr-CH" dirty="0" smtClean="0"/>
                  <a:t>1.2 h </a:t>
                </a:r>
                <a:r>
                  <a:rPr lang="fr-CH" dirty="0" smtClean="0">
                    <a:sym typeface="Wingdings" panose="05000000000000000000" pitchFamily="2" charset="2"/>
                  </a:rPr>
                  <a:t> 3.6h </a:t>
                </a:r>
              </a:p>
              <a:p>
                <a:endParaRPr lang="fr-CH" dirty="0" smtClean="0">
                  <a:sym typeface="Wingdings" panose="05000000000000000000" pitchFamily="2" charset="2"/>
                </a:endParaRPr>
              </a:p>
              <a:p>
                <a:r>
                  <a:rPr lang="fr-CH" dirty="0" smtClean="0">
                    <a:sym typeface="Wingdings" panose="05000000000000000000" pitchFamily="2" charset="2"/>
                  </a:rPr>
                  <a:t>2 pressions / jour</a:t>
                </a:r>
                <a:endParaRPr lang="fr-CH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/>
                        </a:rPr>
                        <m:t>3.6</m:t>
                      </m:r>
                      <m:r>
                        <a:rPr lang="fr-CH" b="0" i="1" smtClean="0">
                          <a:latin typeface="Cambria Math"/>
                          <a:ea typeface="Cambria Math"/>
                        </a:rPr>
                        <m:t>×60=216 </m:t>
                      </m:r>
                      <m:r>
                        <a:rPr lang="fr-CH" b="0" i="1" smtClean="0">
                          <a:latin typeface="Cambria Math"/>
                          <a:ea typeface="Cambria Math"/>
                        </a:rPr>
                        <m:t>𝑗𝑜𝑢𝑟𝑠</m:t>
                      </m:r>
                    </m:oMath>
                  </m:oMathPara>
                </a14:m>
                <a:endParaRPr lang="fr-CH" dirty="0" smtClean="0"/>
              </a:p>
              <a:p>
                <a:r>
                  <a:rPr lang="fr-CH" dirty="0" smtClean="0">
                    <a:sym typeface="Wingdings" panose="05000000000000000000" pitchFamily="2" charset="2"/>
                  </a:rPr>
                  <a:t>1 pression </a:t>
                </a:r>
                <a:r>
                  <a:rPr lang="fr-CH" dirty="0">
                    <a:sym typeface="Wingdings" panose="05000000000000000000" pitchFamily="2" charset="2"/>
                  </a:rPr>
                  <a:t>/ jour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/>
                        </a:rPr>
                        <m:t>216</m:t>
                      </m:r>
                      <m:r>
                        <a:rPr lang="fr-CH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fr-CH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fr-CH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fr-CH" b="0" i="1" smtClean="0">
                          <a:latin typeface="Cambria Math"/>
                          <a:ea typeface="Cambria Math"/>
                        </a:rPr>
                        <m:t>432</m:t>
                      </m:r>
                      <m:r>
                        <a:rPr lang="fr-CH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CH" i="1">
                          <a:latin typeface="Cambria Math"/>
                          <a:ea typeface="Cambria Math"/>
                        </a:rPr>
                        <m:t>𝑗𝑜𝑢𝑟𝑠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708920"/>
                <a:ext cx="4608512" cy="3046988"/>
              </a:xfrm>
              <a:prstGeom prst="rect">
                <a:avLst/>
              </a:prstGeom>
              <a:blipFill rotWithShape="1">
                <a:blip r:embed="rId3"/>
                <a:stretch>
                  <a:fillRect l="-2116" t="-1600" b="-18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2235002" y="3674640"/>
            <a:ext cx="183294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11960" y="3494620"/>
            <a:ext cx="1872208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82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Ajout de 3 LED pour indication :</a:t>
            </a:r>
          </a:p>
          <a:p>
            <a:pPr marL="109728" indent="0">
              <a:buNone/>
            </a:pPr>
            <a:endParaRPr lang="fr-CH" dirty="0" smtClean="0"/>
          </a:p>
          <a:p>
            <a:pPr lvl="1"/>
            <a:r>
              <a:rPr lang="fr-CH" dirty="0" err="1" smtClean="0"/>
              <a:t>Low</a:t>
            </a:r>
            <a:r>
              <a:rPr lang="fr-CH" dirty="0" smtClean="0"/>
              <a:t> </a:t>
            </a:r>
            <a:r>
              <a:rPr lang="fr-CH" dirty="0" err="1" smtClean="0"/>
              <a:t>battery</a:t>
            </a:r>
            <a:endParaRPr lang="fr-CH" dirty="0" smtClean="0"/>
          </a:p>
          <a:p>
            <a:pPr lvl="1"/>
            <a:r>
              <a:rPr lang="fr-CH" dirty="0" smtClean="0"/>
              <a:t>Fail transmission</a:t>
            </a:r>
          </a:p>
          <a:p>
            <a:pPr lvl="1"/>
            <a:r>
              <a:rPr lang="fr-CH" dirty="0" err="1" smtClean="0"/>
              <a:t>Request</a:t>
            </a:r>
            <a:endParaRPr lang="fr-CH" dirty="0" smtClean="0"/>
          </a:p>
          <a:p>
            <a:pPr marL="393192" lvl="1" indent="0">
              <a:buNone/>
            </a:pPr>
            <a:endParaRPr lang="fr-CH" dirty="0" smtClean="0"/>
          </a:p>
          <a:p>
            <a:r>
              <a:rPr lang="fr-CH" dirty="0" smtClean="0"/>
              <a:t>Adaptateur de tension 5V</a:t>
            </a:r>
            <a:r>
              <a:rPr lang="fr-CH" dirty="0" smtClean="0">
                <a:sym typeface="Wingdings" panose="05000000000000000000" pitchFamily="2" charset="2"/>
              </a:rPr>
              <a:t></a:t>
            </a:r>
            <a:r>
              <a:rPr lang="fr-CH" dirty="0" smtClean="0"/>
              <a:t>3V3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Décisions prises (circuit in)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4304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Projet de M. Simonet (1623)</a:t>
            </a:r>
          </a:p>
          <a:p>
            <a:endParaRPr lang="fr-CH" dirty="0" smtClean="0"/>
          </a:p>
          <a:p>
            <a:r>
              <a:rPr lang="fr-CH" dirty="0" smtClean="0"/>
              <a:t>Alimentation 3V3</a:t>
            </a:r>
            <a:endParaRPr lang="fr-CH" dirty="0"/>
          </a:p>
          <a:p>
            <a:r>
              <a:rPr lang="fr-CH" dirty="0" smtClean="0"/>
              <a:t>Fonctionnement : UART (115'200 baud)</a:t>
            </a:r>
          </a:p>
          <a:p>
            <a:r>
              <a:rPr lang="fr-CH" dirty="0" smtClean="0"/>
              <a:t>Statut de la connexion</a:t>
            </a:r>
          </a:p>
          <a:p>
            <a:r>
              <a:rPr lang="fr-CH" dirty="0" smtClean="0"/>
              <a:t>Requête de la connexion</a:t>
            </a:r>
          </a:p>
          <a:p>
            <a:r>
              <a:rPr lang="fr-CH" dirty="0" smtClean="0"/>
              <a:t>Reset</a:t>
            </a:r>
          </a:p>
          <a:p>
            <a:r>
              <a:rPr lang="fr-CH" dirty="0" smtClean="0"/>
              <a:t>Configuration : 4 GPIO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Module 868MHz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829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Gestions des composants</a:t>
            </a:r>
            <a:endParaRPr lang="fr-CH" dirty="0"/>
          </a:p>
        </p:txBody>
      </p:sp>
      <p:pic>
        <p:nvPicPr>
          <p:cNvPr id="4098" name="Picture 2" descr="C:\Users\pageis\Pictures\Screenpresso\Exp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04613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0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314</TotalTime>
  <Words>205</Words>
  <Application>Microsoft Office PowerPoint</Application>
  <PresentationFormat>Affichage à l'écran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Rotonde</vt:lpstr>
      <vt:lpstr>Portier</vt:lpstr>
      <vt:lpstr>Sommaire</vt:lpstr>
      <vt:lpstr>Cahier des charges</vt:lpstr>
      <vt:lpstr>Décisions prises (circuit out)</vt:lpstr>
      <vt:lpstr>"Auto-alimentation"</vt:lpstr>
      <vt:lpstr>Consommation</vt:lpstr>
      <vt:lpstr>Décisions prises (circuit in)</vt:lpstr>
      <vt:lpstr>Module 868MHz</vt:lpstr>
      <vt:lpstr>Gestions des composants</vt:lpstr>
      <vt:lpstr>Coûts</vt:lpstr>
      <vt:lpstr>Planning</vt:lpstr>
      <vt:lpstr>Planning</vt:lpstr>
      <vt:lpstr>Conclusion</vt:lpstr>
      <vt:lpstr>Questions</vt:lpstr>
    </vt:vector>
  </TitlesOfParts>
  <Company>ETML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Portier</dc:title>
  <dc:creator>Page Ismaël</dc:creator>
  <cp:lastModifiedBy>ETML</cp:lastModifiedBy>
  <cp:revision>15</cp:revision>
  <dcterms:created xsi:type="dcterms:W3CDTF">2017-12-05T09:34:46Z</dcterms:created>
  <dcterms:modified xsi:type="dcterms:W3CDTF">2017-12-12T09:19:53Z</dcterms:modified>
</cp:coreProperties>
</file>