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8"/>
  </p:notesMasterIdLst>
  <p:sldIdLst>
    <p:sldId id="256" r:id="rId2"/>
    <p:sldId id="257" r:id="rId3"/>
    <p:sldId id="260" r:id="rId4"/>
    <p:sldId id="266" r:id="rId5"/>
    <p:sldId id="263" r:id="rId6"/>
    <p:sldId id="264" r:id="rId7"/>
    <p:sldId id="267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30" autoAdjust="0"/>
  </p:normalViewPr>
  <p:slideViewPr>
    <p:cSldViewPr snapToGrid="0">
      <p:cViewPr varScale="1">
        <p:scale>
          <a:sx n="105" d="100"/>
          <a:sy n="10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D3734-16BB-46BF-895B-AF4EA96B2D18}" type="datetimeFigureOut">
              <a:rPr lang="fr-CH" smtClean="0"/>
              <a:t>01.02.2023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1C94E-D8E2-4AC7-8CF2-0368C532F6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117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Cela simplifie la prise en charge par le microcontrôleur de traiter une communication UART, plutôt qu’une communication USB lourde à traiter.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1C94E-D8E2-4AC7-8CF2-0368C532F6A5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313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Faisabilité</a:t>
            </a:r>
            <a:r>
              <a:rPr lang="fr-CH" baseline="0" dirty="0" smtClean="0"/>
              <a:t>: possible dans les temps, tous les composants et compétences.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1C94E-D8E2-4AC7-8CF2-0368C532F6A5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197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1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969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3409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684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6176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994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026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544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584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78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30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4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9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429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0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0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Design</a:t>
            </a:r>
            <a:br>
              <a:rPr lang="fr-CH" dirty="0" smtClean="0"/>
            </a:br>
            <a:r>
              <a:rPr lang="fr-CH" dirty="0" smtClean="0"/>
              <a:t>2224_BuzzerWireGame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Santiago Valiante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77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Périphériques </a:t>
            </a:r>
            <a:endParaRPr lang="fr-CH" b="1" dirty="0"/>
          </a:p>
        </p:txBody>
      </p:sp>
      <p:pic>
        <p:nvPicPr>
          <p:cNvPr id="12" name="Imag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292" y="2581404"/>
            <a:ext cx="2933507" cy="2092196"/>
          </a:xfrm>
          <a:prstGeom prst="rect">
            <a:avLst/>
          </a:prstGeom>
        </p:spPr>
      </p:pic>
      <p:pic>
        <p:nvPicPr>
          <p:cNvPr id="13" name="Imag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256506" y="2403684"/>
            <a:ext cx="3804367" cy="24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Périphériques </a:t>
            </a:r>
            <a:endParaRPr lang="fr-CH" b="1" dirty="0"/>
          </a:p>
        </p:txBody>
      </p:sp>
      <p:pic>
        <p:nvPicPr>
          <p:cNvPr id="6" name="Image 5"/>
          <p:cNvPicPr/>
          <p:nvPr/>
        </p:nvPicPr>
        <p:blipFill rotWithShape="1">
          <a:blip r:embed="rId2"/>
          <a:srcRect l="4005" r="14827"/>
          <a:stretch/>
        </p:blipFill>
        <p:spPr bwMode="auto">
          <a:xfrm>
            <a:off x="2779551" y="1842974"/>
            <a:ext cx="5226599" cy="2327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 rotWithShape="1">
          <a:blip r:embed="rId3"/>
          <a:srcRect t="43815"/>
          <a:stretch/>
        </p:blipFill>
        <p:spPr bwMode="auto">
          <a:xfrm>
            <a:off x="2340087" y="4316872"/>
            <a:ext cx="6105525" cy="193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11154" y="4850469"/>
                <a:ext cx="315689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𝑈𝑗</m:t>
                          </m:r>
                        </m:num>
                        <m:den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fr-C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i="0">
                              <a:latin typeface="Cambria Math" panose="02040503050406030204" pitchFamily="18" charset="0"/>
                            </a:rPr>
                            <m:t>0,7</m:t>
                          </m:r>
                        </m:num>
                        <m:den>
                          <m:r>
                            <a:rPr lang="fr-CH" i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fr-CH" i="0">
                          <a:latin typeface="Cambria Math" panose="02040503050406030204" pitchFamily="18" charset="0"/>
                        </a:rPr>
                        <m:t>=35=&gt;33Ω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54" y="4850469"/>
                <a:ext cx="3156890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5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Périphériques </a:t>
            </a:r>
            <a:endParaRPr lang="fr-CH" b="1" dirty="0"/>
          </a:p>
        </p:txBody>
      </p:sp>
      <p:pic>
        <p:nvPicPr>
          <p:cNvPr id="8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32090" y="2235949"/>
            <a:ext cx="2448128" cy="2723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85606" y="2980589"/>
                <a:ext cx="321075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fr-C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i="0">
                              <a:latin typeface="Cambria Math" panose="02040503050406030204" pitchFamily="18" charset="0"/>
                            </a:rPr>
                            <m:t>3,3</m:t>
                          </m:r>
                        </m:num>
                        <m:den>
                          <m:r>
                            <a:rPr lang="fr-CH" i="0">
                              <a:latin typeface="Cambria Math" panose="02040503050406030204" pitchFamily="18" charset="0"/>
                            </a:rPr>
                            <m:t>150+ 16</m:t>
                          </m:r>
                        </m:den>
                      </m:f>
                      <m:r>
                        <a:rPr lang="fr-CH" i="0">
                          <a:latin typeface="Cambria Math" panose="02040503050406030204" pitchFamily="18" charset="0"/>
                        </a:rPr>
                        <m:t>=19.8 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06" y="2980589"/>
                <a:ext cx="3210751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3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Périphériques </a:t>
            </a:r>
            <a:endParaRPr lang="fr-CH" b="1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9552" y="1736436"/>
            <a:ext cx="3940848" cy="2309091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36094" y="1381095"/>
            <a:ext cx="4885690" cy="2866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949166" y="5018980"/>
                <a:ext cx="4298613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i="0">
                              <a:latin typeface="Cambria Math" panose="02040503050406030204" pitchFamily="18" charset="0"/>
                            </a:rPr>
                            <m:t>3.3−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𝑈𝐷</m:t>
                          </m:r>
                        </m:num>
                        <m:den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fr-C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i="0">
                              <a:latin typeface="Cambria Math" panose="02040503050406030204" pitchFamily="18" charset="0"/>
                            </a:rPr>
                            <m:t>3.3−2.1</m:t>
                          </m:r>
                        </m:num>
                        <m:den>
                          <m:r>
                            <a:rPr lang="fr-CH" i="0">
                              <a:latin typeface="Cambria Math" panose="02040503050406030204" pitchFamily="18" charset="0"/>
                            </a:rPr>
                            <m:t>250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fr-CH" i="0">
                          <a:latin typeface="Cambria Math" panose="02040503050406030204" pitchFamily="18" charset="0"/>
                        </a:rPr>
                        <m:t>=24=&gt;22Ω 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166" y="5018980"/>
                <a:ext cx="4298613" cy="612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3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Flowchart</a:t>
            </a:r>
            <a:r>
              <a:rPr lang="fr-FR" b="1" dirty="0" smtClean="0"/>
              <a:t> Application C#</a:t>
            </a:r>
            <a:endParaRPr lang="fr-CH" b="1" dirty="0"/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5" y="1588655"/>
            <a:ext cx="6733308" cy="4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Flowchart</a:t>
            </a:r>
            <a:r>
              <a:rPr lang="fr-FR" b="1" dirty="0" smtClean="0"/>
              <a:t> </a:t>
            </a:r>
            <a:r>
              <a:rPr lang="fr-FR" b="1" dirty="0" err="1" smtClean="0"/>
              <a:t>Firmware</a:t>
            </a:r>
            <a:r>
              <a:rPr lang="fr-FR" b="1" dirty="0" smtClean="0"/>
              <a:t> </a:t>
            </a:r>
            <a:r>
              <a:rPr lang="fr-FR" b="1" dirty="0" err="1" smtClean="0"/>
              <a:t>uC</a:t>
            </a:r>
            <a:endParaRPr lang="fr-CH" b="1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85" y="2272897"/>
            <a:ext cx="5863966" cy="254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19807" y="2780146"/>
            <a:ext cx="8596668" cy="1320800"/>
          </a:xfrm>
        </p:spPr>
        <p:txBody>
          <a:bodyPr>
            <a:noAutofit/>
          </a:bodyPr>
          <a:lstStyle/>
          <a:p>
            <a:r>
              <a:rPr lang="fr-CH" sz="9600" dirty="0" smtClean="0"/>
              <a:t>Questions ?</a:t>
            </a:r>
            <a:endParaRPr lang="fr-CH" sz="9600" dirty="0"/>
          </a:p>
        </p:txBody>
      </p:sp>
    </p:spTree>
    <p:extLst>
      <p:ext uri="{BB962C8B-B14F-4D97-AF65-F5344CB8AC3E}">
        <p14:creationId xmlns:p14="http://schemas.microsoft.com/office/powerpoint/2010/main" val="6162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Schéma bloc</a:t>
            </a:r>
          </a:p>
          <a:p>
            <a:r>
              <a:rPr lang="fr-CH" dirty="0" smtClean="0"/>
              <a:t>Explication des différents blocs</a:t>
            </a:r>
          </a:p>
          <a:p>
            <a:r>
              <a:rPr lang="fr-CH" dirty="0" err="1" smtClean="0"/>
              <a:t>Flowchart</a:t>
            </a:r>
            <a:endParaRPr lang="fr-CH" dirty="0" smtClean="0"/>
          </a:p>
          <a:p>
            <a:r>
              <a:rPr lang="fr-CH" dirty="0" smtClean="0"/>
              <a:t>Questions</a:t>
            </a:r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7886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Schéma bloc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610" y="1635659"/>
            <a:ext cx="5872115" cy="4407694"/>
          </a:xfrm>
          <a:prstGeom prst="rect">
            <a:avLst/>
          </a:prstGeom>
        </p:spPr>
      </p:pic>
      <p:sp>
        <p:nvSpPr>
          <p:cNvPr id="3" name="Triangle isocèle 2"/>
          <p:cNvSpPr/>
          <p:nvPr/>
        </p:nvSpPr>
        <p:spPr>
          <a:xfrm rot="16200000">
            <a:off x="4301492" y="3158489"/>
            <a:ext cx="91437" cy="990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6" name="Triangle isocèle 5"/>
          <p:cNvSpPr/>
          <p:nvPr/>
        </p:nvSpPr>
        <p:spPr>
          <a:xfrm>
            <a:off x="2331724" y="2766059"/>
            <a:ext cx="99056" cy="838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 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6414135" y="5153977"/>
            <a:ext cx="114300" cy="19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9"/>
          <p:cNvCxnSpPr/>
          <p:nvPr/>
        </p:nvCxnSpPr>
        <p:spPr>
          <a:xfrm>
            <a:off x="6353969" y="5249069"/>
            <a:ext cx="1911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Accumulateur Li-Ion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07" y="2489777"/>
            <a:ext cx="2115993" cy="26694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15456" y="1651472"/>
                <a:ext cx="73699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i="1">
                          <a:latin typeface="Cambria Math" panose="02040503050406030204" pitchFamily="18" charset="0"/>
                        </a:rPr>
                        <m:t>𝐶𝑎𝑝𝑎𝑐𝑖𝑡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é=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𝐴𝑢𝑡𝑜𝑛𝑜𝑚𝑖𝑒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𝐶𝑜𝑛𝑠𝑜𝑚𝑎𝑡𝑖𝑜𝑛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=2∗500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=1000 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𝑚𝐴h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456" y="1651472"/>
                <a:ext cx="7369925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27916" y="2752847"/>
                <a:ext cx="4917693" cy="619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i="1">
                          <a:latin typeface="Cambria Math" panose="02040503050406030204" pitchFamily="18" charset="0"/>
                        </a:rPr>
                        <m:t>𝐴𝑢𝑡𝑜𝑛𝑜𝑚𝑖𝑒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𝐶𝑎𝑝𝑎𝑐𝑖𝑡</m:t>
                          </m:r>
                          <m:r>
                            <a:rPr lang="fr-CH" i="0">
                              <a:latin typeface="Cambria Math" panose="02040503050406030204" pitchFamily="18" charset="0"/>
                            </a:rPr>
                            <m:t>é</m:t>
                          </m:r>
                        </m:num>
                        <m:den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𝐶𝑜𝑛𝑠𝑜𝑚𝑎𝑡𝑖𝑜𝑛</m:t>
                          </m:r>
                        </m:den>
                      </m:f>
                      <m:r>
                        <a:rPr lang="fr-CH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i="0">
                              <a:latin typeface="Cambria Math" panose="02040503050406030204" pitchFamily="18" charset="0"/>
                            </a:rPr>
                            <m:t>3400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CH" i="0">
                              <a:latin typeface="Cambria Math" panose="02040503050406030204" pitchFamily="18" charset="0"/>
                            </a:rPr>
                            <m:t>500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fr-CH" i="0">
                          <a:latin typeface="Cambria Math" panose="02040503050406030204" pitchFamily="18" charset="0"/>
                        </a:rPr>
                        <m:t>=6.8 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16" y="2752847"/>
                <a:ext cx="4917693" cy="6196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/>
          <p:cNvSpPr txBox="1"/>
          <p:nvPr/>
        </p:nvSpPr>
        <p:spPr>
          <a:xfrm>
            <a:off x="3733800" y="4000500"/>
            <a:ext cx="348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Tension de 3,7 V (2,7V et 4,2V).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61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USB-C</a:t>
            </a:r>
            <a:endParaRPr lang="fr-CH" dirty="0"/>
          </a:p>
        </p:txBody>
      </p:sp>
      <p:pic>
        <p:nvPicPr>
          <p:cNvPr id="11" name="Imag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19" y="1930400"/>
            <a:ext cx="2367944" cy="3058910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26" y="2391729"/>
            <a:ext cx="5017384" cy="19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Régulateur de charge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345" y="1420935"/>
            <a:ext cx="5414491" cy="2845521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99841" y="4550623"/>
            <a:ext cx="4803140" cy="262890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99841" y="4796927"/>
            <a:ext cx="4458970" cy="266065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5"/>
          <a:stretch>
            <a:fillRect/>
          </a:stretch>
        </p:blipFill>
        <p:spPr>
          <a:xfrm>
            <a:off x="799841" y="5074816"/>
            <a:ext cx="4333875" cy="256540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711345" y="5413231"/>
            <a:ext cx="4802764" cy="90444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flipV="1">
            <a:off x="2807075" y="5857771"/>
            <a:ext cx="610379" cy="452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pic>
        <p:nvPicPr>
          <p:cNvPr id="13" name="Image 1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588654"/>
            <a:ext cx="2516908" cy="1130777"/>
          </a:xfrm>
          <a:prstGeom prst="rect">
            <a:avLst/>
          </a:prstGeom>
        </p:spPr>
      </p:pic>
      <p:pic>
        <p:nvPicPr>
          <p:cNvPr id="14" name="Image 1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39" y="2909454"/>
            <a:ext cx="2729116" cy="1413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34593" y="4599526"/>
                <a:ext cx="2599558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𝑅𝑝𝑟𝑜𝑔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450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593" y="4599526"/>
                <a:ext cx="2599558" cy="6127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34593" y="5402345"/>
                <a:ext cx="435471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i="1">
                          <a:latin typeface="Cambria Math" panose="02040503050406030204" pitchFamily="18" charset="0"/>
                        </a:rPr>
                        <m:t>𝑅𝑝𝑟𝑜𝑔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3=</m:t>
                      </m:r>
                      <m:f>
                        <m:f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i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CH" i="0">
                              <a:latin typeface="Cambria Math" panose="02040503050406030204" pitchFamily="18" charset="0"/>
                            </a:rPr>
                            <m:t>170 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𝑚𝐴</m:t>
                          </m:r>
                        </m:den>
                      </m:f>
                      <m:r>
                        <a:rPr lang="fr-CH" i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8=&gt;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24=5</m:t>
                      </m:r>
                      <m:r>
                        <a:rPr lang="fr-CH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CH" i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593" y="5402345"/>
                <a:ext cx="4354718" cy="612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0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Régulateur 3.3V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82488"/>
            <a:ext cx="5213133" cy="333959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" b="7325"/>
          <a:stretch/>
        </p:blipFill>
        <p:spPr bwMode="auto">
          <a:xfrm>
            <a:off x="6195349" y="2524233"/>
            <a:ext cx="3078653" cy="2151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77334" y="1745734"/>
            <a:ext cx="35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Repris d’un projet de l’ETML-ES.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583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USB to UART</a:t>
            </a:r>
            <a:endParaRPr lang="fr-CH"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49373" y="1853421"/>
            <a:ext cx="3818659" cy="318963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"/>
          <a:stretch/>
        </p:blipFill>
        <p:spPr bwMode="auto">
          <a:xfrm>
            <a:off x="5685107" y="1967375"/>
            <a:ext cx="3831532" cy="3075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144046" y="5177968"/>
            <a:ext cx="35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Repris d’un projet de l’ETML-ES.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37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uC</a:t>
            </a:r>
            <a:endParaRPr lang="fr-CH" b="1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6808" y="2881868"/>
            <a:ext cx="2109312" cy="173585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77252" y="1561068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PIC32MX250F128D à 44 pins</a:t>
            </a:r>
            <a:endParaRPr lang="fr-CH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042467" y="2881868"/>
            <a:ext cx="1634808" cy="2033032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143596" y="2881868"/>
            <a:ext cx="2001395" cy="151042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69726" y="1962328"/>
            <a:ext cx="35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Repris d’un projet de l’ETML-ES.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00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845</TotalTime>
  <Words>236</Words>
  <Application>Microsoft Office PowerPoint</Application>
  <PresentationFormat>Grand écran</PresentationFormat>
  <Paragraphs>39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Wingdings 3</vt:lpstr>
      <vt:lpstr>Facette</vt:lpstr>
      <vt:lpstr>Design 2224_BuzzerWireGame</vt:lpstr>
      <vt:lpstr>Sommaire</vt:lpstr>
      <vt:lpstr>Schéma bloc</vt:lpstr>
      <vt:lpstr>Accumulateur Li-Ion</vt:lpstr>
      <vt:lpstr>USB-C</vt:lpstr>
      <vt:lpstr>Régulateur de charge</vt:lpstr>
      <vt:lpstr>Régulateur 3.3V</vt:lpstr>
      <vt:lpstr>USB to UART</vt:lpstr>
      <vt:lpstr>uC</vt:lpstr>
      <vt:lpstr>Périphériques </vt:lpstr>
      <vt:lpstr>Périphériques </vt:lpstr>
      <vt:lpstr>Périphériques </vt:lpstr>
      <vt:lpstr>Périphériques </vt:lpstr>
      <vt:lpstr>Flowchart Application C#</vt:lpstr>
      <vt:lpstr>Flowchart Firmware uC</vt:lpstr>
      <vt:lpstr>Questions ?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Pré-étude 2224_BuzzerWireGame</dc:title>
  <dc:creator>Santiago Johan Valiante</dc:creator>
  <cp:lastModifiedBy>Santiago Johan Valiante</cp:lastModifiedBy>
  <cp:revision>25</cp:revision>
  <dcterms:created xsi:type="dcterms:W3CDTF">2022-12-13T11:20:35Z</dcterms:created>
  <dcterms:modified xsi:type="dcterms:W3CDTF">2023-02-01T11:34:22Z</dcterms:modified>
</cp:coreProperties>
</file>