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59" r:id="rId11"/>
    <p:sldId id="260" r:id="rId12"/>
    <p:sldId id="270" r:id="rId13"/>
    <p:sldId id="269" r:id="rId14"/>
    <p:sldId id="268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ro\Downloads\mesuretotem%20(Enregistr&#233;%20automatiquement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Feuil1!$I$14</c:f>
              <c:strCache>
                <c:ptCount val="1"/>
                <c:pt idx="0">
                  <c:v>Texte*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Feuil1!$I$26:$I$30</c:f>
              <c:numCache>
                <c:formatCode>General</c:formatCode>
                <c:ptCount val="5"/>
                <c:pt idx="0">
                  <c:v>31</c:v>
                </c:pt>
                <c:pt idx="1">
                  <c:v>52</c:v>
                </c:pt>
                <c:pt idx="2">
                  <c:v>75</c:v>
                </c:pt>
                <c:pt idx="3">
                  <c:v>187</c:v>
                </c:pt>
                <c:pt idx="4">
                  <c:v>380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B36-48DE-A472-788FA2CC1459}"/>
            </c:ext>
          </c:extLst>
        </c:ser>
        <c:ser>
          <c:idx val="1"/>
          <c:order val="1"/>
          <c:tx>
            <c:strRef>
              <c:f>Feuil1!$J$14</c:f>
              <c:strCache>
                <c:ptCount val="1"/>
                <c:pt idx="0">
                  <c:v>Nyan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Feuil1!$J$26:$J$30</c:f>
              <c:numCache>
                <c:formatCode>General</c:formatCode>
                <c:ptCount val="5"/>
                <c:pt idx="0">
                  <c:v>72</c:v>
                </c:pt>
                <c:pt idx="1">
                  <c:v>157</c:v>
                </c:pt>
                <c:pt idx="2">
                  <c:v>322</c:v>
                </c:pt>
                <c:pt idx="3">
                  <c:v>815</c:v>
                </c:pt>
                <c:pt idx="4">
                  <c:v>1664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B36-48DE-A472-788FA2CC1459}"/>
            </c:ext>
          </c:extLst>
        </c:ser>
        <c:ser>
          <c:idx val="2"/>
          <c:order val="2"/>
          <c:tx>
            <c:strRef>
              <c:f>Feuil1!$K$14</c:f>
              <c:strCache>
                <c:ptCount val="1"/>
                <c:pt idx="0">
                  <c:v>Full rouge 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Feuil1!$K$26:$K$30</c:f>
              <c:numCache>
                <c:formatCode>General</c:formatCode>
                <c:ptCount val="5"/>
                <c:pt idx="0">
                  <c:v>120</c:v>
                </c:pt>
                <c:pt idx="1">
                  <c:v>250</c:v>
                </c:pt>
                <c:pt idx="2">
                  <c:v>515</c:v>
                </c:pt>
                <c:pt idx="3">
                  <c:v>1311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9B36-48DE-A472-788FA2CC1459}"/>
            </c:ext>
          </c:extLst>
        </c:ser>
        <c:ser>
          <c:idx val="3"/>
          <c:order val="3"/>
          <c:tx>
            <c:strRef>
              <c:f>Feuil1!$L$14</c:f>
              <c:strCache>
                <c:ptCount val="1"/>
                <c:pt idx="0">
                  <c:v>Full Vert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Feuil1!$L$26:$L$30</c:f>
              <c:numCache>
                <c:formatCode>General</c:formatCode>
                <c:ptCount val="5"/>
                <c:pt idx="0">
                  <c:v>120</c:v>
                </c:pt>
                <c:pt idx="1">
                  <c:v>250</c:v>
                </c:pt>
                <c:pt idx="2">
                  <c:v>515</c:v>
                </c:pt>
                <c:pt idx="3">
                  <c:v>1311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9B36-48DE-A472-788FA2CC1459}"/>
            </c:ext>
          </c:extLst>
        </c:ser>
        <c:ser>
          <c:idx val="4"/>
          <c:order val="4"/>
          <c:tx>
            <c:strRef>
              <c:f>Feuil1!$M$14</c:f>
              <c:strCache>
                <c:ptCount val="1"/>
                <c:pt idx="0">
                  <c:v>Full bleu 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Feuil1!$M$26:$M$30</c:f>
              <c:numCache>
                <c:formatCode>General</c:formatCode>
                <c:ptCount val="5"/>
                <c:pt idx="0">
                  <c:v>120</c:v>
                </c:pt>
                <c:pt idx="1">
                  <c:v>250</c:v>
                </c:pt>
                <c:pt idx="2">
                  <c:v>515</c:v>
                </c:pt>
                <c:pt idx="3">
                  <c:v>1311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9B36-48DE-A472-788FA2CC1459}"/>
            </c:ext>
          </c:extLst>
        </c:ser>
        <c:ser>
          <c:idx val="5"/>
          <c:order val="5"/>
          <c:tx>
            <c:strRef>
              <c:f>Feuil1!$N$14</c:f>
              <c:strCache>
                <c:ptCount val="1"/>
                <c:pt idx="0">
                  <c:v>Full blanc</c:v>
                </c:pt>
              </c:strCache>
            </c:strRef>
          </c:tx>
          <c:xVal>
            <c:numRef>
              <c:f>Feuil1!$H$15:$H$19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</c:numCache>
            </c:numRef>
          </c:xVal>
          <c:yVal>
            <c:numRef>
              <c:f>Feuil1!$N$26:$N$30</c:f>
              <c:numCache>
                <c:formatCode>General</c:formatCode>
                <c:ptCount val="5"/>
                <c:pt idx="0">
                  <c:v>349</c:v>
                </c:pt>
                <c:pt idx="1">
                  <c:v>737</c:v>
                </c:pt>
                <c:pt idx="2">
                  <c:v>1533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9B36-48DE-A472-788FA2CC14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86016"/>
        <c:axId val="122286592"/>
      </c:scatterChart>
      <c:valAx>
        <c:axId val="122286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2286592"/>
        <c:crosses val="autoZero"/>
        <c:crossBetween val="midCat"/>
      </c:valAx>
      <c:valAx>
        <c:axId val="122286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2860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4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0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20" y="633091"/>
            <a:ext cx="11007879" cy="2987258"/>
          </a:xfrm>
        </p:spPr>
        <p:txBody>
          <a:bodyPr/>
          <a:lstStyle/>
          <a:p>
            <a:r>
              <a:rPr lang="fr-CH" dirty="0" smtClean="0"/>
              <a:t>Totem lumineux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Nicolas </a:t>
            </a:r>
            <a:r>
              <a:rPr lang="fr-CH" dirty="0" smtClean="0"/>
              <a:t>Fürst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390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Affichage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Matrices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 descr="Flexible 8x32 NeoPixel RGB LED Matrix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51" b="30769"/>
          <a:stretch/>
        </p:blipFill>
        <p:spPr bwMode="auto">
          <a:xfrm>
            <a:off x="2636668" y="1880466"/>
            <a:ext cx="6681889" cy="17114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1086018" y="3591964"/>
            <a:ext cx="10019964" cy="211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Deux matrices de 256 </a:t>
            </a:r>
            <a:r>
              <a:rPr lang="fr-CH" sz="2000" dirty="0" err="1" smtClean="0"/>
              <a:t>LEDs</a:t>
            </a:r>
            <a:r>
              <a:rPr lang="fr-CH" sz="2000" dirty="0" smtClean="0"/>
              <a:t> RGB.</a:t>
            </a:r>
          </a:p>
          <a:p>
            <a:pPr marL="45720" indent="0" algn="ctr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>512 </a:t>
            </a:r>
            <a:r>
              <a:rPr lang="fr-CH" sz="2000" dirty="0" err="1" smtClean="0"/>
              <a:t>LEDs</a:t>
            </a:r>
            <a:r>
              <a:rPr lang="fr-CH" sz="2000" dirty="0" smtClean="0"/>
              <a:t> au total, 64 colonnes de 8 </a:t>
            </a:r>
            <a:r>
              <a:rPr lang="fr-CH" sz="2000" dirty="0" err="1" smtClean="0"/>
              <a:t>LEDs</a:t>
            </a:r>
            <a:r>
              <a:rPr lang="fr-C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2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Affichage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LEDs</a:t>
            </a:r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et communication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01" y="2057716"/>
            <a:ext cx="3897630" cy="2742565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2381899" y="1920347"/>
            <a:ext cx="7428202" cy="3894527"/>
            <a:chOff x="0" y="0"/>
            <a:chExt cx="6036021" cy="2781363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26248"/>
              <a:ext cx="5998845" cy="155511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371"/>
            <a:stretch/>
          </p:blipFill>
          <p:spPr bwMode="auto">
            <a:xfrm>
              <a:off x="31714" y="0"/>
              <a:ext cx="2859405" cy="11118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41"/>
            <a:stretch/>
          </p:blipFill>
          <p:spPr bwMode="auto">
            <a:xfrm>
              <a:off x="3176616" y="465128"/>
              <a:ext cx="2859405" cy="6470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1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019043" y="2264278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Communication série sans communication de </a:t>
            </a:r>
            <a:r>
              <a:rPr lang="fr-CH" sz="2000" dirty="0" err="1" smtClean="0"/>
              <a:t>clock</a:t>
            </a:r>
            <a:r>
              <a:rPr lang="fr-CH" sz="2000" dirty="0" smtClean="0"/>
              <a:t>.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>8 bits par couleur.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7346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Logiciel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Fonctions </a:t>
            </a:r>
            <a:r>
              <a:rPr lang="fr-CH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LEDs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https://lh5.googleusercontent.com/lNa6xwhqk9j57KdvQdBSuldyAVnRHWBiD-9h_stxf3jYIxT83bAb8JRhVbew6MNUQVL01xjlz7yxrfvIQLUuyoRkjl5Edh6HfZ8m5wyzxyLmyhLsV2trCn5CsbZlL-iT90Zz3Gz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0" y="1636448"/>
            <a:ext cx="573341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https://lh4.googleusercontent.com/QHyXFi2qIjm9RoGZnpqLLnHwb5tC_QKd2pxhB4FP0jUxg7h1THYSixVykZ9SQ0IGzmXHANBuBlnoP0KOuNH9KvzH7g7S-Ras7EP-DgR3SL_oVsvHoJFQyrIMGajVkKQa1_71bGE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0" y="3236648"/>
            <a:ext cx="4898390" cy="286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https://lh6.googleusercontent.com/XSo25SjJDc98w204MJ-OfKSghN2p-EgHaRUDckxnxdCfAl6wXciI9BSudRuV0XeGW1o98PfKnm8X5BqQMHJcXrUWMGE4efphNG1VWErxJpKr0M_iOGkJpuWJds2NDNvK_o8SMgC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80" y="2322248"/>
            <a:ext cx="5733415" cy="37788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7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Logiciel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Fonctions texte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https://lh6.googleusercontent.com/lT0SyAoVr0lwthT7n5PLHVvy2mENMejcSxRnJU6QBToDvcX5tgwPCk1eoGV29PEifqLTfvOqaRiDi5mgwKB7sShGR7cp_rGAZjV1L3wz_9XKYvFEATD4bKKUR_PBFqMdd-rxrZo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62" y="2710542"/>
            <a:ext cx="3830320" cy="306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https://lh6.googleusercontent.com/p-ygom4jRiM6mtNCsx-hkfGMcQ9IFplh_Lp2PwFwr972crrrVyim7yy0oAxFPsNbTZTl-QaRoEd7I5Fz56WINVOZpA1Ts7OIPjH7g4dyzDKrAemKIvQHKmIc6Ld1_7o-IhSPBOY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87" y="1545821"/>
            <a:ext cx="4875530" cy="4553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5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Mécanique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Boitier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019043" y="2264278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r>
              <a:rPr lang="fr-CH" sz="2000" dirty="0" smtClean="0"/>
              <a:t>q</a:t>
            </a:r>
            <a:endParaRPr lang="fr-CH" sz="2000" dirty="0"/>
          </a:p>
        </p:txBody>
      </p:sp>
      <p:pic>
        <p:nvPicPr>
          <p:cNvPr id="15" name="Image 1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85"/>
          <a:stretch/>
        </p:blipFill>
        <p:spPr bwMode="auto">
          <a:xfrm>
            <a:off x="1025768" y="2007690"/>
            <a:ext cx="4238690" cy="3212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85" y="2007690"/>
            <a:ext cx="4104677" cy="309970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Fonctionnalité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Fonctionnalité: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1500309" y="2060092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fr-CH" sz="2000" dirty="0"/>
          </a:p>
        </p:txBody>
      </p:sp>
      <p:sp>
        <p:nvSpPr>
          <p:cNvPr id="15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994282" y="2459586"/>
            <a:ext cx="6800312" cy="2529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CH" sz="2000" dirty="0" smtClean="0"/>
              <a:t>Textes défilant.</a:t>
            </a:r>
          </a:p>
          <a:p>
            <a:pPr>
              <a:lnSpc>
                <a:spcPct val="120000"/>
              </a:lnSpc>
            </a:pPr>
            <a:r>
              <a:rPr lang="fr-CH" sz="2000" dirty="0" smtClean="0"/>
              <a:t>Animations.</a:t>
            </a:r>
          </a:p>
          <a:p>
            <a:pPr>
              <a:lnSpc>
                <a:spcPct val="120000"/>
              </a:lnSpc>
            </a:pPr>
            <a:r>
              <a:rPr lang="fr-CH" sz="2000" dirty="0" smtClean="0"/>
              <a:t>Réglage automatique de la luminosité.</a:t>
            </a:r>
          </a:p>
          <a:p>
            <a:pPr>
              <a:lnSpc>
                <a:spcPct val="120000"/>
              </a:lnSpc>
            </a:pPr>
            <a:r>
              <a:rPr lang="fr-CH" sz="2000" dirty="0" smtClean="0"/>
              <a:t>Mesures de la tension d'entrée.</a:t>
            </a:r>
            <a:endParaRPr lang="fr-CH" sz="2000" dirty="0"/>
          </a:p>
        </p:txBody>
      </p:sp>
      <p:sp>
        <p:nvSpPr>
          <p:cNvPr id="16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3639844" y="2548363"/>
            <a:ext cx="7217546" cy="38126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CH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.',-_/*+=:()%°$!?0123456789ABCDEFGHIJKLMNOPQRSTUVWXYZ</a:t>
            </a:r>
          </a:p>
        </p:txBody>
      </p:sp>
      <p:pic>
        <p:nvPicPr>
          <p:cNvPr id="6146" name="Picture 2" descr="C:\Users\furstni\Desktop\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06" y="1965294"/>
            <a:ext cx="3681313" cy="23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urstni\Desktop\tenor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87" y="4795923"/>
            <a:ext cx="1644259" cy="164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furstni\Desktop\obojRZ5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3" y="4795923"/>
            <a:ext cx="5564457" cy="164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Consommation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Consommation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019043" y="2264278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fr-CH" sz="2000" dirty="0"/>
          </a:p>
        </p:txBody>
      </p:sp>
      <p:pic>
        <p:nvPicPr>
          <p:cNvPr id="9" name="Image 8" descr="https://lh5.googleusercontent.com/DWC7JxTtC8Di065QF0JNLv3szlSEs1nl4pIg-VuT0ED-_U5OE00Uwf1kL_fJKY6kj3fgC1AYDGNrlxm5WNoVWTeoRh9WG9idy4pmKzu5z8SNBmlQCyVz94hhgtUazKck-okfvDz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2" y="2320013"/>
            <a:ext cx="5239385" cy="12458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59499"/>
              </p:ext>
            </p:extLst>
          </p:nvPr>
        </p:nvGraphicFramePr>
        <p:xfrm>
          <a:off x="634675" y="3684952"/>
          <a:ext cx="5168362" cy="250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Imag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945080" y="2424788"/>
            <a:ext cx="5909310" cy="10363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563652" y="2264278"/>
            <a:ext cx="5313349" cy="4047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322" y="4288149"/>
            <a:ext cx="36671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3826276"/>
            <a:ext cx="4831493" cy="197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171443" y="3845983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r>
              <a:rPr lang="fr-CH" sz="1600" dirty="0" smtClean="0"/>
              <a:t>Mesure faite à 5V sur une seul matrice</a:t>
            </a:r>
          </a:p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140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83" y="2750819"/>
            <a:ext cx="9875520" cy="1356360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Conclusion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1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 txBox="1">
            <a:spLocks/>
          </p:cNvSpPr>
          <p:nvPr/>
        </p:nvSpPr>
        <p:spPr>
          <a:xfrm>
            <a:off x="6019043" y="2264278"/>
            <a:ext cx="6800312" cy="232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Font typeface="Corbel" pitchFamily="34" charset="0"/>
              <a:buNone/>
            </a:pP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4193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20" y="633091"/>
            <a:ext cx="11007879" cy="2987258"/>
          </a:xfrm>
        </p:spPr>
        <p:txBody>
          <a:bodyPr/>
          <a:lstStyle/>
          <a:p>
            <a:r>
              <a:rPr lang="fr-CH" dirty="0" smtClean="0"/>
              <a:t>Question?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Nicolas </a:t>
            </a:r>
            <a:r>
              <a:rPr lang="fr-CH" dirty="0" smtClean="0"/>
              <a:t>Fürst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201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Sommaire: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912" y="1042736"/>
            <a:ext cx="5962608" cy="5261811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fr-CH" dirty="0" smtClean="0"/>
              <a:t>Cahier des charges</a:t>
            </a:r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Schéma</a:t>
            </a:r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PCB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Affichage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Logiciel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Mécanique </a:t>
            </a:r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Modes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Consommation</a:t>
            </a:r>
          </a:p>
          <a:p>
            <a:pPr marL="502920" indent="-457200">
              <a:buFont typeface="+mj-lt"/>
              <a:buAutoNum type="arabicPeriod"/>
            </a:pPr>
            <a:r>
              <a:rPr lang="fr-CH" dirty="0" smtClean="0"/>
              <a:t>Conclusion</a:t>
            </a:r>
            <a:endParaRPr lang="fr-CH" dirty="0"/>
          </a:p>
          <a:p>
            <a:pPr marL="502920" indent="-457200">
              <a:buFont typeface="+mj-lt"/>
              <a:buAutoNum type="arabicPeriod"/>
            </a:pPr>
            <a:r>
              <a:rPr lang="fr-CH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Sommaire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897" y="236837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Cahier des charges</a:t>
            </a:r>
            <a:endParaRPr lang="fr-CH" sz="1600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E234D66-DB59-49C5-AF45-33362360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Cahier des charges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="" xmlns:a16="http://schemas.microsoft.com/office/drawing/2014/main" id="{5662CC90-0C90-4AF3-98A0-40B48CC8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349" y="1784696"/>
            <a:ext cx="9872871" cy="4483242"/>
          </a:xfrm>
        </p:spPr>
        <p:txBody>
          <a:bodyPr>
            <a:no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fr-CH" sz="2000" dirty="0" smtClean="0"/>
              <a:t>•	 </a:t>
            </a:r>
            <a:r>
              <a:rPr lang="fr-CH" sz="2000" dirty="0"/>
              <a:t>Totem lumineux à LED pour extérieur.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Animation </a:t>
            </a:r>
            <a:r>
              <a:rPr lang="fr-CH" sz="2000" dirty="0"/>
              <a:t>colorée.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Possibilité </a:t>
            </a:r>
            <a:r>
              <a:rPr lang="fr-CH" sz="2000" dirty="0"/>
              <a:t>d'afficher un mot ou un texte défilant.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Lisible </a:t>
            </a:r>
            <a:r>
              <a:rPr lang="fr-CH" sz="2000" dirty="0"/>
              <a:t>depuis toutes directions.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Tête </a:t>
            </a:r>
            <a:r>
              <a:rPr lang="fr-CH" sz="2000" dirty="0"/>
              <a:t>à monter sur un mat pour l'élever.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Alimentation </a:t>
            </a:r>
            <a:r>
              <a:rPr lang="fr-CH" sz="2000" dirty="0"/>
              <a:t>sur batterie, rechargeable par secteur et panneau solaire.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Longue </a:t>
            </a:r>
            <a:r>
              <a:rPr lang="fr-CH" sz="2000" dirty="0"/>
              <a:t>autonomie, environ 24H.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Commande </a:t>
            </a:r>
            <a:r>
              <a:rPr lang="fr-CH" sz="2000" dirty="0"/>
              <a:t>via Wifi, 4G ou Bluetooth.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LED </a:t>
            </a:r>
            <a:r>
              <a:rPr lang="fr-CH" sz="2000" dirty="0"/>
              <a:t>RGB - gestion de la batterie.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Utilisable </a:t>
            </a:r>
            <a:r>
              <a:rPr lang="fr-CH" sz="2000" dirty="0"/>
              <a:t>en extérieur.</a:t>
            </a:r>
            <a:br>
              <a:rPr lang="fr-CH" sz="2000" dirty="0"/>
            </a:br>
            <a:r>
              <a:rPr lang="fr-CH" sz="2000" dirty="0"/>
              <a:t>• </a:t>
            </a:r>
            <a:r>
              <a:rPr lang="fr-CH" sz="2000" dirty="0" smtClean="0"/>
              <a:t>	Gérer </a:t>
            </a:r>
            <a:r>
              <a:rPr lang="fr-CH" sz="2000" dirty="0"/>
              <a:t>par un Pic32MX.</a:t>
            </a:r>
            <a:br>
              <a:rPr lang="fr-CH" sz="2000" dirty="0"/>
            </a:br>
            <a:r>
              <a:rPr lang="fr-CH" sz="2000" dirty="0"/>
              <a:t/>
            </a:r>
            <a:br>
              <a:rPr lang="fr-CH" sz="2000" dirty="0"/>
            </a:br>
            <a:endParaRPr lang="fr-CH" sz="2000" dirty="0"/>
          </a:p>
        </p:txBody>
      </p:sp>
      <p:pic>
        <p:nvPicPr>
          <p:cNvPr id="1026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31" y="2215447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30" y="2563790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03" y="2947511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29" y="4776312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28" y="5511097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croix en rouge symbole&quot;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65" b="99194" l="5006" r="99023">
                        <a14:foregroundMark x1="61416" y1="53065" x2="61416" y2="53065"/>
                        <a14:foregroundMark x1="60928" y1="52097" x2="60928" y2="52097"/>
                        <a14:backgroundMark x1="46520" y1="32903" x2="46520" y2="32903"/>
                        <a14:backgroundMark x1="38217" y1="26452" x2="38217" y2="26452"/>
                        <a14:backgroundMark x1="35165" y1="23226" x2="35165" y2="23226"/>
                        <a14:backgroundMark x1="29915" y1="17903" x2="29915" y2="17903"/>
                        <a14:backgroundMark x1="60562" y1="52419" x2="60562" y2="52419"/>
                        <a14:backgroundMark x1="61050" y1="53065" x2="61050" y2="53065"/>
                        <a14:backgroundMark x1="62393" y1="55161" x2="62393" y2="55161"/>
                        <a14:backgroundMark x1="69109" y1="77419" x2="69109" y2="77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49" y="4462122"/>
            <a:ext cx="339271" cy="2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Ã©sultat de recherche d'images pour &quot;croix en rouge symbole&quot;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65" b="99194" l="5006" r="99023">
                        <a14:foregroundMark x1="61416" y1="53065" x2="61416" y2="53065"/>
                        <a14:foregroundMark x1="60928" y1="52097" x2="60928" y2="52097"/>
                        <a14:backgroundMark x1="46520" y1="32903" x2="46520" y2="32903"/>
                        <a14:backgroundMark x1="38217" y1="26452" x2="38217" y2="26452"/>
                        <a14:backgroundMark x1="35165" y1="23226" x2="35165" y2="23226"/>
                        <a14:backgroundMark x1="29915" y1="17903" x2="29915" y2="17903"/>
                        <a14:backgroundMark x1="60562" y1="52419" x2="60562" y2="52419"/>
                        <a14:backgroundMark x1="61050" y1="53065" x2="61050" y2="53065"/>
                        <a14:backgroundMark x1="62393" y1="55161" x2="62393" y2="55161"/>
                        <a14:backgroundMark x1="69109" y1="77419" x2="69109" y2="77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48" y="4092007"/>
            <a:ext cx="339271" cy="2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Ã©sultat de recherche d'images pour &quot;vu symbo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26" y="1926431"/>
            <a:ext cx="282313" cy="2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tilde symbol orang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26" y="3429000"/>
            <a:ext cx="274914" cy="1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RÃ©sultat de recherche d'images pour &quot;tilde symbol orang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27" y="3793671"/>
            <a:ext cx="274914" cy="1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RÃ©sultat de recherche d'images pour &quot;tilde symbol orang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27" y="5238750"/>
            <a:ext cx="274914" cy="1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096" y="1703381"/>
            <a:ext cx="1284605" cy="113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3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074" name="Picture 2" descr="C:\Users\furstni\Desktop\schema al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88" y="1336579"/>
            <a:ext cx="7688062" cy="508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132" y="293827"/>
            <a:ext cx="9875520" cy="1356360"/>
          </a:xfrm>
        </p:spPr>
        <p:txBody>
          <a:bodyPr/>
          <a:lstStyle/>
          <a:p>
            <a:pPr algn="ctr"/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Partie alimentation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Schéma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132" y="293827"/>
            <a:ext cx="9875520" cy="1356360"/>
          </a:xfrm>
        </p:spPr>
        <p:txBody>
          <a:bodyPr/>
          <a:lstStyle/>
          <a:p>
            <a:pPr algn="ctr"/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Partie Logique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Schéma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furstni\Desktop\schema 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08" y="1397246"/>
            <a:ext cx="7501632" cy="497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8" y="613599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Dimensionnement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PCB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DA86442B-0FA3-4AAB-966F-445203E50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5" r="-2" b="7934"/>
          <a:stretch/>
        </p:blipFill>
        <p:spPr>
          <a:xfrm>
            <a:off x="1196392" y="2557150"/>
            <a:ext cx="3756868" cy="235220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94773" y="2672560"/>
            <a:ext cx="4864963" cy="2938127"/>
          </a:xfrm>
        </p:spPr>
        <p:txBody>
          <a:bodyPr/>
          <a:lstStyle/>
          <a:p>
            <a:r>
              <a:rPr lang="fr-CH" dirty="0" smtClean="0"/>
              <a:t>204mm de diamètre ou de diagonale.</a:t>
            </a:r>
          </a:p>
          <a:p>
            <a:r>
              <a:rPr lang="fr-CH" dirty="0" smtClean="0"/>
              <a:t>Rectangulaire de 110mm x 87mm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379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8" y="613599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Placement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PCB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95" y="1699485"/>
            <a:ext cx="6076950" cy="450659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57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8" y="613599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Routage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PCB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41" y="2853519"/>
            <a:ext cx="3088558" cy="26595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Image 8" descr="https://lh6.googleusercontent.com/DObqE6qYRPyXNiiVXfj23xu5qrUbqgzPp_MV-dXsicCa_Dywqp0hw49q3oJbBxxlkngB3IszXc5BT0tQ_LADQSrgM65BfxpFZVqonEk3Ey1FtPq1FKdTT_c70gFXxTsKqXBF6li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89" y="2698160"/>
            <a:ext cx="3830356" cy="29702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62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21" y="238898"/>
            <a:ext cx="11714206" cy="63843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5400000" scaled="1"/>
            <a:tileRect/>
          </a:gradFill>
          <a:ln w="57150" cap="flat" cmpd="sng">
            <a:gradFill>
              <a:gsLst>
                <a:gs pos="0">
                  <a:schemeClr val="tx1"/>
                </a:gs>
                <a:gs pos="74000">
                  <a:schemeClr val="bg1"/>
                </a:gs>
                <a:gs pos="83000">
                  <a:schemeClr val="bg1"/>
                </a:gs>
                <a:gs pos="100000">
                  <a:schemeClr val="tx2">
                    <a:lumMod val="75000"/>
                    <a:lumOff val="25000"/>
                  </a:schemeClr>
                </a:gs>
              </a:gsLst>
              <a:lin ang="5400000" scaled="1"/>
            </a:gra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18" y="613599"/>
            <a:ext cx="9875520" cy="1356360"/>
          </a:xfrm>
        </p:spPr>
        <p:txBody>
          <a:bodyPr/>
          <a:lstStyle/>
          <a:p>
            <a:r>
              <a:rPr lang="fr-CH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Problèmes</a:t>
            </a:r>
            <a:endParaRPr lang="fr-CH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2985" y="407773"/>
            <a:ext cx="2529016" cy="403654"/>
          </a:xfrm>
          <a:prstGeom prst="rect">
            <a:avLst/>
          </a:prstGeom>
          <a:scene3d>
            <a:camera prst="orthographicFront">
              <a:rot lat="0" lon="0" rev="0"/>
            </a:camera>
            <a:lightRig rig="brightRoom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/>
              <a:t>PCB</a:t>
            </a:r>
            <a:endParaRPr lang="fr-CH" sz="1600" dirty="0"/>
          </a:p>
        </p:txBody>
      </p:sp>
      <p:pic>
        <p:nvPicPr>
          <p:cNvPr id="5" name="Picture 2" descr="C:\Users\furstni\Desktop\2ad0abcf3556a7b6044d632249d4a4d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46" y="255191"/>
            <a:ext cx="716816" cy="7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3513877" y="2244941"/>
            <a:ext cx="5131293" cy="3364635"/>
            <a:chOff x="0" y="32810"/>
            <a:chExt cx="2816088" cy="2152019"/>
          </a:xfrm>
        </p:grpSpPr>
        <p:pic>
          <p:nvPicPr>
            <p:cNvPr id="12" name="Image 11" descr="https://lh3.googleusercontent.com/VdufnWOz0wzsD0Alhpq12Hhyjadg-UlaYKylOgVmKgDBgKyQ5YN21JN9G5GKNRG-rFEEneMi98RiP9Z45FtCARUN8rawOC28PinfsJAkBEtvE3LsdbdNnssL8d7xK0ILkAoWNoaQ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814"/>
              <a:ext cx="1235075" cy="21520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297" y="32810"/>
              <a:ext cx="1547791" cy="215130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14" name="Groupe 13"/>
          <p:cNvGrpSpPr/>
          <p:nvPr/>
        </p:nvGrpSpPr>
        <p:grpSpPr>
          <a:xfrm>
            <a:off x="2566912" y="1912402"/>
            <a:ext cx="7006934" cy="2661495"/>
            <a:chOff x="0" y="0"/>
            <a:chExt cx="5085931" cy="1936750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91" y="0"/>
              <a:ext cx="2580640" cy="19367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436495" cy="19342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pic>
        <p:nvPicPr>
          <p:cNvPr id="17" name="Image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57" y="4724817"/>
            <a:ext cx="7421731" cy="1406565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90" y="2122315"/>
            <a:ext cx="6150567" cy="348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3718064" y="3431060"/>
            <a:ext cx="731426" cy="1384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/>
          <p:cNvSpPr/>
          <p:nvPr/>
        </p:nvSpPr>
        <p:spPr>
          <a:xfrm>
            <a:off x="7616840" y="3390048"/>
            <a:ext cx="731426" cy="1384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/>
          <p:cNvSpPr/>
          <p:nvPr/>
        </p:nvSpPr>
        <p:spPr>
          <a:xfrm>
            <a:off x="6810950" y="4082506"/>
            <a:ext cx="731426" cy="8403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46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2903</TotalTime>
  <Words>105</Words>
  <Application>Microsoft Office PowerPoint</Application>
  <PresentationFormat>Personnalisé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Basis</vt:lpstr>
      <vt:lpstr>Totem lumineux</vt:lpstr>
      <vt:lpstr>Sommaire:</vt:lpstr>
      <vt:lpstr>Cahier des charges</vt:lpstr>
      <vt:lpstr>Partie alimentation</vt:lpstr>
      <vt:lpstr>Partie Logique</vt:lpstr>
      <vt:lpstr>Dimensionnement</vt:lpstr>
      <vt:lpstr>Placement</vt:lpstr>
      <vt:lpstr>Routage</vt:lpstr>
      <vt:lpstr>Problèmes</vt:lpstr>
      <vt:lpstr>Matrices</vt:lpstr>
      <vt:lpstr>LEDs et communication</vt:lpstr>
      <vt:lpstr>Fonctions LEDs</vt:lpstr>
      <vt:lpstr>Fonctions texte</vt:lpstr>
      <vt:lpstr>Boitier</vt:lpstr>
      <vt:lpstr>Fonctionnalité:</vt:lpstr>
      <vt:lpstr>Consommation</vt:lpstr>
      <vt:lpstr>Conclusion</vt:lpstr>
      <vt:lpstr>Question?</vt:lpstr>
    </vt:vector>
  </TitlesOfParts>
  <Company>EM Microelectronic-Marin 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stage</dc:title>
  <dc:creator>Fürst, Nicolas</dc:creator>
  <cp:lastModifiedBy>Fürst Nicolas</cp:lastModifiedBy>
  <cp:revision>119</cp:revision>
  <dcterms:created xsi:type="dcterms:W3CDTF">2018-11-05T12:07:52Z</dcterms:created>
  <dcterms:modified xsi:type="dcterms:W3CDTF">2019-06-27T12:03:54Z</dcterms:modified>
</cp:coreProperties>
</file>