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3"/>
    <p:restoredTop sz="94687"/>
  </p:normalViewPr>
  <p:slideViewPr>
    <p:cSldViewPr snapToGrid="0">
      <p:cViewPr>
        <p:scale>
          <a:sx n="151" d="100"/>
          <a:sy n="151" d="100"/>
        </p:scale>
        <p:origin x="127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56057-F003-384F-A051-69CD607DB972}" type="datetimeFigureOut">
              <a:t>2024/3/31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1DF1C-69A0-1D46-A4B0-51A3A8B1120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90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01DF1C-69A0-1D46-A4B0-51A3A8B11200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0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3E36-0354-DCB0-72BE-B36548323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9B1255-79B4-9B50-0084-7DE1C3300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A4BE0-FECE-4D52-522F-3DC84E46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AAE60-52CB-1927-8A6A-25F1338A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31949-6145-19B6-9D69-E31E1152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10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BD023-F49B-C8E8-CA3C-E070D85F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852B4-09D7-28B4-804C-5816634FF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60523-1BB5-09BF-CCCB-DCD5FDE7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75236-63DA-BCFF-0379-1714B953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E32B0-5F3F-317E-6FC5-BDA0865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4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01FDA0-81B2-86FD-CFDE-72ABF5EAF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1FE0D-24D2-39DB-214A-D77F2D4C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B5923-F7E0-3472-7A41-EB2FE5C0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523C3-107C-8269-43E8-28E24FB5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6C5C9-F9D8-32BE-F79C-61A5566B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B130-A4C8-A8AF-71B7-BAB62769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E2C70-0111-71E6-B37D-73603F7E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3D63C-5EF8-49FF-272D-3C22A2EE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4ABFB-E1F7-87A8-F7F1-C3BE1D43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6BFE6-6AE3-8909-68D2-13F953D2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3609C-027A-86D5-6038-83CE74C6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3A87D-EDF6-4DBA-394D-2FC7F1A9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7ECD1-3468-63CA-E7F0-E68A5BD1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3EFE9-377C-C0D4-75B4-9117E1F0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5A3DA-9B19-08A7-01BF-B1757FFD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43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012E8-E03A-94A0-DD90-0E906E9C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2F9F0-3ACA-E2A7-93B2-D032DE0F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A8384-2E33-1AF0-580E-D6E165FA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4BCAE-633A-4F94-28B8-4F92B297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DACC1-CE26-43C5-70EE-752714F1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DC04D-60E8-46FD-3733-10E43B76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2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D9570-70E9-52E8-2EF5-95377F4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CA339-5CCE-7796-72A9-19386C08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89E2B-6DF8-B126-B138-BACFCD3AD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0A8F15-42D1-9C78-7827-60340274B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6FE232-D961-C90F-132B-FEC73F617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5B8E6-B913-DC5C-FD58-CD3E6537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BE9502-D31A-98BF-B79A-56315247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DF962F-6CC4-1E68-6676-1109E9DC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96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DC147-3BB1-5D34-469F-88E4DB6C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FD8DC3-B99E-B918-49BE-840F72BB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93C74-3350-0D7E-BA3C-E412ED39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C6AD9-26CA-9778-42F4-59D196E0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4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1ADEEB-CAB6-2400-DB91-096F96F8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F452A-6780-67CF-4C0F-404FD0B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ED3D6-8030-4685-BEDF-1D95D41C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7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1279B-6303-0D31-3EBC-292F2207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E5ABE-13B2-1124-DB06-1DAB6D33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3EF30-AAFE-D425-D80B-9E302DB0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77289-7727-4BBB-3115-86F3DA74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4C2E7-2786-E177-238E-7A9B2F75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06C89-A16D-BBF6-996F-3B16E720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7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37A4F-BC93-D1C3-BC5B-9D007A4F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CC6B60-9169-FFF3-445F-74F0BF05E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27673D-FCF6-B084-C68F-BB2631D51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A566D-1B80-6E78-B1CA-762E73C6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7BEA4-713B-8453-8059-FFC5F204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46263-B3AB-8896-C750-3B54FF73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77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1E999F-C621-AF53-A3E6-8FAA0A42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98B8A-5AF3-7D8D-0B4D-41A56360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B7C5A-4055-6881-2295-EBD4ECA61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56F4-C885-A643-A2B7-7023AC5B3B63}" type="datetimeFigureOut">
              <a:t>2024/3/31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A4A63-4C67-449B-D05B-197D1548C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39D29-7EB4-E442-A90B-A95EB7DD5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2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0F7E-7771-D2D3-6143-919BF4998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Bamboo</a:t>
            </a:r>
            <a:r>
              <a:rPr kumimoji="1" lang="zh-CN" altLang="en-US"/>
              <a:t>性能测试与分析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4C3D4B-17C5-0303-A4EC-19023BD97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9848"/>
            <a:ext cx="9144000" cy="1347952"/>
          </a:xfrm>
        </p:spPr>
        <p:txBody>
          <a:bodyPr/>
          <a:lstStyle/>
          <a:p>
            <a:r>
              <a:rPr kumimoji="1" lang="zh-CN" altLang="en-US"/>
              <a:t>高梓源</a:t>
            </a:r>
          </a:p>
        </p:txBody>
      </p:sp>
    </p:spTree>
    <p:extLst>
      <p:ext uri="{BB962C8B-B14F-4D97-AF65-F5344CB8AC3E}">
        <p14:creationId xmlns:p14="http://schemas.microsoft.com/office/powerpoint/2010/main" val="30436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323B6-08B7-985C-C8EC-66AE7929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04FF9-285D-3096-B94B-36957FF6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AWS EC2 Instance</a:t>
            </a:r>
          </a:p>
          <a:p>
            <a:r>
              <a:rPr kumimoji="1" lang="en-US" altLang="zh-CN"/>
              <a:t>CPU: Intel(R) Xeon(R) Platinum 8259CL CPU @ 2.50GHz, 4 Cores</a:t>
            </a:r>
          </a:p>
          <a:p>
            <a:r>
              <a:rPr kumimoji="1" lang="en-US" altLang="zh-CN"/>
              <a:t>Memory: 16GB</a:t>
            </a:r>
          </a:p>
          <a:p>
            <a:r>
              <a:rPr kumimoji="1" lang="en-US" altLang="zh-CN"/>
              <a:t>GPU: Tesla T4 16GB</a:t>
            </a:r>
          </a:p>
          <a:p>
            <a:r>
              <a:rPr kumimoji="1" lang="en-US" altLang="zh-CN"/>
              <a:t>Driver Version: 535.54.03</a:t>
            </a:r>
          </a:p>
          <a:p>
            <a:r>
              <a:rPr kumimoji="1" lang="en-US" altLang="zh-CN"/>
              <a:t>Docker: whatcanyousee/bamboo-base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84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6B00-E467-AB10-37D5-402C4916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参数设置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2F61A3-23DC-03CF-991A-B24B3465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345M model</a:t>
            </a:r>
          </a:p>
          <a:p>
            <a:r>
              <a:rPr kumimoji="1" lang="en-US" altLang="zh-CN"/>
              <a:t>layer number: N, 24</a:t>
            </a:r>
          </a:p>
          <a:p>
            <a:r>
              <a:rPr kumimoji="1" lang="en-US" altLang="zh-CN"/>
              <a:t>hidden size: d_model, 1024</a:t>
            </a:r>
          </a:p>
          <a:p>
            <a:r>
              <a:rPr kumimoji="1" lang="en-US" altLang="zh-CN"/>
              <a:t>attention heads: H, 16</a:t>
            </a:r>
          </a:p>
          <a:p>
            <a:r>
              <a:rPr kumimoji="1" lang="en-US" altLang="zh-CN"/>
              <a:t>global batch: train_batch_size, 96</a:t>
            </a:r>
          </a:p>
          <a:p>
            <a:r>
              <a:rPr kumimoji="1" lang="en-US" altLang="zh-CN"/>
              <a:t>micro batch size: train_micro_batch_size_per_gpu, 4</a:t>
            </a:r>
          </a:p>
          <a:p>
            <a:r>
              <a:rPr kumimoji="1" lang="en-US" altLang="zh-CN"/>
              <a:t>redundancy_level: 1</a:t>
            </a:r>
          </a:p>
          <a:p>
            <a:r>
              <a:rPr kumimoji="1" lang="en-US" altLang="zh-CN"/>
              <a:t>Q: d_ff = 4096 </a:t>
            </a:r>
            <a:r>
              <a:rPr lang="en-US" altLang="zh-CN" sz="1600" b="0">
                <a:solidFill>
                  <a:srgbClr val="A7DBF7"/>
                </a:solidFill>
                <a:effectLst/>
                <a:highlight>
                  <a:srgbClr val="011627"/>
                </a:highlight>
                <a:latin typeface="Menlo" panose="020B0609030804020204" pitchFamily="49" charset="0"/>
              </a:rPr>
              <a:t>PositionwiseFeedForward(d_model, d_ff, dropout)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8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87EB5-8A7D-0C69-123C-1DA5DB34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实验过程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602C2B-1CD9-F573-3199-2BD8DADD6A5A}"/>
              </a:ext>
            </a:extLst>
          </p:cNvPr>
          <p:cNvSpPr txBox="1"/>
          <p:nvPr/>
        </p:nvSpPr>
        <p:spPr>
          <a:xfrm>
            <a:off x="914400" y="169068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1. </a:t>
            </a:r>
            <a:r>
              <a:rPr kumimoji="1" lang="zh-CN" altLang="en-US"/>
              <a:t>添加节点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243DEA-957C-669B-307C-EA276795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19" y="1690688"/>
            <a:ext cx="5096090" cy="19669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A0D419B-D847-3A04-8781-F8E3035F4375}"/>
              </a:ext>
            </a:extLst>
          </p:cNvPr>
          <p:cNvSpPr txBox="1"/>
          <p:nvPr/>
        </p:nvSpPr>
        <p:spPr>
          <a:xfrm>
            <a:off x="914400" y="4029240"/>
            <a:ext cx="1043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/>
              <a:t>2. </a:t>
            </a:r>
            <a:r>
              <a:rPr kumimoji="1" lang="zh-CN" altLang="en-US"/>
              <a:t>删除节点</a:t>
            </a:r>
            <a:endParaRPr kumimoji="1" lang="en-US" altLang="zh-CN"/>
          </a:p>
          <a:p>
            <a:r>
              <a:rPr kumimoji="1" lang="zh-CN" altLang="en-US"/>
              <a:t>代码</a:t>
            </a:r>
            <a:r>
              <a:rPr kumimoji="1" lang="en-US" altLang="zh-CN"/>
              <a:t>Bug</a:t>
            </a:r>
            <a:r>
              <a:rPr kumimoji="1" lang="zh-CN" altLang="en-US"/>
              <a:t>及</a:t>
            </a:r>
            <a:r>
              <a:rPr kumimoji="1" lang="en-US" altLang="zh-CN"/>
              <a:t>Redundancy</a:t>
            </a:r>
            <a:r>
              <a:rPr kumimoji="1" lang="zh-CN" altLang="en-US"/>
              <a:t>设计，每次只能挂掉最后一个节点</a:t>
            </a:r>
            <a:endParaRPr kumimoji="1" lang="en-US" altLang="zh-CN"/>
          </a:p>
          <a:p>
            <a:r>
              <a:rPr kumimoji="1" lang="zh-CN" altLang="en-US"/>
              <a:t>因此从</a:t>
            </a:r>
            <a:r>
              <a:rPr kumimoji="1" lang="en-US" altLang="zh-CN"/>
              <a:t>8</a:t>
            </a:r>
            <a:r>
              <a:rPr kumimoji="1" lang="zh-CN" altLang="en-US"/>
              <a:t>个节点开始挂掉最后一个节点，到</a:t>
            </a:r>
            <a:r>
              <a:rPr kumimoji="1" lang="en-US" altLang="zh-CN"/>
              <a:t>3</a:t>
            </a:r>
            <a:r>
              <a:rPr kumimoji="1" lang="zh-CN" altLang="en-US"/>
              <a:t>节点挂掉最后一个节点，正常状态和非正常状态分别测试</a:t>
            </a:r>
            <a:r>
              <a:rPr kumimoji="1" lang="en-US" altLang="zh-CN"/>
              <a:t>50</a:t>
            </a:r>
            <a:r>
              <a:rPr kumimoji="1" lang="zh-CN" altLang="en-US"/>
              <a:t> </a:t>
            </a:r>
            <a:r>
              <a:rPr kumimoji="1" lang="en-US" altLang="zh-CN"/>
              <a:t>Batches</a:t>
            </a:r>
          </a:p>
        </p:txBody>
      </p:sp>
    </p:spTree>
    <p:extLst>
      <p:ext uri="{BB962C8B-B14F-4D97-AF65-F5344CB8AC3E}">
        <p14:creationId xmlns:p14="http://schemas.microsoft.com/office/powerpoint/2010/main" val="39308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53B11-F36B-53EB-5BA7-921457D0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402"/>
            <a:ext cx="10515600" cy="677744"/>
          </a:xfrm>
        </p:spPr>
        <p:txBody>
          <a:bodyPr>
            <a:normAutofit fontScale="90000"/>
          </a:bodyPr>
          <a:lstStyle/>
          <a:p>
            <a:r>
              <a:rPr kumimoji="1" lang="zh-CN" altLang="en-US"/>
              <a:t>实验结果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93C511-15F1-59E3-2E66-49944CBA6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6213" y="964124"/>
                <a:ext cx="10515600" cy="4351338"/>
              </a:xfrm>
            </p:spPr>
            <p:txBody>
              <a:bodyPr/>
              <a:lstStyle/>
              <a:p>
                <a:r>
                  <a:rPr kumimoji="1" lang="zh-CN" altLang="en-US"/>
                  <a:t>增加节点</a:t>
                </a:r>
                <a:endParaRPr kumimoji="1" lang="en-US" altLang="zh-CN"/>
              </a:p>
              <a:p>
                <a:r>
                  <a:rPr kumimoji="1" lang="zh-CN" altLang="en-US" sz="1800"/>
                  <a:t>正常运行加速比：</a:t>
                </a:r>
                <a:r>
                  <a:rPr kumimoji="1" lang="en-US" altLang="zh-CN" sz="1800"/>
                  <a:t>2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800"/>
                  <a:t>4: 1.73, 4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800"/>
                  <a:t>6: 1.30, 6</a:t>
                </a:r>
                <a14:m>
                  <m:oMath xmlns:m="http://schemas.openxmlformats.org/officeDocument/2006/math">
                    <m:r>
                      <a:rPr kumimoji="1"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800"/>
                  <a:t>8: 1.16</a:t>
                </a:r>
              </a:p>
              <a:p>
                <a:r>
                  <a:rPr kumimoji="1" lang="zh-CN" altLang="en-US" sz="1800"/>
                  <a:t>错误恢复时间为正常运行数十倍，新节点</a:t>
                </a:r>
                <a:r>
                  <a:rPr kumimoji="1" lang="en-US" altLang="zh-CN" sz="1800"/>
                  <a:t>load util ops(18s)</a:t>
                </a:r>
                <a:r>
                  <a:rPr kumimoji="1" lang="zh-CN" altLang="en-US" sz="1800"/>
                  <a:t>导致较长等待时间，随着节点增多线性增长，</a:t>
                </a:r>
                <a:r>
                  <a:rPr kumimoji="1" lang="zh-CN" altLang="en-US" sz="1800">
                    <a:solidFill>
                      <a:srgbClr val="FF0000"/>
                    </a:solidFill>
                  </a:rPr>
                  <a:t>节点动态加入不可忽视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93C511-15F1-59E3-2E66-49944CBA6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6213" y="964124"/>
                <a:ext cx="10515600" cy="4351338"/>
              </a:xfrm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6BC51ADA-29DB-BC5B-5FFF-B029FBC0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94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2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E4180-2E6C-4AF1-9D72-C0117056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096"/>
          </a:xfrm>
        </p:spPr>
        <p:txBody>
          <a:bodyPr>
            <a:normAutofit fontScale="90000"/>
          </a:bodyPr>
          <a:lstStyle/>
          <a:p>
            <a:r>
              <a:rPr kumimoji="1" lang="zh-CN" altLang="en-US"/>
              <a:t>实验结果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A1AA8EF-31F3-DBBB-CB95-321743AE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30C7AC68-8149-5B2B-4CF7-748DFB26A8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094014"/>
                <a:ext cx="4999264" cy="50829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/>
                  <a:t>减节点</a:t>
                </a:r>
                <a:endParaRPr kumimoji="1" lang="en-US" altLang="zh-CN"/>
              </a:p>
              <a:p>
                <a:r>
                  <a:rPr kumimoji="1" lang="zh-CN" altLang="en-US" sz="2000"/>
                  <a:t>减速比：</a:t>
                </a:r>
                <a:r>
                  <a:rPr kumimoji="1" lang="en-US" altLang="zh-CN" sz="2000"/>
                  <a:t> </a:t>
                </a:r>
              </a:p>
              <a:p>
                <a:pPr lvl="1"/>
                <a:r>
                  <a:rPr kumimoji="1" lang="en-US" altLang="zh-CN" sz="1600"/>
                  <a:t>3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600"/>
                  <a:t>2: 0.82, 4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600"/>
                  <a:t>3: 0.84, 5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600"/>
                  <a:t>4: 0.88, 6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600"/>
                  <a:t>5: 0.87, 7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600"/>
                  <a:t>6: 0.91, 8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1600"/>
                  <a:t>7: 0.89</a:t>
                </a:r>
              </a:p>
              <a:p>
                <a:r>
                  <a:rPr kumimoji="1" lang="zh-CN" altLang="en-US" sz="2000"/>
                  <a:t>减节点后比原生同数量节点运行速度慢</a:t>
                </a:r>
                <a:r>
                  <a:rPr kumimoji="1" lang="en-US" altLang="zh-CN" sz="2000"/>
                  <a:t>30%</a:t>
                </a:r>
              </a:p>
              <a:p>
                <a:r>
                  <a:rPr kumimoji="1" lang="zh-CN" altLang="en-US" sz="2000"/>
                  <a:t>特例：</a:t>
                </a:r>
                <a:r>
                  <a:rPr kumimoji="1" lang="en-US" altLang="zh-CN" sz="2000"/>
                  <a:t> 7</a:t>
                </a:r>
                <a:r>
                  <a:rPr kumimoji="1" lang="zh-CN" altLang="en-US" sz="2000"/>
                  <a:t>节点运行比</a:t>
                </a:r>
                <a:r>
                  <a:rPr kumimoji="1" lang="en-US" altLang="zh-CN" sz="2000"/>
                  <a:t>6</a:t>
                </a:r>
                <a:r>
                  <a:rPr kumimoji="1" lang="zh-CN" altLang="en-US" sz="2000"/>
                  <a:t>节点运行慢，</a:t>
                </a:r>
                <a:r>
                  <a:rPr kumimoji="1" lang="en-US" altLang="zh-CN" sz="2000"/>
                  <a:t>pipeline</a:t>
                </a:r>
                <a:r>
                  <a:rPr kumimoji="1" lang="zh-CN" altLang="en-US" sz="2000"/>
                  <a:t>不平衡导致额外通信开销</a:t>
                </a:r>
              </a:p>
            </p:txBody>
          </p:sp>
        </mc:Choice>
        <mc:Fallback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30C7AC68-8149-5B2B-4CF7-748DFB26A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94014"/>
                <a:ext cx="4999264" cy="5082949"/>
              </a:xfrm>
              <a:prstGeom prst="rect">
                <a:avLst/>
              </a:prstGeom>
              <a:blipFill>
                <a:blip r:embed="rId3"/>
                <a:stretch>
                  <a:fillRect l="-2284" t="-1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1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</TotalTime>
  <Words>314</Words>
  <Application>Microsoft Macintosh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Menlo</vt:lpstr>
      <vt:lpstr>Office 主题​​</vt:lpstr>
      <vt:lpstr>Bamboo性能测试与分析</vt:lpstr>
      <vt:lpstr>实验环境</vt:lpstr>
      <vt:lpstr>参数设置</vt:lpstr>
      <vt:lpstr>实验过程</vt:lpstr>
      <vt:lpstr>实验结果</vt:lpstr>
      <vt:lpstr>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Bamboo性能测试与分析</dc:title>
  <dc:creator>Sion Gao</dc:creator>
  <cp:lastModifiedBy>Sion Gao</cp:lastModifiedBy>
  <cp:revision>57</cp:revision>
  <dcterms:created xsi:type="dcterms:W3CDTF">2024-03-31T10:18:38Z</dcterms:created>
  <dcterms:modified xsi:type="dcterms:W3CDTF">2024-04-01T09:33:28Z</dcterms:modified>
</cp:coreProperties>
</file>