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9" r:id="rId2"/>
    <p:sldId id="273" r:id="rId3"/>
    <p:sldId id="311" r:id="rId4"/>
    <p:sldId id="312" r:id="rId5"/>
    <p:sldId id="298" r:id="rId6"/>
    <p:sldId id="297" r:id="rId7"/>
    <p:sldId id="303" r:id="rId8"/>
    <p:sldId id="296" r:id="rId9"/>
    <p:sldId id="289" r:id="rId10"/>
    <p:sldId id="301" r:id="rId11"/>
    <p:sldId id="290" r:id="rId12"/>
    <p:sldId id="313" r:id="rId13"/>
    <p:sldId id="306" r:id="rId14"/>
    <p:sldId id="307" r:id="rId15"/>
    <p:sldId id="305" r:id="rId16"/>
    <p:sldId id="304" r:id="rId17"/>
    <p:sldId id="31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850"/>
    <a:srgbClr val="680F99"/>
    <a:srgbClr val="140345"/>
    <a:srgbClr val="1E0468"/>
    <a:srgbClr val="4A0B9D"/>
    <a:srgbClr val="5B0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7BB2-21DB-4E29-9B03-87CB87D2B45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67CD-56DF-4EBF-9F56-6FED17DD62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9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2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41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5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4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41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4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411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7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7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68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9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8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01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167CD-56DF-4EBF-9F56-6FED17DD62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7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276-C57D-8A38-4DC4-CBAF8BB1D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C5BDB1-0028-9F0A-FEC4-9344C6700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F7FA5-419C-BDCF-90FA-BF1A2C38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0CCFD-3B6D-6EF0-3A87-EBECB988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F5DF85-F6BD-3F19-6129-2FEB6433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8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B39C5-1300-C4A1-413B-32EF524F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CBE8B2-8397-687C-9886-93D03DCD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59773-B615-0C8A-FE27-4CCFD38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282C0-2B2A-82E2-D4D1-24A02BC2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CE093F-EC0F-3718-8771-7292A1B1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3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351D9-F5C9-049C-9E73-161908E5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CED3F-B3DA-6C50-09D6-239D216A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B576D-271E-A9AE-D2B2-55D4FA2F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0EF75-A67B-7BA2-CBFF-6B2F7407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9484EB-9B1D-E927-64F9-BD5320DD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7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EE8F-42DC-0AC2-62C7-FF23395E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CE439-AA91-1458-CF85-03E2B1F7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1BADE-2733-0DAF-89DB-7943C9FF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28BF32-14A4-1630-82C7-1913C092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BF830-2C48-19FD-6F95-9AD9013B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BEEB6-0730-BAA1-C554-24B3D430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A8CAF-331D-AD03-E5D0-714B4034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B9275-69FB-E5B0-C9AD-D396FEE5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8A08E-0A49-2842-F45E-0CF7078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CF7AA-D951-36A0-0A73-F5FC34A0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A72F0-E98F-F565-0D22-CAD4767F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E0018-79CD-0DF6-1B09-D4BD4D5AB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50D7F-B91A-3996-5A2B-4A46D0D7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8EACD-3027-7BCF-5947-4EAC163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5ED30C-3F62-2438-8B29-508E6044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A01B5-C016-31E1-47EE-3B5BE248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8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B136B-52FC-9358-AED8-4538AF8D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EE9819-7D3C-044A-0F2D-933091364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F534CF-9F9A-A3E8-610D-5FCD2DF8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C9CF13-6F7F-E278-6FCA-1F410D64C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42B937-1353-A7A0-AC7C-2427748B5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B4EE55-1C4C-D64E-75D0-75D59D5D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7C6B9B-8166-4C22-C2EE-833C10B2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A612F5-07DA-2404-8B11-B67BC03D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CF5B-0421-120E-F71D-9DD2E9B7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7DFF71-6F31-A8A6-ED62-6CB0BAA5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43610-21C2-C1BC-136B-819A5A17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A2AC3C-D8B2-9E44-86B7-62E64018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59B403-4447-EC4E-6CC7-2B16DB5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85B200-CE33-C39D-958B-DA308A8C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CAFB2B-ED21-0F93-A017-8A08DAF0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1A4CA-F1C3-46E4-1FD8-D85EB228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1B3D6-EB28-1820-8677-9A9D3912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3C257-EAB9-104E-5C09-052531692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ADA9F-A5EF-A5D5-9F23-145303F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038896-CD6C-D8A9-EDA3-2D8AF28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0A751-D013-187C-551F-AB16E65E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0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A911A-5BBC-300A-8BEA-CF10D0C5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CD4860-5F98-4755-677E-7E2861F5B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C45197-481F-E3D4-EBBC-2E6A8BA1B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7EB1A-D6BD-1C6B-6696-8FA91506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827A78-66DB-030C-B511-895C56FB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EE7991-9F49-256A-E947-60BCDCBC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739D1D-21E6-A0C5-2AA6-726A21C6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6B692-5394-CDFE-6312-AF67A553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76D3D-DA23-B260-AF6D-B383F993D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FE99-E7E1-4CB3-8BF7-DB1A705A777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3394B-B56B-B119-CA08-988B46928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55D7-5C96-2DB6-1F6A-519D468AC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514-BEA7-44C6-AF0A-E0EA110E4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ls-anders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ls-anders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>
            <a:extLst>
              <a:ext uri="{FF2B5EF4-FFF2-40B4-BE49-F238E27FC236}">
                <a16:creationId xmlns:a16="http://schemas.microsoft.com/office/drawing/2014/main" id="{9AF3ECE4-D090-E76D-D4BD-DBD3414B8BD7}"/>
              </a:ext>
            </a:extLst>
          </p:cNvPr>
          <p:cNvSpPr txBox="1"/>
          <p:nvPr/>
        </p:nvSpPr>
        <p:spPr>
          <a:xfrm>
            <a:off x="346689" y="1330673"/>
            <a:ext cx="5590190" cy="138499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algn="ctr"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5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Cyber THREAT INTELLIGENCE 1Ø1</a:t>
            </a:r>
          </a:p>
        </p:txBody>
      </p:sp>
      <p:sp>
        <p:nvSpPr>
          <p:cNvPr id="8" name="TÍTULO DO SLIDE">
            <a:extLst>
              <a:ext uri="{FF2B5EF4-FFF2-40B4-BE49-F238E27FC236}">
                <a16:creationId xmlns:a16="http://schemas.microsoft.com/office/drawing/2014/main" id="{847D4EC3-0F9D-FA2F-5346-562EE2D661B9}"/>
              </a:ext>
            </a:extLst>
          </p:cNvPr>
          <p:cNvSpPr txBox="1"/>
          <p:nvPr/>
        </p:nvSpPr>
        <p:spPr>
          <a:xfrm>
            <a:off x="346689" y="5980221"/>
            <a:ext cx="5590190" cy="9694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3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Anderson silva lima</a:t>
            </a:r>
          </a:p>
          <a:p>
            <a:pPr defTabSz="2438338" hangingPunct="0">
              <a:lnSpc>
                <a:spcPct val="90000"/>
              </a:lnSpc>
            </a:pPr>
            <a:r>
              <a:rPr lang="pt-BR" sz="2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  <a:hlinkClick r:id="rId3"/>
              </a:rPr>
              <a:t>www.linkedin.com/in/ls-anderson</a:t>
            </a:r>
            <a:endParaRPr lang="pt-BR" sz="2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  <a:p>
            <a:pPr defTabSz="2438338" hangingPunct="0">
              <a:lnSpc>
                <a:spcPct val="90000"/>
              </a:lnSpc>
            </a:pPr>
            <a:endParaRPr lang="pt-BR" sz="2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pic>
        <p:nvPicPr>
          <p:cNvPr id="6" name="Imagem 5" descr="Luz brilhando no escuro&#10;&#10;Descrição gerada automaticamente com confiança média">
            <a:extLst>
              <a:ext uri="{FF2B5EF4-FFF2-40B4-BE49-F238E27FC236}">
                <a16:creationId xmlns:a16="http://schemas.microsoft.com/office/drawing/2014/main" id="{8947B4FF-33B6-8271-59E3-7E65C7A161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r="21730"/>
          <a:stretch/>
        </p:blipFill>
        <p:spPr>
          <a:xfrm>
            <a:off x="4630613" y="0"/>
            <a:ext cx="75613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6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111"/>
    </mc:Choice>
    <mc:Fallback xmlns="">
      <p:transition spd="slow" advTm="1511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1FCAEFD-A921-DF68-251F-9FE6662CA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23" y="1292248"/>
            <a:ext cx="9659815" cy="5438438"/>
          </a:xfrm>
          <a:prstGeom prst="rect">
            <a:avLst/>
          </a:prstGeom>
        </p:spPr>
      </p:pic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292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CTI: Tipos</a:t>
            </a:r>
          </a:p>
        </p:txBody>
      </p:sp>
    </p:spTree>
    <p:extLst>
      <p:ext uri="{BB962C8B-B14F-4D97-AF65-F5344CB8AC3E}">
        <p14:creationId xmlns:p14="http://schemas.microsoft.com/office/powerpoint/2010/main" val="17099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preto e branco de rosto de pessoa&#10;&#10;Descrição gerada automaticamente">
            <a:extLst>
              <a:ext uri="{FF2B5EF4-FFF2-40B4-BE49-F238E27FC236}">
                <a16:creationId xmlns:a16="http://schemas.microsoft.com/office/drawing/2014/main" id="{67B007E9-CC07-140E-2659-44928270B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2749"/>
          <a:stretch/>
        </p:blipFill>
        <p:spPr>
          <a:xfrm>
            <a:off x="5767753" y="0"/>
            <a:ext cx="6412519" cy="685799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Breve texto sobre o que está sendo abordado">
            <a:extLst>
              <a:ext uri="{FF2B5EF4-FFF2-40B4-BE49-F238E27FC236}">
                <a16:creationId xmlns:a16="http://schemas.microsoft.com/office/drawing/2014/main" id="{9BD41C83-8D73-B96B-17EC-51C0E0889C7B}"/>
              </a:ext>
            </a:extLst>
          </p:cNvPr>
          <p:cNvSpPr txBox="1"/>
          <p:nvPr/>
        </p:nvSpPr>
        <p:spPr>
          <a:xfrm>
            <a:off x="379141" y="1942183"/>
            <a:ext cx="5590190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pt-BR" sz="2000" dirty="0"/>
              <a:t>Em 19/10/2023 o grupo de </a:t>
            </a:r>
            <a:r>
              <a:rPr lang="pt-BR" sz="2000" dirty="0" err="1"/>
              <a:t>Hacktivistas</a:t>
            </a:r>
            <a:r>
              <a:rPr lang="pt-BR" sz="2000" dirty="0"/>
              <a:t> </a:t>
            </a:r>
            <a:r>
              <a:rPr lang="pt-BR" sz="2000" dirty="0" err="1"/>
              <a:t>IRoX</a:t>
            </a:r>
            <a:r>
              <a:rPr lang="pt-BR" sz="2000" dirty="0"/>
              <a:t> Team (Pró Palestina) declara guerra cibernética contra Israel e demais nações que a apoiam.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 seu perfil do </a:t>
            </a:r>
            <a:r>
              <a:rPr lang="pt-BR" sz="2000" dirty="0" err="1"/>
              <a:t>Telegram</a:t>
            </a:r>
            <a:r>
              <a:rPr lang="pt-BR" sz="2000" dirty="0"/>
              <a:t> são publicadas as datas em que ocorrerão uma série de ataques contra essas nações, entre elas o Brasil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pt-BR" sz="2000" dirty="0"/>
              <a:t>	</a:t>
            </a:r>
            <a:r>
              <a:rPr lang="pt-BR" sz="1600" dirty="0"/>
              <a:t>Fonte: t.me/</a:t>
            </a:r>
            <a:r>
              <a:rPr lang="pt-BR" sz="1600" dirty="0" err="1"/>
              <a:t>Irox_Team</a:t>
            </a:r>
            <a:endParaRPr lang="pt-BR" sz="1600" dirty="0"/>
          </a:p>
        </p:txBody>
      </p:sp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CTI: IR</a:t>
            </a:r>
            <a:r>
              <a:rPr lang="pt-BR" sz="3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O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X T</a:t>
            </a:r>
            <a:r>
              <a:rPr lang="pt-BR" sz="3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EAM</a:t>
            </a:r>
          </a:p>
        </p:txBody>
      </p:sp>
      <p:pic>
        <p:nvPicPr>
          <p:cNvPr id="3" name="Picture 6" descr="Image">
            <a:extLst>
              <a:ext uri="{FF2B5EF4-FFF2-40B4-BE49-F238E27FC236}">
                <a16:creationId xmlns:a16="http://schemas.microsoft.com/office/drawing/2014/main" id="{5E7B0FBF-C146-7E03-F3A4-EBF01440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38" y="245452"/>
            <a:ext cx="3718382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3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0386715-2591-6C90-73F1-A588C7118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21488"/>
          <a:stretch/>
        </p:blipFill>
        <p:spPr>
          <a:xfrm>
            <a:off x="5545015" y="-31234"/>
            <a:ext cx="6646981" cy="689871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Tactical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intelligence</a:t>
            </a:r>
            <a:endParaRPr lang="pt-BR" sz="3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sp>
        <p:nvSpPr>
          <p:cNvPr id="4" name="Breve texto sobre o que está sendo abordado">
            <a:extLst>
              <a:ext uri="{FF2B5EF4-FFF2-40B4-BE49-F238E27FC236}">
                <a16:creationId xmlns:a16="http://schemas.microsoft.com/office/drawing/2014/main" id="{77B6BD58-1FAA-E332-F337-D927EE7B42CB}"/>
              </a:ext>
            </a:extLst>
          </p:cNvPr>
          <p:cNvSpPr txBox="1"/>
          <p:nvPr/>
        </p:nvSpPr>
        <p:spPr>
          <a:xfrm>
            <a:off x="379141" y="1473260"/>
            <a:ext cx="559019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Ações para futuro imediato: </a:t>
            </a:r>
            <a:r>
              <a:rPr lang="pt-BR" sz="2000" dirty="0" err="1"/>
              <a:t>IoC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3D0ECB-A6EF-2D5A-526A-22D52DB6F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8" y="1926795"/>
            <a:ext cx="4935015" cy="43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0F0EE3-FE0A-6B86-68E2-EE3FCFDB0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1" r="1923"/>
          <a:stretch/>
        </p:blipFill>
        <p:spPr>
          <a:xfrm>
            <a:off x="5779475" y="0"/>
            <a:ext cx="6412523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39" y="697219"/>
            <a:ext cx="6232675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Operational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intelligence</a:t>
            </a:r>
            <a:endParaRPr lang="pt-BR" sz="3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sp>
        <p:nvSpPr>
          <p:cNvPr id="4" name="Breve texto sobre o que está sendo abordado">
            <a:extLst>
              <a:ext uri="{FF2B5EF4-FFF2-40B4-BE49-F238E27FC236}">
                <a16:creationId xmlns:a16="http://schemas.microsoft.com/office/drawing/2014/main" id="{C2981A6F-4AEF-4435-4294-FCED49C321DA}"/>
              </a:ext>
            </a:extLst>
          </p:cNvPr>
          <p:cNvSpPr txBox="1"/>
          <p:nvPr/>
        </p:nvSpPr>
        <p:spPr>
          <a:xfrm>
            <a:off x="379139" y="1746284"/>
            <a:ext cx="559019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pt-BR" sz="2000" dirty="0"/>
              <a:t>Who: </a:t>
            </a:r>
            <a:r>
              <a:rPr lang="pt-BR" sz="2000" dirty="0" err="1"/>
              <a:t>IRoX</a:t>
            </a:r>
            <a:r>
              <a:rPr lang="pt-BR" sz="2000" dirty="0"/>
              <a:t> Team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@Ro0txpl0s1on;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@RED_official_69;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@flickshot_officials;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@h0rn3t_sp1d3r.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1896E4-7263-AE64-6DC1-E44BDE582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284" y="3572834"/>
            <a:ext cx="358190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3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668C61B-BFB5-9EEC-D350-7B0BF655B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1" r="1923"/>
          <a:stretch/>
        </p:blipFill>
        <p:spPr>
          <a:xfrm>
            <a:off x="5779475" y="0"/>
            <a:ext cx="6412523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39" y="697219"/>
            <a:ext cx="6232675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Operational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intelligence</a:t>
            </a:r>
            <a:endParaRPr lang="pt-BR" sz="3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sp>
        <p:nvSpPr>
          <p:cNvPr id="4" name="Breve texto sobre o que está sendo abordado">
            <a:extLst>
              <a:ext uri="{FF2B5EF4-FFF2-40B4-BE49-F238E27FC236}">
                <a16:creationId xmlns:a16="http://schemas.microsoft.com/office/drawing/2014/main" id="{C2981A6F-4AEF-4435-4294-FCED49C321DA}"/>
              </a:ext>
            </a:extLst>
          </p:cNvPr>
          <p:cNvSpPr txBox="1"/>
          <p:nvPr/>
        </p:nvSpPr>
        <p:spPr>
          <a:xfrm>
            <a:off x="379139" y="1746284"/>
            <a:ext cx="5590190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pt-BR" sz="2000" dirty="0" err="1"/>
              <a:t>Why</a:t>
            </a:r>
            <a:r>
              <a:rPr lang="pt-BR" sz="2000" dirty="0"/>
              <a:t>: Conflito Israel - Palestina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Os atores expressam que sua inspiração vem do suporte aos palestinos muçulmanos e da resistência a Israel, declarando seu propósito de se engajar em uma batalha digital contra Israel e seus aliados. O alvo, conforme destacado na comunicação do grupo, é "</a:t>
            </a:r>
            <a:r>
              <a:rPr lang="pt-BR" sz="2000" i="1" dirty="0"/>
              <a:t>aniquilar por completo o ambiente virtual daqueles que respaldam os judeus israelenses</a:t>
            </a:r>
            <a:r>
              <a:rPr lang="pt-BR" sz="2000" dirty="0"/>
              <a:t>".</a:t>
            </a:r>
          </a:p>
          <a:p>
            <a:pPr algn="just"/>
            <a:endParaRPr lang="pt-BR" sz="2000" dirty="0"/>
          </a:p>
          <a:p>
            <a:pPr algn="ctr"/>
            <a:r>
              <a:rPr lang="en-US" sz="1600" dirty="0"/>
              <a:t>Fonte: Heimdall Security Research </a:t>
            </a:r>
            <a:r>
              <a:rPr lang="en-US" sz="1600" i="1" dirty="0"/>
              <a:t>by</a:t>
            </a:r>
            <a:r>
              <a:rPr lang="en-US" sz="1600" dirty="0"/>
              <a:t> ISH </a:t>
            </a:r>
            <a:r>
              <a:rPr lang="en-US" sz="1600" dirty="0" err="1"/>
              <a:t>Tecnologia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2150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F0FD096-993D-116E-BB80-FB85F5703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1" r="1923"/>
          <a:stretch/>
        </p:blipFill>
        <p:spPr>
          <a:xfrm>
            <a:off x="5779475" y="0"/>
            <a:ext cx="6412523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Breve texto sobre o que está sendo abordado">
            <a:extLst>
              <a:ext uri="{FF2B5EF4-FFF2-40B4-BE49-F238E27FC236}">
                <a16:creationId xmlns:a16="http://schemas.microsoft.com/office/drawing/2014/main" id="{9BD41C83-8D73-B96B-17EC-51C0E0889C7B}"/>
              </a:ext>
            </a:extLst>
          </p:cNvPr>
          <p:cNvSpPr txBox="1"/>
          <p:nvPr/>
        </p:nvSpPr>
        <p:spPr>
          <a:xfrm>
            <a:off x="379139" y="1471735"/>
            <a:ext cx="559019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err="1"/>
              <a:t>How</a:t>
            </a:r>
            <a:r>
              <a:rPr lang="pt-BR" sz="2000" dirty="0"/>
              <a:t>: TTP</a:t>
            </a:r>
            <a:endParaRPr lang="en-US" sz="2000" dirty="0"/>
          </a:p>
        </p:txBody>
      </p:sp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39" y="697219"/>
            <a:ext cx="6232675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Operational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intelligence</a:t>
            </a:r>
            <a:endParaRPr lang="pt-BR" sz="3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4518B8-2B3B-EB8C-0F93-8D3CDC4F1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1" y="1887666"/>
            <a:ext cx="4752126" cy="47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apa&#10;&#10;Descrição gerada automaticamente">
            <a:extLst>
              <a:ext uri="{FF2B5EF4-FFF2-40B4-BE49-F238E27FC236}">
                <a16:creationId xmlns:a16="http://schemas.microsoft.com/office/drawing/2014/main" id="{F16B1C9F-428F-AFF6-07DF-4E5F657365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r="43345"/>
          <a:stretch/>
        </p:blipFill>
        <p:spPr>
          <a:xfrm>
            <a:off x="6222671" y="0"/>
            <a:ext cx="5969329" cy="686464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Strategic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intelligence</a:t>
            </a:r>
            <a:endParaRPr lang="pt-BR" sz="3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sp>
        <p:nvSpPr>
          <p:cNvPr id="4" name="Breve texto sobre o que está sendo abordado">
            <a:extLst>
              <a:ext uri="{FF2B5EF4-FFF2-40B4-BE49-F238E27FC236}">
                <a16:creationId xmlns:a16="http://schemas.microsoft.com/office/drawing/2014/main" id="{E4848F50-DD9D-E4D3-D724-9ADB6760C537}"/>
              </a:ext>
            </a:extLst>
          </p:cNvPr>
          <p:cNvSpPr txBox="1"/>
          <p:nvPr/>
        </p:nvSpPr>
        <p:spPr>
          <a:xfrm>
            <a:off x="379141" y="1942183"/>
            <a:ext cx="5590190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Risco de negócio;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Condições geopolíticas;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Posicionamento da organização/alto escalão em mídias sociais;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Priorização de riscos futuros em superfície de ataques específicas;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Compreender as tendências;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Gerar vantagem competitiva;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Apresentar valor.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15380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>
            <a:extLst>
              <a:ext uri="{FF2B5EF4-FFF2-40B4-BE49-F238E27FC236}">
                <a16:creationId xmlns:a16="http://schemas.microsoft.com/office/drawing/2014/main" id="{9AF3ECE4-D090-E76D-D4BD-DBD3414B8BD7}"/>
              </a:ext>
            </a:extLst>
          </p:cNvPr>
          <p:cNvSpPr txBox="1"/>
          <p:nvPr/>
        </p:nvSpPr>
        <p:spPr>
          <a:xfrm>
            <a:off x="346689" y="1330673"/>
            <a:ext cx="5590190" cy="138499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algn="ctr"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5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Cyber THREAT INTELLIGENCE 1Ø1</a:t>
            </a:r>
          </a:p>
        </p:txBody>
      </p:sp>
      <p:sp>
        <p:nvSpPr>
          <p:cNvPr id="8" name="TÍTULO DO SLIDE">
            <a:extLst>
              <a:ext uri="{FF2B5EF4-FFF2-40B4-BE49-F238E27FC236}">
                <a16:creationId xmlns:a16="http://schemas.microsoft.com/office/drawing/2014/main" id="{847D4EC3-0F9D-FA2F-5346-562EE2D661B9}"/>
              </a:ext>
            </a:extLst>
          </p:cNvPr>
          <p:cNvSpPr txBox="1"/>
          <p:nvPr/>
        </p:nvSpPr>
        <p:spPr>
          <a:xfrm>
            <a:off x="346689" y="5980221"/>
            <a:ext cx="5590190" cy="9694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3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Anderson silva lima</a:t>
            </a:r>
          </a:p>
          <a:p>
            <a:pPr defTabSz="2438338" hangingPunct="0">
              <a:lnSpc>
                <a:spcPct val="90000"/>
              </a:lnSpc>
            </a:pPr>
            <a:r>
              <a:rPr lang="pt-BR" sz="2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  <a:hlinkClick r:id="rId3"/>
              </a:rPr>
              <a:t>www.linkedin.com/in/ls-anderson</a:t>
            </a:r>
            <a:endParaRPr lang="pt-BR" sz="2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  <a:p>
            <a:pPr defTabSz="2438338" hangingPunct="0">
              <a:lnSpc>
                <a:spcPct val="90000"/>
              </a:lnSpc>
            </a:pPr>
            <a:endParaRPr lang="pt-BR" sz="2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pic>
        <p:nvPicPr>
          <p:cNvPr id="6" name="Imagem 5" descr="Luz brilhando no escuro&#10;&#10;Descrição gerada automaticamente com confiança média">
            <a:extLst>
              <a:ext uri="{FF2B5EF4-FFF2-40B4-BE49-F238E27FC236}">
                <a16:creationId xmlns:a16="http://schemas.microsoft.com/office/drawing/2014/main" id="{8947B4FF-33B6-8271-59E3-7E65C7A161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r="21730"/>
          <a:stretch/>
        </p:blipFill>
        <p:spPr>
          <a:xfrm>
            <a:off x="4630613" y="0"/>
            <a:ext cx="75613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02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111"/>
    </mc:Choice>
    <mc:Fallback xmlns="">
      <p:transition spd="slow" advTm="1511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igital fictícia de personagem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12847157-7A1D-5977-999F-C4F3B177A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8" y="0"/>
            <a:ext cx="5990492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Breve texto sobre o que está sendo abordado">
            <a:extLst>
              <a:ext uri="{FF2B5EF4-FFF2-40B4-BE49-F238E27FC236}">
                <a16:creationId xmlns:a16="http://schemas.microsoft.com/office/drawing/2014/main" id="{9BD41C83-8D73-B96B-17EC-51C0E0889C7B}"/>
              </a:ext>
            </a:extLst>
          </p:cNvPr>
          <p:cNvSpPr txBox="1"/>
          <p:nvPr/>
        </p:nvSpPr>
        <p:spPr>
          <a:xfrm>
            <a:off x="379141" y="1942183"/>
            <a:ext cx="559019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2000" dirty="0"/>
              <a:t>É a coleta, processamento e análise de dados de várias origens, buscando entender o comportamento de atores de ameaças, seus alvos, motivações e padrão de ataques, possibilitando a mitigação ou tomada de ações proativas contra essas ameaças.</a:t>
            </a:r>
          </a:p>
        </p:txBody>
      </p:sp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O que é CTI?</a:t>
            </a:r>
          </a:p>
        </p:txBody>
      </p:sp>
    </p:spTree>
    <p:extLst>
      <p:ext uri="{BB962C8B-B14F-4D97-AF65-F5344CB8AC3E}">
        <p14:creationId xmlns:p14="http://schemas.microsoft.com/office/powerpoint/2010/main" val="92075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62EA8874-9161-8A54-8153-97B0FD1E1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t="12995" r="19396" b="12995"/>
          <a:stretch/>
        </p:blipFill>
        <p:spPr>
          <a:xfrm>
            <a:off x="6222671" y="1"/>
            <a:ext cx="5969330" cy="685799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Breve texto sobre o que está sendo abordado">
            <a:extLst>
              <a:ext uri="{FF2B5EF4-FFF2-40B4-BE49-F238E27FC236}">
                <a16:creationId xmlns:a16="http://schemas.microsoft.com/office/drawing/2014/main" id="{9BD41C83-8D73-B96B-17EC-51C0E0889C7B}"/>
              </a:ext>
            </a:extLst>
          </p:cNvPr>
          <p:cNvSpPr txBox="1"/>
          <p:nvPr/>
        </p:nvSpPr>
        <p:spPr>
          <a:xfrm>
            <a:off x="379141" y="1942183"/>
            <a:ext cx="559018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pt-BR" sz="2000" dirty="0"/>
              <a:t>A partir da reunião de informações de inteligência sobre ameaças é possível: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Revelar motivação de adversários e </a:t>
            </a:r>
            <a:r>
              <a:rPr lang="pt-BR" sz="2000" dirty="0" err="1"/>
              <a:t>TTP’s</a:t>
            </a:r>
            <a:r>
              <a:rPr lang="pt-BR" sz="2000" dirty="0"/>
              <a:t> (</a:t>
            </a:r>
            <a:r>
              <a:rPr lang="pt-BR" sz="2000" dirty="0" err="1"/>
              <a:t>tactics</a:t>
            </a:r>
            <a:r>
              <a:rPr lang="pt-BR" sz="2000" dirty="0"/>
              <a:t>, techniques, and procedures);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Fornecer informações comportamentais de atores de ameaças;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Fornecer informações relevantes para a tomada de decisão técnica;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Fornecer informações relevantes para a tomada de decisão executiva.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11079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Por que é importante?</a:t>
            </a:r>
          </a:p>
        </p:txBody>
      </p:sp>
    </p:spTree>
    <p:extLst>
      <p:ext uri="{BB962C8B-B14F-4D97-AF65-F5344CB8AC3E}">
        <p14:creationId xmlns:p14="http://schemas.microsoft.com/office/powerpoint/2010/main" val="234692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Imagem de desenho infantil&#10;&#10;Descrição gerada automaticamente com confiança baixa">
            <a:extLst>
              <a:ext uri="{FF2B5EF4-FFF2-40B4-BE49-F238E27FC236}">
                <a16:creationId xmlns:a16="http://schemas.microsoft.com/office/drawing/2014/main" id="{27678445-60DF-5A6A-4020-DC6F7EC33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r="15304"/>
          <a:stretch/>
        </p:blipFill>
        <p:spPr>
          <a:xfrm>
            <a:off x="5333999" y="0"/>
            <a:ext cx="6858001" cy="687223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Breve texto sobre o que está sendo abordado">
            <a:extLst>
              <a:ext uri="{FF2B5EF4-FFF2-40B4-BE49-F238E27FC236}">
                <a16:creationId xmlns:a16="http://schemas.microsoft.com/office/drawing/2014/main" id="{9BD41C83-8D73-B96B-17EC-51C0E0889C7B}"/>
              </a:ext>
            </a:extLst>
          </p:cNvPr>
          <p:cNvSpPr txBox="1"/>
          <p:nvPr/>
        </p:nvSpPr>
        <p:spPr>
          <a:xfrm>
            <a:off x="379141" y="1942183"/>
            <a:ext cx="5590190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2000" dirty="0"/>
              <a:t>O ciclo de inteligência de ameaças é um framework de 6 passos, capaz de fornecer aos times de segurança a otimização de recursos para resposta às ameaças modernas: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Requirements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Collection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Processing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Analysis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Dissemination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Feedback.</a:t>
            </a:r>
          </a:p>
        </p:txBody>
      </p:sp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CTI: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Lifecycle</a:t>
            </a:r>
            <a:endParaRPr lang="pt-BR" sz="4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8615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00AAED5A-CD80-7658-66EB-41690BA37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9" r="4811"/>
          <a:stretch/>
        </p:blipFill>
        <p:spPr>
          <a:xfrm>
            <a:off x="5251181" y="-14098"/>
            <a:ext cx="6940819" cy="6872098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CTI: Casos de uso (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uc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D51DA-B257-2D27-1A85-C7D5A517A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868" y="1368027"/>
            <a:ext cx="7830257" cy="4619851"/>
          </a:xfrm>
          <a:prstGeom prst="rect">
            <a:avLst/>
          </a:prstGeom>
        </p:spPr>
      </p:pic>
      <p:sp>
        <p:nvSpPr>
          <p:cNvPr id="7" name="Breve texto sobre o que está sendo abordado">
            <a:extLst>
              <a:ext uri="{FF2B5EF4-FFF2-40B4-BE49-F238E27FC236}">
                <a16:creationId xmlns:a16="http://schemas.microsoft.com/office/drawing/2014/main" id="{037239E7-E910-0B7E-C7B2-942D5BC3013A}"/>
              </a:ext>
            </a:extLst>
          </p:cNvPr>
          <p:cNvSpPr txBox="1"/>
          <p:nvPr/>
        </p:nvSpPr>
        <p:spPr>
          <a:xfrm>
            <a:off x="635806" y="6162490"/>
            <a:ext cx="5811885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400" dirty="0"/>
              <a:t>Fonte: https://www.crowdstrike.com/cybersecurity-101/threat-intelligence/</a:t>
            </a:r>
          </a:p>
        </p:txBody>
      </p:sp>
    </p:spTree>
    <p:extLst>
      <p:ext uri="{BB962C8B-B14F-4D97-AF65-F5344CB8AC3E}">
        <p14:creationId xmlns:p14="http://schemas.microsoft.com/office/powerpoint/2010/main" val="106245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CTI: Casos de uso (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uc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)</a:t>
            </a:r>
          </a:p>
        </p:txBody>
      </p:sp>
      <p:pic>
        <p:nvPicPr>
          <p:cNvPr id="1028" name="Picture 4" descr="graph of threat intelligence use cases by type">
            <a:extLst>
              <a:ext uri="{FF2B5EF4-FFF2-40B4-BE49-F238E27FC236}">
                <a16:creationId xmlns:a16="http://schemas.microsoft.com/office/drawing/2014/main" id="{E51B2EC2-8AB6-CED9-E8F2-1B07B564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" y="1168092"/>
            <a:ext cx="975360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6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AE073FB2-4517-2E73-9896-9D3F6D679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6" r="21807"/>
          <a:stretch/>
        </p:blipFill>
        <p:spPr>
          <a:xfrm>
            <a:off x="5959325" y="0"/>
            <a:ext cx="623267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Breve texto sobre o que está sendo abordado">
            <a:extLst>
              <a:ext uri="{FF2B5EF4-FFF2-40B4-BE49-F238E27FC236}">
                <a16:creationId xmlns:a16="http://schemas.microsoft.com/office/drawing/2014/main" id="{9BD41C83-8D73-B96B-17EC-51C0E0889C7B}"/>
              </a:ext>
            </a:extLst>
          </p:cNvPr>
          <p:cNvSpPr txBox="1"/>
          <p:nvPr/>
        </p:nvSpPr>
        <p:spPr>
          <a:xfrm>
            <a:off x="379141" y="1942183"/>
            <a:ext cx="5590190" cy="492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pt-BR" sz="2000" dirty="0"/>
              <a:t>A partir da criação de casos de uso para CTI é possível monitorar e relatar uma série de atividades maliciosas, sendo elas: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Exposição de dados;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Integridade da marca;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Feed de </a:t>
            </a:r>
            <a:r>
              <a:rPr lang="pt-BR" sz="2000" dirty="0" err="1"/>
              <a:t>IoC</a:t>
            </a:r>
            <a:r>
              <a:rPr lang="pt-BR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Identificação de Phishing;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Identificação de fraudes;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Perfis suspeitos em redes sociais;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Aplicativos móveis suspeitos;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Monitoramento de VIP;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Movimentações de grupos restritos;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Informações sobre atores de ameaça;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Outros.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39" y="697219"/>
            <a:ext cx="6232675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CTI: RELATÓRIOS</a:t>
            </a:r>
            <a:endParaRPr lang="pt-BR" sz="3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4589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, Seta&#10;&#10;Descrição gerada automaticamente">
            <a:extLst>
              <a:ext uri="{FF2B5EF4-FFF2-40B4-BE49-F238E27FC236}">
                <a16:creationId xmlns:a16="http://schemas.microsoft.com/office/drawing/2014/main" id="{02C4C601-F67E-C9D8-6973-83386DDE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33" y="-10"/>
            <a:ext cx="4569667" cy="6858000"/>
          </a:xfrm>
          <a:prstGeom prst="rect">
            <a:avLst/>
          </a:prstGeom>
        </p:spPr>
      </p:pic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CTI: Benefícios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B9DB78-A405-CC38-E12F-B2AC06F7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11" y="1966899"/>
            <a:ext cx="10096785" cy="2206517"/>
          </a:xfrm>
          <a:prstGeom prst="rect">
            <a:avLst/>
          </a:prstGeom>
        </p:spPr>
      </p:pic>
      <p:sp>
        <p:nvSpPr>
          <p:cNvPr id="6" name="Breve texto sobre o que está sendo abordado">
            <a:extLst>
              <a:ext uri="{FF2B5EF4-FFF2-40B4-BE49-F238E27FC236}">
                <a16:creationId xmlns:a16="http://schemas.microsoft.com/office/drawing/2014/main" id="{9EBEB06B-7638-93E7-540C-9EF24D62E6D8}"/>
              </a:ext>
            </a:extLst>
          </p:cNvPr>
          <p:cNvSpPr txBox="1"/>
          <p:nvPr/>
        </p:nvSpPr>
        <p:spPr>
          <a:xfrm>
            <a:off x="635806" y="4462644"/>
            <a:ext cx="5811885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400" dirty="0"/>
              <a:t>Fonte: https://www.crowdstrike.com/cybersecurity-101/threat-intelligence/</a:t>
            </a:r>
          </a:p>
        </p:txBody>
      </p:sp>
    </p:spTree>
    <p:extLst>
      <p:ext uri="{BB962C8B-B14F-4D97-AF65-F5344CB8AC3E}">
        <p14:creationId xmlns:p14="http://schemas.microsoft.com/office/powerpoint/2010/main" val="144943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>
            <a:extLst>
              <a:ext uri="{FF2B5EF4-FFF2-40B4-BE49-F238E27FC236}">
                <a16:creationId xmlns:a16="http://schemas.microsoft.com/office/drawing/2014/main" id="{0112663B-1AF9-3907-B361-25DA8B84D6AB}"/>
              </a:ext>
            </a:extLst>
          </p:cNvPr>
          <p:cNvSpPr txBox="1"/>
          <p:nvPr/>
        </p:nvSpPr>
        <p:spPr>
          <a:xfrm>
            <a:off x="379141" y="697219"/>
            <a:ext cx="5590190" cy="11079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 defTabSz="2438338" hangingPunct="0">
              <a:lnSpc>
                <a:spcPct val="90000"/>
              </a:lnSpc>
              <a:spcBef>
                <a:spcPts val="2000"/>
              </a:spcBef>
            </a:pP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Tipos de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threat</a:t>
            </a:r>
            <a:r>
              <a:rPr lang="pt-BR" sz="4000" kern="0" cap="all" dirty="0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 </a:t>
            </a:r>
            <a:r>
              <a:rPr lang="pt-BR" sz="4000" kern="0" cap="all" dirty="0" err="1">
                <a:solidFill>
                  <a:srgbClr val="4A0B9D"/>
                </a:solidFill>
                <a:latin typeface="Bauhaus 93" panose="04030905020B02020C02" pitchFamily="82" charset="0"/>
                <a:sym typeface="Impact"/>
              </a:rPr>
              <a:t>intelligence</a:t>
            </a:r>
            <a:endParaRPr lang="pt-BR" sz="4000" kern="0" cap="all" dirty="0">
              <a:solidFill>
                <a:srgbClr val="4A0B9D"/>
              </a:solidFill>
              <a:latin typeface="Bauhaus 93" panose="04030905020B02020C02" pitchFamily="82" charset="0"/>
              <a:sym typeface="Impact"/>
            </a:endParaRPr>
          </a:p>
        </p:txBody>
      </p:sp>
      <p:sp>
        <p:nvSpPr>
          <p:cNvPr id="4" name="Breve texto sobre o que está sendo abordado">
            <a:extLst>
              <a:ext uri="{FF2B5EF4-FFF2-40B4-BE49-F238E27FC236}">
                <a16:creationId xmlns:a16="http://schemas.microsoft.com/office/drawing/2014/main" id="{939432D5-AAC9-DEE8-E7D2-7CD85005E65A}"/>
              </a:ext>
            </a:extLst>
          </p:cNvPr>
          <p:cNvSpPr txBox="1"/>
          <p:nvPr/>
        </p:nvSpPr>
        <p:spPr>
          <a:xfrm>
            <a:off x="379141" y="1942183"/>
            <a:ext cx="5590190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2000" dirty="0"/>
              <a:t>No geral o Cyber </a:t>
            </a:r>
            <a:r>
              <a:rPr lang="pt-BR" sz="2000" dirty="0" err="1"/>
              <a:t>Threat</a:t>
            </a:r>
            <a:r>
              <a:rPr lang="pt-BR" sz="2000" dirty="0"/>
              <a:t> </a:t>
            </a:r>
            <a:r>
              <a:rPr lang="pt-BR" sz="2000" dirty="0" err="1"/>
              <a:t>Intelligence</a:t>
            </a:r>
            <a:r>
              <a:rPr lang="pt-BR" sz="2000" dirty="0"/>
              <a:t> pode ser dividido em 3 grupos distintos, baseado no tipo de informação relevante para cada grupo de stakeholders: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Tactical</a:t>
            </a:r>
            <a:r>
              <a:rPr lang="pt-BR" sz="2000" dirty="0"/>
              <a:t> </a:t>
            </a:r>
            <a:r>
              <a:rPr lang="pt-BR" sz="2000" dirty="0" err="1"/>
              <a:t>intelligence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Operational</a:t>
            </a:r>
            <a:r>
              <a:rPr lang="pt-BR" sz="2000" dirty="0"/>
              <a:t> </a:t>
            </a:r>
            <a:r>
              <a:rPr lang="pt-BR" sz="2000" dirty="0" err="1"/>
              <a:t>intelligence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Strategic</a:t>
            </a:r>
            <a:r>
              <a:rPr lang="pt-BR" sz="2000" dirty="0"/>
              <a:t> </a:t>
            </a:r>
            <a:r>
              <a:rPr lang="pt-BR" sz="2000" dirty="0" err="1"/>
              <a:t>intelligence</a:t>
            </a:r>
            <a:r>
              <a:rPr lang="pt-BR" sz="2000" dirty="0"/>
              <a:t>.</a:t>
            </a:r>
          </a:p>
        </p:txBody>
      </p:sp>
      <p:pic>
        <p:nvPicPr>
          <p:cNvPr id="7" name="Imagem 6" descr="Tartaruga em fundo azul&#10;&#10;Descrição gerada automaticamente com confiança baixa">
            <a:extLst>
              <a:ext uri="{FF2B5EF4-FFF2-40B4-BE49-F238E27FC236}">
                <a16:creationId xmlns:a16="http://schemas.microsoft.com/office/drawing/2014/main" id="{E65273C1-00D7-204B-8E6B-29048EF4F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2" r="16027"/>
          <a:stretch/>
        </p:blipFill>
        <p:spPr>
          <a:xfrm>
            <a:off x="5134702" y="0"/>
            <a:ext cx="7057292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90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583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SILVA LIMA</dc:creator>
  <cp:lastModifiedBy>ANDERSON SILVA LIMA</cp:lastModifiedBy>
  <cp:revision>77</cp:revision>
  <dcterms:created xsi:type="dcterms:W3CDTF">2023-04-09T14:09:30Z</dcterms:created>
  <dcterms:modified xsi:type="dcterms:W3CDTF">2023-11-24T18:15:00Z</dcterms:modified>
</cp:coreProperties>
</file>