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35999738" cy="35999738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0">
          <p15:clr>
            <a:srgbClr val="A4A3A4"/>
          </p15:clr>
        </p15:guide>
        <p15:guide id="2" orient="horz" pos="22184">
          <p15:clr>
            <a:srgbClr val="A4A3A4"/>
          </p15:clr>
        </p15:guide>
        <p15:guide id="3" pos="484">
          <p15:clr>
            <a:srgbClr val="A4A3A4"/>
          </p15:clr>
        </p15:guide>
        <p15:guide id="4" pos="7466">
          <p15:clr>
            <a:srgbClr val="A4A3A4"/>
          </p15:clr>
        </p15:guide>
        <p15:guide id="5" pos="7830">
          <p15:clr>
            <a:srgbClr val="A4A3A4"/>
          </p15:clr>
        </p15:guide>
        <p15:guide id="6" pos="22157">
          <p15:clr>
            <a:srgbClr val="A4A3A4"/>
          </p15:clr>
        </p15:guide>
        <p15:guide id="7" pos="14811">
          <p15:clr>
            <a:srgbClr val="A4A3A4"/>
          </p15:clr>
        </p15:guide>
        <p15:guide id="8" pos="151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66FF"/>
    <a:srgbClr val="FFFFFF"/>
    <a:srgbClr val="F8F8F8"/>
    <a:srgbClr val="3399FF"/>
    <a:srgbClr val="CC0000"/>
    <a:srgbClr val="99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9612" autoAdjust="0"/>
  </p:normalViewPr>
  <p:slideViewPr>
    <p:cSldViewPr snapToGrid="0" snapToObjects="1">
      <p:cViewPr varScale="1">
        <p:scale>
          <a:sx n="17" d="100"/>
          <a:sy n="17" d="100"/>
        </p:scale>
        <p:origin x="2366" y="91"/>
      </p:cViewPr>
      <p:guideLst>
        <p:guide orient="horz" pos="3310"/>
        <p:guide orient="horz" pos="22184"/>
        <p:guide pos="484"/>
        <p:guide pos="7466"/>
        <p:guide pos="7830"/>
        <p:guide pos="22157"/>
        <p:guide pos="14811"/>
        <p:guide pos="151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36" d="100"/>
          <a:sy n="36" d="100"/>
        </p:scale>
        <p:origin x="-2376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AD2AD-1315-46E7-B1B1-7215DC0D8137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BA172-8A61-4F59-8000-9A57B0113E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57375" y="720725"/>
            <a:ext cx="36004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5C932E53-BC22-461C-89D5-D30DCF778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8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DB79F-FB48-47C5-BA3A-147A2B91DA7D}" type="slidenum">
              <a:rPr lang="en-US"/>
              <a:pPr/>
              <a:t>1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11183938"/>
            <a:ext cx="30599062" cy="7715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20399375"/>
            <a:ext cx="25198388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5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77925" y="915988"/>
            <a:ext cx="8596313" cy="34296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915988"/>
            <a:ext cx="25638125" cy="34296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713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11183938"/>
            <a:ext cx="30599062" cy="7715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20399375"/>
            <a:ext cx="25198388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3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7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23133050"/>
            <a:ext cx="30600650" cy="7150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5257463"/>
            <a:ext cx="30600650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181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350" y="5254625"/>
            <a:ext cx="4013200" cy="299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5254625"/>
            <a:ext cx="4014788" cy="299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41450"/>
            <a:ext cx="32399288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058150"/>
            <a:ext cx="15905163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11417300"/>
            <a:ext cx="15905163" cy="20740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8058150"/>
            <a:ext cx="15911513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11417300"/>
            <a:ext cx="15911513" cy="20740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21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629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031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33513"/>
            <a:ext cx="11842750" cy="60991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433513"/>
            <a:ext cx="20124738" cy="30724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7532688"/>
            <a:ext cx="11842750" cy="24625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306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51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25199975"/>
            <a:ext cx="21599525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3216275"/>
            <a:ext cx="21599525" cy="21599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28174950"/>
            <a:ext cx="21599525" cy="4224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32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32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73163" y="1392238"/>
            <a:ext cx="8601075" cy="33824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392238"/>
            <a:ext cx="25652413" cy="33824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39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11183938"/>
            <a:ext cx="30599062" cy="7715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20399375"/>
            <a:ext cx="25198388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3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42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23133050"/>
            <a:ext cx="30600650" cy="7150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5257463"/>
            <a:ext cx="30600650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4805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325" y="5254625"/>
            <a:ext cx="17225963" cy="299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46688" y="5254625"/>
            <a:ext cx="17227550" cy="299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24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41450"/>
            <a:ext cx="32399288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058150"/>
            <a:ext cx="15905163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11417300"/>
            <a:ext cx="15905163" cy="20740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8058150"/>
            <a:ext cx="15911513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11417300"/>
            <a:ext cx="15911513" cy="20740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95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37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21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23133050"/>
            <a:ext cx="30600650" cy="7150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5257463"/>
            <a:ext cx="30600650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04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33513"/>
            <a:ext cx="11842750" cy="60991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433513"/>
            <a:ext cx="20124738" cy="30724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7532688"/>
            <a:ext cx="11842750" cy="24625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673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25199975"/>
            <a:ext cx="21599525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3216275"/>
            <a:ext cx="21599525" cy="21599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28174950"/>
            <a:ext cx="21599525" cy="4224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680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011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3950" y="1392238"/>
            <a:ext cx="8650288" cy="33824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325" y="1392238"/>
            <a:ext cx="25803225" cy="33824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24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5245100"/>
            <a:ext cx="5454650" cy="2996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4450" y="5245100"/>
            <a:ext cx="5456238" cy="2996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0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41450"/>
            <a:ext cx="32399288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058150"/>
            <a:ext cx="15905163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11417300"/>
            <a:ext cx="15905163" cy="20740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8058150"/>
            <a:ext cx="15911513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11417300"/>
            <a:ext cx="15911513" cy="20740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62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4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48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33513"/>
            <a:ext cx="11842750" cy="60991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433513"/>
            <a:ext cx="20124738" cy="30724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7532688"/>
            <a:ext cx="11842750" cy="24625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83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25199975"/>
            <a:ext cx="21599525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3216275"/>
            <a:ext cx="21599525" cy="21599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28174950"/>
            <a:ext cx="21599525" cy="4224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7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5999738" cy="44497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766763" y="5249863"/>
            <a:ext cx="11083925" cy="29962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30" name="Text Box 14"/>
          <p:cNvSpPr txBox="1">
            <a:spLocks noChangeArrowheads="1"/>
          </p:cNvSpPr>
          <p:nvPr userDrawn="1"/>
        </p:nvSpPr>
        <p:spPr bwMode="auto">
          <a:xfrm>
            <a:off x="766763" y="35482213"/>
            <a:ext cx="2365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>
                <a:solidFill>
                  <a:schemeClr val="bg2"/>
                </a:solidFill>
              </a:rPr>
              <a:t>TEMPLATE DESIGN © 2008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800" b="1">
                <a:solidFill>
                  <a:schemeClr val="bg2"/>
                </a:solidFill>
              </a:rPr>
              <a:t>www.PosterPresentations.com</a:t>
            </a:r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915988"/>
            <a:ext cx="34386838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5245100"/>
            <a:ext cx="11063288" cy="299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5999738" cy="35999738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56" name="Rectangle 40"/>
          <p:cNvSpPr>
            <a:spLocks noChangeArrowheads="1"/>
          </p:cNvSpPr>
          <p:nvPr userDrawn="1"/>
        </p:nvSpPr>
        <p:spPr bwMode="auto">
          <a:xfrm>
            <a:off x="24090313" y="5249863"/>
            <a:ext cx="11083925" cy="29962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57" name="Rectangle 41"/>
          <p:cNvSpPr>
            <a:spLocks noChangeArrowheads="1"/>
          </p:cNvSpPr>
          <p:nvPr userDrawn="1"/>
        </p:nvSpPr>
        <p:spPr bwMode="auto">
          <a:xfrm>
            <a:off x="12428538" y="5249863"/>
            <a:ext cx="11082337" cy="29962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59" name="Line 43"/>
          <p:cNvSpPr>
            <a:spLocks noChangeShapeType="1"/>
          </p:cNvSpPr>
          <p:nvPr userDrawn="1"/>
        </p:nvSpPr>
        <p:spPr bwMode="auto">
          <a:xfrm>
            <a:off x="0" y="4449763"/>
            <a:ext cx="35999738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+mj-lt"/>
          <a:ea typeface="+mj-ea"/>
          <a:cs typeface="+mj-cs"/>
        </a:defRPr>
      </a:lvl1pPr>
      <a:lvl2pPr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2pPr>
      <a:lvl3pPr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3pPr>
      <a:lvl4pPr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4pPr>
      <a:lvl5pPr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5pPr>
      <a:lvl6pPr marL="457200"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6pPr>
      <a:lvl7pPr marL="914400"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7pPr>
      <a:lvl8pPr marL="1371600"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8pPr>
      <a:lvl9pPr marL="1828800"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9pPr>
    </p:titleStyle>
    <p:bodyStyle>
      <a:lvl1pPr marL="280988" indent="-280988" algn="l" defTabSz="749300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06425" indent="-231775" algn="l" defTabSz="749300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38213" indent="-188913" algn="l" defTabSz="7493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12863" indent="-187325" algn="l" defTabSz="749300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875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1447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6019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0591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5163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5999738" cy="4603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768350" y="5254625"/>
            <a:ext cx="8180388" cy="2996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603750"/>
            <a:ext cx="35999738" cy="142875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500063" y="35482213"/>
            <a:ext cx="2062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>
                <a:solidFill>
                  <a:schemeClr val="bg2"/>
                </a:solidFill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800" b="1">
                <a:solidFill>
                  <a:schemeClr val="bg2"/>
                </a:solidFill>
              </a:rPr>
              <a:t>www.PosterPresentations.com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392238"/>
            <a:ext cx="34386838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5254625"/>
            <a:ext cx="8180388" cy="299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5999738" cy="35999738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9424988" y="5254625"/>
            <a:ext cx="17030700" cy="2996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6987500" y="5254625"/>
            <a:ext cx="8186738" cy="2996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2pPr>
      <a:lvl3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3pPr>
      <a:lvl4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4pPr>
      <a:lvl5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5pPr>
      <a:lvl6pPr marL="4572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6pPr>
      <a:lvl7pPr marL="9144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7pPr>
      <a:lvl8pPr marL="13716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8pPr>
      <a:lvl9pPr marL="18288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9pPr>
    </p:titleStyle>
    <p:bodyStyle>
      <a:lvl1pPr marL="280988" indent="-280988" algn="l" defTabSz="749300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06425" indent="-231775" algn="l" defTabSz="749300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38213" indent="-188913" algn="l" defTabSz="7493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12863" indent="-187325" algn="l" defTabSz="749300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875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1447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6019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0591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5163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5999738" cy="4603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568325" y="5254625"/>
            <a:ext cx="34750375" cy="2996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603750"/>
            <a:ext cx="35999738" cy="142875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500063" y="35482213"/>
            <a:ext cx="2062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>
                <a:solidFill>
                  <a:schemeClr val="bg2"/>
                </a:solidFill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800" b="1">
                <a:solidFill>
                  <a:schemeClr val="bg2"/>
                </a:solidFill>
              </a:rPr>
              <a:t>www.PosterPresentations.com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392238"/>
            <a:ext cx="34386838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325" y="5254625"/>
            <a:ext cx="34605913" cy="299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5999738" cy="35999738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2pPr>
      <a:lvl3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3pPr>
      <a:lvl4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4pPr>
      <a:lvl5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5pPr>
      <a:lvl6pPr marL="4572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6pPr>
      <a:lvl7pPr marL="9144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7pPr>
      <a:lvl8pPr marL="13716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8pPr>
      <a:lvl9pPr marL="18288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9pPr>
    </p:titleStyle>
    <p:bodyStyle>
      <a:lvl1pPr marL="280988" indent="-280988" algn="l" defTabSz="749300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06425" indent="-231775" algn="l" defTabSz="749300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38213" indent="-188913" algn="l" defTabSz="7493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12863" indent="-187325" algn="l" defTabSz="749300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875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1447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6019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0591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5163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273513" y="275082"/>
            <a:ext cx="23115590" cy="41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square" lIns="74838" tIns="37413" rIns="74838" bIns="37413">
            <a:spAutoFit/>
          </a:bodyPr>
          <a:lstStyle/>
          <a:p>
            <a:pPr algn="ctr" defTabSz="749300" eaLnBrk="1" hangingPunct="1">
              <a:spcBef>
                <a:spcPts val="0"/>
              </a:spcBef>
            </a:pPr>
            <a:r>
              <a:rPr lang="en-IN" sz="6000" b="1" dirty="0">
                <a:latin typeface="Arial Black" pitchFamily="34" charset="0"/>
              </a:rPr>
              <a:t>Low Cost Real-time Room</a:t>
            </a:r>
          </a:p>
          <a:p>
            <a:pPr algn="ctr" defTabSz="749300" eaLnBrk="1" hangingPunct="1">
              <a:spcBef>
                <a:spcPts val="0"/>
              </a:spcBef>
            </a:pPr>
            <a:r>
              <a:rPr lang="en-IN" sz="6000" b="1" dirty="0">
                <a:latin typeface="Arial Black" pitchFamily="34" charset="0"/>
              </a:rPr>
              <a:t>Occupancy Indicating System</a:t>
            </a:r>
            <a:endParaRPr lang="en-US" sz="6000" b="1" dirty="0">
              <a:latin typeface="Arial Black" pitchFamily="34" charset="0"/>
            </a:endParaRPr>
          </a:p>
          <a:p>
            <a:pPr algn="ctr"/>
            <a:r>
              <a:rPr lang="en-GB" sz="4400" b="1" dirty="0">
                <a:latin typeface="Arial" pitchFamily="34" charset="0"/>
                <a:cs typeface="Arial" pitchFamily="34" charset="0"/>
              </a:rPr>
              <a:t>Chirag Shah, </a:t>
            </a:r>
            <a:r>
              <a:rPr lang="en-GB" sz="4400" b="1" dirty="0" err="1">
                <a:latin typeface="Arial" pitchFamily="34" charset="0"/>
                <a:cs typeface="Arial" pitchFamily="34" charset="0"/>
              </a:rPr>
              <a:t>Srijal</a:t>
            </a:r>
            <a:r>
              <a:rPr lang="en-GB" sz="4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400" b="1" dirty="0" err="1">
                <a:latin typeface="Arial" pitchFamily="34" charset="0"/>
                <a:cs typeface="Arial" pitchFamily="34" charset="0"/>
              </a:rPr>
              <a:t>Poojari</a:t>
            </a:r>
            <a:r>
              <a:rPr lang="en-GB" sz="4400" b="1" dirty="0">
                <a:latin typeface="Arial" pitchFamily="34" charset="0"/>
                <a:cs typeface="Arial" pitchFamily="34" charset="0"/>
              </a:rPr>
              <a:t>	Guide: </a:t>
            </a:r>
            <a:r>
              <a:rPr lang="en-GB" sz="4400" b="1" dirty="0" err="1">
                <a:latin typeface="Arial" pitchFamily="34" charset="0"/>
                <a:cs typeface="Arial" pitchFamily="34" charset="0"/>
              </a:rPr>
              <a:t>Prof.</a:t>
            </a:r>
            <a:r>
              <a:rPr lang="en-GB" sz="4400" b="1" dirty="0">
                <a:latin typeface="Arial" pitchFamily="34" charset="0"/>
                <a:cs typeface="Arial" pitchFamily="34" charset="0"/>
              </a:rPr>
              <a:t> Priya Deshpande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dirty="0"/>
              <a:t>Department of Electronics Engineering, Sardar Patel Institute of Technology, Andheri (West), Mumbai-400058</a:t>
            </a:r>
          </a:p>
          <a:p>
            <a:pPr algn="ctr"/>
            <a:r>
              <a:rPr lang="en-US" sz="4400" dirty="0"/>
              <a:t> </a:t>
            </a:r>
            <a:endParaRPr lang="en-US" sz="2800" dirty="0"/>
          </a:p>
          <a:p>
            <a:endParaRPr lang="en-US" sz="28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519" name="Text Box 471"/>
          <p:cNvSpPr txBox="1">
            <a:spLocks noChangeArrowheads="1"/>
          </p:cNvSpPr>
          <p:nvPr/>
        </p:nvSpPr>
        <p:spPr bwMode="auto">
          <a:xfrm>
            <a:off x="791210" y="5254625"/>
            <a:ext cx="11083925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>
                <a:solidFill>
                  <a:srgbClr val="F8F8F8"/>
                </a:solidFill>
                <a:latin typeface="+mj-lt"/>
              </a:rPr>
              <a:t>Introduction</a:t>
            </a:r>
          </a:p>
        </p:txBody>
      </p:sp>
      <p:sp>
        <p:nvSpPr>
          <p:cNvPr id="2520" name="Text Box 472"/>
          <p:cNvSpPr txBox="1">
            <a:spLocks noChangeArrowheads="1"/>
          </p:cNvSpPr>
          <p:nvPr/>
        </p:nvSpPr>
        <p:spPr bwMode="auto">
          <a:xfrm>
            <a:off x="912653" y="5800059"/>
            <a:ext cx="10841037" cy="67589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sz="2600" b="1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A corporate office of 400 employees: 250 employees on 7th floor, 150 employees on 3rd floor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7th floor has 10 meeting rooms and 3rd floor has 5 meeting rooms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Anyone can book any meeting room for any time (if the room is available) using a mobile app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This is an open office – hence if anyone wants to have a discussion then they need to go to a meeting room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Meeting rooms are always in </a:t>
            </a:r>
            <a:r>
              <a:rPr lang="en-US" sz="2600" dirty="0" smtClean="0">
                <a:latin typeface="+mj-lt"/>
              </a:rPr>
              <a:t>demand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+mj-lt"/>
              </a:rPr>
              <a:t>If </a:t>
            </a:r>
            <a:r>
              <a:rPr lang="en-US" sz="2600" dirty="0">
                <a:latin typeface="+mj-lt"/>
              </a:rPr>
              <a:t>someone wants to have a meeting spontaneously without booking the room then the he/she has to go from room to room to check the occupancy status of the same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600" dirty="0">
              <a:latin typeface="+mj-lt"/>
            </a:endParaRPr>
          </a:p>
          <a:p>
            <a:pPr algn="just">
              <a:buFont typeface="Wingdings" pitchFamily="2" charset="2"/>
              <a:buChar char="Ø"/>
            </a:pPr>
            <a:endParaRPr lang="en-GB" sz="2600" dirty="0">
              <a:latin typeface="+mj-lt"/>
            </a:endParaRPr>
          </a:p>
        </p:txBody>
      </p:sp>
      <p:sp>
        <p:nvSpPr>
          <p:cNvPr id="2521" name="Text Box 473"/>
          <p:cNvSpPr txBox="1">
            <a:spLocks noChangeArrowheads="1"/>
          </p:cNvSpPr>
          <p:nvPr/>
        </p:nvSpPr>
        <p:spPr bwMode="auto">
          <a:xfrm>
            <a:off x="791210" y="15019929"/>
            <a:ext cx="11083925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>
                <a:solidFill>
                  <a:srgbClr val="F8F8F8"/>
                </a:solidFill>
                <a:latin typeface="+mj-lt"/>
              </a:rPr>
              <a:t>Solution Design</a:t>
            </a:r>
          </a:p>
        </p:txBody>
      </p:sp>
      <p:sp>
        <p:nvSpPr>
          <p:cNvPr id="2609" name="Text Box 561"/>
          <p:cNvSpPr txBox="1">
            <a:spLocks noChangeArrowheads="1"/>
          </p:cNvSpPr>
          <p:nvPr/>
        </p:nvSpPr>
        <p:spPr bwMode="auto">
          <a:xfrm>
            <a:off x="24107091" y="23969013"/>
            <a:ext cx="11082338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defPPr>
              <a:defRPr lang="en-US"/>
            </a:defPPr>
            <a:lvl1pPr algn="ctr" defTabSz="749300" eaLnBrk="0" hangingPunct="0">
              <a:spcBef>
                <a:spcPct val="50000"/>
              </a:spcBef>
              <a:defRPr sz="3000" b="1">
                <a:solidFill>
                  <a:srgbClr val="F8F8F8"/>
                </a:solidFill>
                <a:latin typeface="+mj-lt"/>
              </a:defRPr>
            </a:lvl1pPr>
            <a:lvl2pPr marL="374650" defTabSz="749300">
              <a:defRPr>
                <a:latin typeface="Arial" charset="0"/>
              </a:defRPr>
            </a:lvl2pPr>
            <a:lvl3pPr marL="749300" defTabSz="749300">
              <a:defRPr>
                <a:latin typeface="Arial" charset="0"/>
              </a:defRPr>
            </a:lvl3pPr>
            <a:lvl4pPr marL="1125538" defTabSz="749300">
              <a:defRPr>
                <a:latin typeface="Arial" charset="0"/>
              </a:defRPr>
            </a:lvl4pPr>
            <a:lvl5pPr marL="1500188" defTabSz="749300">
              <a:defRPr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dirty="0"/>
              <a:t>Conclusions</a:t>
            </a:r>
          </a:p>
        </p:txBody>
      </p:sp>
      <p:sp>
        <p:nvSpPr>
          <p:cNvPr id="2610" name="Text Box 562"/>
          <p:cNvSpPr txBox="1">
            <a:spLocks noChangeArrowheads="1"/>
          </p:cNvSpPr>
          <p:nvPr/>
        </p:nvSpPr>
        <p:spPr bwMode="auto">
          <a:xfrm>
            <a:off x="24135396" y="28413325"/>
            <a:ext cx="11082338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>
                <a:solidFill>
                  <a:srgbClr val="F8F8F8"/>
                </a:solidFill>
                <a:latin typeface="+mj-lt"/>
              </a:rPr>
              <a:t>References</a:t>
            </a:r>
          </a:p>
        </p:txBody>
      </p:sp>
      <p:sp>
        <p:nvSpPr>
          <p:cNvPr id="2613" name="Text Box 565"/>
          <p:cNvSpPr txBox="1">
            <a:spLocks noChangeArrowheads="1"/>
          </p:cNvSpPr>
          <p:nvPr/>
        </p:nvSpPr>
        <p:spPr bwMode="auto">
          <a:xfrm>
            <a:off x="24231824" y="29257436"/>
            <a:ext cx="10971213" cy="54970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GB" sz="2800" dirty="0"/>
              <a:t>[1] Sparkfun.com, “nRF24L01+ Transceiver </a:t>
            </a:r>
            <a:r>
              <a:rPr lang="en-GB" sz="2800" dirty="0" err="1"/>
              <a:t>Hookup</a:t>
            </a:r>
            <a:r>
              <a:rPr lang="en-GB" sz="2800" dirty="0"/>
              <a:t> Guide”, [Online]. </a:t>
            </a:r>
            <a:r>
              <a:rPr lang="en-GB" sz="2800" dirty="0" err="1"/>
              <a:t>Available:https</a:t>
            </a:r>
            <a:r>
              <a:rPr lang="en-GB" sz="2800" dirty="0"/>
              <a:t>://learn.sparkfun.com/tutorials/nrf24l01-transceiver-hookup-guide [Accessed: 10-Feb-2018]</a:t>
            </a:r>
          </a:p>
          <a:p>
            <a:pPr algn="just"/>
            <a:r>
              <a:rPr lang="en-GB" sz="2800" dirty="0"/>
              <a:t>[2] geekstips.com, “Internet of Things Project – Communication between ESP8266 modules”, [Online]. Available: https://www.geekstips.com/two-esp8266-communication-talk-each-other/ [Accessed: 10-Feb-2018] </a:t>
            </a:r>
          </a:p>
          <a:p>
            <a:pPr algn="just"/>
            <a:r>
              <a:rPr lang="en-GB" sz="2800" dirty="0"/>
              <a:t>[3] Scargill, “Networking the nef24l01”, [Online]. </a:t>
            </a:r>
            <a:r>
              <a:rPr lang="en-GB" sz="2800" dirty="0" err="1"/>
              <a:t>Available:https</a:t>
            </a:r>
            <a:r>
              <a:rPr lang="en-GB" sz="2800" dirty="0"/>
              <a:t>://scargill.wordpress.com/2013/05/17/networking-the-nrf24l01/ [Accessed: 10-Feb-2018] </a:t>
            </a:r>
            <a:endParaRPr lang="en-US" sz="2600" b="1" dirty="0">
              <a:latin typeface="Arial Narrow" pitchFamily="34" charset="0"/>
            </a:endParaRPr>
          </a:p>
          <a:p>
            <a:pPr algn="just"/>
            <a:endParaRPr lang="en-GB" sz="2800" dirty="0"/>
          </a:p>
        </p:txBody>
      </p:sp>
      <p:sp>
        <p:nvSpPr>
          <p:cNvPr id="117" name="Text Box 474"/>
          <p:cNvSpPr txBox="1">
            <a:spLocks noChangeArrowheads="1"/>
          </p:cNvSpPr>
          <p:nvPr/>
        </p:nvSpPr>
        <p:spPr bwMode="auto">
          <a:xfrm>
            <a:off x="24190959" y="26416924"/>
            <a:ext cx="10818813" cy="155753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We may have an opportunity to implement this in real life within the corporate environment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211" y="783390"/>
            <a:ext cx="2736849" cy="26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2860" y="0"/>
            <a:ext cx="359997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" y="0"/>
            <a:ext cx="359997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Text Box 473">
            <a:extLst>
              <a:ext uri="{FF2B5EF4-FFF2-40B4-BE49-F238E27FC236}">
                <a16:creationId xmlns="" xmlns:a16="http://schemas.microsoft.com/office/drawing/2014/main" id="{B81FC9C0-506A-4701-B6B2-1810CDBDF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226" y="11472610"/>
            <a:ext cx="11083925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>
                <a:solidFill>
                  <a:srgbClr val="F8F8F8"/>
                </a:solidFill>
                <a:latin typeface="+mj-lt"/>
              </a:rPr>
              <a:t>Problem Definition</a:t>
            </a:r>
          </a:p>
        </p:txBody>
      </p:sp>
      <p:sp>
        <p:nvSpPr>
          <p:cNvPr id="52" name="Text Box 472">
            <a:extLst>
              <a:ext uri="{FF2B5EF4-FFF2-40B4-BE49-F238E27FC236}">
                <a16:creationId xmlns="" xmlns:a16="http://schemas.microsoft.com/office/drawing/2014/main" id="{95982AEE-5C90-4F17-9477-54C73089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765" y="12028403"/>
            <a:ext cx="10841037" cy="1957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+mj-lt"/>
              </a:rPr>
              <a:t>Implement a PIR sensor based solution wherein people can view the status of the room (available/occupied) online using web</a:t>
            </a:r>
            <a:endParaRPr lang="en-US" sz="2600" dirty="0">
              <a:latin typeface="+mj-lt"/>
            </a:endParaRPr>
          </a:p>
        </p:txBody>
      </p:sp>
      <p:sp>
        <p:nvSpPr>
          <p:cNvPr id="60" name="Text Box 472">
            <a:extLst>
              <a:ext uri="{FF2B5EF4-FFF2-40B4-BE49-F238E27FC236}">
                <a16:creationId xmlns="" xmlns:a16="http://schemas.microsoft.com/office/drawing/2014/main" id="{EE7868CC-9850-4326-A3AE-448FC57A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91" y="15579726"/>
            <a:ext cx="10841037" cy="71590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We used a PIR sensor to detect occupancy of the room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The sensor is connected to an Atmel microcontroller which relays the information to a central device via radio modules configured in a mesh configuration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The central device will push the data to the internet using a </a:t>
            </a:r>
            <a:r>
              <a:rPr lang="en-US" sz="2600" dirty="0" err="1">
                <a:latin typeface="+mj-lt"/>
              </a:rPr>
              <a:t>WiFi</a:t>
            </a:r>
            <a:r>
              <a:rPr lang="en-US" sz="2600" dirty="0">
                <a:latin typeface="+mj-lt"/>
              </a:rPr>
              <a:t> module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All the devices are battery </a:t>
            </a:r>
            <a:r>
              <a:rPr lang="en-US" sz="2600" dirty="0" smtClean="0">
                <a:latin typeface="+mj-lt"/>
              </a:rPr>
              <a:t>powered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+mj-lt"/>
              </a:rPr>
              <a:t>Since the devices are battery powered – we used a low power voltage regulator. This improved the battery life by 3 X times as the current drawn was 0.3 micro amperes compared to .1 micro ampere by a normal voltage regulator</a:t>
            </a:r>
            <a:endParaRPr lang="en-US" sz="2600" dirty="0">
              <a:latin typeface="+mj-lt"/>
            </a:endParaRPr>
          </a:p>
          <a:p>
            <a:pPr algn="just">
              <a:buFont typeface="Wingdings" pitchFamily="2" charset="2"/>
              <a:buChar char="Ø"/>
            </a:pPr>
            <a:endParaRPr lang="en-US" sz="2600" dirty="0">
              <a:latin typeface="+mj-lt"/>
            </a:endParaRPr>
          </a:p>
          <a:p>
            <a:pPr algn="just">
              <a:buFont typeface="Wingdings" pitchFamily="2" charset="2"/>
              <a:buChar char="Ø"/>
            </a:pPr>
            <a:endParaRPr lang="en-US" sz="2600" dirty="0">
              <a:latin typeface="+mj-lt"/>
            </a:endParaRPr>
          </a:p>
          <a:p>
            <a:pPr algn="just">
              <a:buFont typeface="Wingdings" pitchFamily="2" charset="2"/>
              <a:buChar char="Ø"/>
            </a:pPr>
            <a:endParaRPr lang="en-US" sz="2600" dirty="0">
              <a:latin typeface="+mj-lt"/>
            </a:endParaRPr>
          </a:p>
        </p:txBody>
      </p:sp>
      <p:sp>
        <p:nvSpPr>
          <p:cNvPr id="61" name="Text Box 495">
            <a:extLst>
              <a:ext uri="{FF2B5EF4-FFF2-40B4-BE49-F238E27FC236}">
                <a16:creationId xmlns="" xmlns:a16="http://schemas.microsoft.com/office/drawing/2014/main" id="{16E494E8-71EF-49AA-9C9E-6753DFB18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5396" y="9453292"/>
            <a:ext cx="11082338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>
                <a:solidFill>
                  <a:srgbClr val="F8F8F8"/>
                </a:solidFill>
                <a:latin typeface="+mj-lt"/>
              </a:rPr>
              <a:t>Results</a:t>
            </a:r>
          </a:p>
        </p:txBody>
      </p:sp>
      <p:sp>
        <p:nvSpPr>
          <p:cNvPr id="65" name="Text Box 495">
            <a:extLst>
              <a:ext uri="{FF2B5EF4-FFF2-40B4-BE49-F238E27FC236}">
                <a16:creationId xmlns="" xmlns:a16="http://schemas.microsoft.com/office/drawing/2014/main" id="{7446E45C-B335-4042-9DBF-538437EA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0699" y="5266659"/>
            <a:ext cx="11082338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>
                <a:solidFill>
                  <a:srgbClr val="F8F8F8"/>
                </a:solidFill>
                <a:latin typeface="+mj-lt"/>
              </a:rPr>
              <a:t>Highlights</a:t>
            </a:r>
          </a:p>
        </p:txBody>
      </p:sp>
      <p:sp>
        <p:nvSpPr>
          <p:cNvPr id="66" name="Text Box 472">
            <a:extLst>
              <a:ext uri="{FF2B5EF4-FFF2-40B4-BE49-F238E27FC236}">
                <a16:creationId xmlns="" xmlns:a16="http://schemas.microsoft.com/office/drawing/2014/main" id="{0E08127E-C259-440C-B131-0752B63EF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349" y="6135630"/>
            <a:ext cx="10841037" cy="27578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We created a complete end-to-end product </a:t>
            </a:r>
            <a:endParaRPr lang="en-US" sz="2600" dirty="0">
              <a:latin typeface="+mj-lt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600" dirty="0" smtClean="0">
                <a:latin typeface="+mj-lt"/>
              </a:rPr>
              <a:t>Designed a network of wireless battery </a:t>
            </a:r>
            <a:r>
              <a:rPr lang="en-US" sz="2600" dirty="0">
                <a:latin typeface="+mj-lt"/>
              </a:rPr>
              <a:t>operated </a:t>
            </a:r>
            <a:r>
              <a:rPr lang="en-US" sz="2600" dirty="0" err="1">
                <a:latin typeface="+mj-lt"/>
              </a:rPr>
              <a:t>devicesPCBs</a:t>
            </a:r>
            <a:r>
              <a:rPr lang="en-US" sz="2600" dirty="0">
                <a:latin typeface="+mj-lt"/>
              </a:rPr>
              <a:t> professionally manufactured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3D printed the </a:t>
            </a:r>
            <a:r>
              <a:rPr lang="en-US" sz="2600" dirty="0" smtClean="0">
                <a:latin typeface="+mj-lt"/>
              </a:rPr>
              <a:t>product housing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600" dirty="0" smtClean="0">
                <a:latin typeface="+mj-lt"/>
              </a:rPr>
              <a:t>Designed </a:t>
            </a:r>
            <a:r>
              <a:rPr lang="en-US" sz="2600" dirty="0">
                <a:latin typeface="+mj-lt"/>
              </a:rPr>
              <a:t>the web </a:t>
            </a:r>
            <a:r>
              <a:rPr lang="en-US" sz="2600" dirty="0" smtClean="0">
                <a:latin typeface="+mj-lt"/>
              </a:rPr>
              <a:t>interface</a:t>
            </a:r>
            <a:endParaRPr lang="en-US" sz="2600" dirty="0">
              <a:latin typeface="+mj-lt"/>
            </a:endParaRPr>
          </a:p>
        </p:txBody>
      </p:sp>
      <p:sp>
        <p:nvSpPr>
          <p:cNvPr id="24" name="Text Box 495"/>
          <p:cNvSpPr txBox="1">
            <a:spLocks noChangeArrowheads="1"/>
          </p:cNvSpPr>
          <p:nvPr/>
        </p:nvSpPr>
        <p:spPr bwMode="auto">
          <a:xfrm>
            <a:off x="750970" y="25509906"/>
            <a:ext cx="11082338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 smtClean="0">
                <a:solidFill>
                  <a:srgbClr val="F8F8F8"/>
                </a:solidFill>
                <a:latin typeface="+mj-lt"/>
              </a:rPr>
              <a:t>Work Done</a:t>
            </a:r>
            <a:endParaRPr lang="en-US" sz="3000" b="1" dirty="0">
              <a:solidFill>
                <a:srgbClr val="F8F8F8"/>
              </a:solidFill>
              <a:latin typeface="+mj-lt"/>
            </a:endParaRPr>
          </a:p>
        </p:txBody>
      </p:sp>
      <p:sp>
        <p:nvSpPr>
          <p:cNvPr id="25" name="Text Box 472">
            <a:extLst>
              <a:ext uri="{FF2B5EF4-FFF2-40B4-BE49-F238E27FC236}">
                <a16:creationId xmlns="" xmlns:a16="http://schemas.microsoft.com/office/drawing/2014/main" id="{F1A52443-3352-4417-A2E2-ACBDAD15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70" y="26362773"/>
            <a:ext cx="10841037" cy="1957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Font typeface="Wingdings" pitchFamily="2" charset="2"/>
              <a:buChar char="Ø"/>
            </a:pPr>
            <a:r>
              <a:rPr lang="en-US" sz="2600" dirty="0" smtClean="0">
                <a:latin typeface="+mj-lt"/>
              </a:rPr>
              <a:t>Designed the prototype of the circuit on breadboards which included the microcontroller, radio module and an </a:t>
            </a:r>
            <a:r>
              <a:rPr lang="en-US" sz="2600" dirty="0" err="1" smtClean="0">
                <a:latin typeface="+mj-lt"/>
              </a:rPr>
              <a:t>oled</a:t>
            </a:r>
            <a:r>
              <a:rPr lang="en-US" sz="2600" dirty="0" smtClean="0">
                <a:latin typeface="+mj-lt"/>
              </a:rPr>
              <a:t> display</a:t>
            </a:r>
            <a:endParaRPr lang="en-US" sz="26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493" y="13559707"/>
            <a:ext cx="5019222" cy="3764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212" y="13559707"/>
            <a:ext cx="5018209" cy="3764098"/>
          </a:xfrm>
          <a:prstGeom prst="rect">
            <a:avLst/>
          </a:prstGeom>
        </p:spPr>
      </p:pic>
      <p:sp>
        <p:nvSpPr>
          <p:cNvPr id="31" name="Text Box 472">
            <a:extLst>
              <a:ext uri="{FF2B5EF4-FFF2-40B4-BE49-F238E27FC236}">
                <a16:creationId xmlns="" xmlns:a16="http://schemas.microsoft.com/office/drawing/2014/main" id="{F1A52443-3352-4417-A2E2-ACBDAD15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672" y="5367087"/>
            <a:ext cx="10841037" cy="1957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Font typeface="Wingdings" pitchFamily="2" charset="2"/>
              <a:buChar char="Ø"/>
            </a:pPr>
            <a:r>
              <a:rPr lang="en-US" sz="2600" dirty="0" smtClean="0">
                <a:latin typeface="+mj-lt"/>
              </a:rPr>
              <a:t>Designed the PCB of the circuit </a:t>
            </a:r>
            <a:r>
              <a:rPr lang="en-US" sz="2600" dirty="0" smtClean="0">
                <a:latin typeface="+mj-lt"/>
              </a:rPr>
              <a:t>in Eagle and got it manufactured from a PCB prototyping service (PCBway.com)</a:t>
            </a:r>
            <a:endParaRPr lang="en-US" sz="2600" dirty="0">
              <a:latin typeface="+mj-lt"/>
            </a:endParaRPr>
          </a:p>
        </p:txBody>
      </p:sp>
      <p:sp>
        <p:nvSpPr>
          <p:cNvPr id="32" name="Text Box 472">
            <a:extLst>
              <a:ext uri="{FF2B5EF4-FFF2-40B4-BE49-F238E27FC236}">
                <a16:creationId xmlns="" xmlns:a16="http://schemas.microsoft.com/office/drawing/2014/main" id="{F1A52443-3352-4417-A2E2-ACBDAD15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8391" y="11842789"/>
            <a:ext cx="7319583" cy="1157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We </a:t>
            </a:r>
            <a:r>
              <a:rPr lang="en-US" sz="2600" dirty="0" smtClean="0">
                <a:latin typeface="+mj-lt"/>
              </a:rPr>
              <a:t>assembled the board</a:t>
            </a:r>
            <a:endParaRPr lang="en-US" sz="2600" dirty="0">
              <a:latin typeface="+mj-lt"/>
            </a:endParaRPr>
          </a:p>
        </p:txBody>
      </p:sp>
      <p:sp>
        <p:nvSpPr>
          <p:cNvPr id="33" name="Text Box 472">
            <a:extLst>
              <a:ext uri="{FF2B5EF4-FFF2-40B4-BE49-F238E27FC236}">
                <a16:creationId xmlns="" xmlns:a16="http://schemas.microsoft.com/office/drawing/2014/main" id="{F1A52443-3352-4417-A2E2-ACBDAD15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8391" y="17441036"/>
            <a:ext cx="10841037" cy="1157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We manufactured the housing unit using 3D printing</a:t>
            </a:r>
            <a:endParaRPr lang="en-US" sz="26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524" y="30650652"/>
            <a:ext cx="10114770" cy="4103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097" y="24116923"/>
            <a:ext cx="6175998" cy="46311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264" y="10805048"/>
            <a:ext cx="6206602" cy="46559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391" y="18751091"/>
            <a:ext cx="5019143" cy="3762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111" y="18751091"/>
            <a:ext cx="5015909" cy="37629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366" y="20415177"/>
            <a:ext cx="8158002" cy="3360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365" y="17059134"/>
            <a:ext cx="8158002" cy="33099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762" y="7320099"/>
            <a:ext cx="4448482" cy="42975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497" y="7342603"/>
            <a:ext cx="4438013" cy="427509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241349" y="9962529"/>
            <a:ext cx="364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 defTabSz="3600450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The end product</a:t>
            </a:r>
            <a:endParaRPr lang="en-US" sz="2600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93518" y="16411335"/>
            <a:ext cx="1124782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Web interface showing the occupancy status of each room</a:t>
            </a:r>
            <a:endParaRPr lang="en-US" sz="2600" dirty="0">
              <a:latin typeface="+mj-l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1" y="28709391"/>
            <a:ext cx="10746877" cy="604511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2833493" y="29640868"/>
            <a:ext cx="988934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Designed a web interface to show the occupancy status of each room</a:t>
            </a:r>
            <a:endParaRPr lang="en-US" sz="26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478590" y="23069260"/>
            <a:ext cx="76200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Inside the housing of the final product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8050</TotalTime>
  <Words>451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Narrow</vt:lpstr>
      <vt:lpstr>Wingdings</vt:lpstr>
      <vt:lpstr>Custom Design</vt:lpstr>
      <vt:lpstr>1_Custom Design</vt:lpstr>
      <vt:lpstr>2_Custom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100cm by 100cm Poster Template</dc:title>
  <dc:subject>Free PowerPoint poster templates</dc:subject>
  <dc:creator>ICONAMMA 2017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2009</dc:description>
  <cp:lastModifiedBy>Chirag Shah</cp:lastModifiedBy>
  <cp:revision>227</cp:revision>
  <dcterms:created xsi:type="dcterms:W3CDTF">2005-05-18T01:24:28Z</dcterms:created>
  <dcterms:modified xsi:type="dcterms:W3CDTF">2018-04-20T04:38:33Z</dcterms:modified>
  <cp:category>Powerpoint poster templates</cp:category>
</cp:coreProperties>
</file>