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60" r:id="rId3"/>
    <p:sldId id="267" r:id="rId4"/>
    <p:sldId id="261" r:id="rId5"/>
    <p:sldId id="262" r:id="rId6"/>
    <p:sldId id="271" r:id="rId7"/>
    <p:sldId id="264" r:id="rId8"/>
    <p:sldId id="272" r:id="rId9"/>
    <p:sldId id="279" r:id="rId10"/>
    <p:sldId id="280" r:id="rId11"/>
    <p:sldId id="263" r:id="rId12"/>
    <p:sldId id="266" r:id="rId13"/>
    <p:sldId id="270" r:id="rId14"/>
    <p:sldId id="273" r:id="rId15"/>
    <p:sldId id="274" r:id="rId16"/>
    <p:sldId id="277" r:id="rId17"/>
    <p:sldId id="276" r:id="rId18"/>
    <p:sldId id="275"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84" d="100"/>
          <a:sy n="84" d="100"/>
        </p:scale>
        <p:origin x="1286" y="-5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BA1FF-2277-4117-AC96-6C29B73E564E}" type="datetimeFigureOut">
              <a:rPr lang="en-IN" smtClean="0"/>
              <a:t>20-04-2018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50921-5EEF-4356-928E-0D0055CB681C}" type="slidenum">
              <a:rPr lang="en-IN" smtClean="0"/>
              <a:t>‹#›</a:t>
            </a:fld>
            <a:endParaRPr lang="en-IN"/>
          </a:p>
        </p:txBody>
      </p:sp>
    </p:spTree>
    <p:extLst>
      <p:ext uri="{BB962C8B-B14F-4D97-AF65-F5344CB8AC3E}">
        <p14:creationId xmlns:p14="http://schemas.microsoft.com/office/powerpoint/2010/main" val="320080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150921-5EEF-4356-928E-0D0055CB681C}" type="slidenum">
              <a:rPr lang="en-IN" smtClean="0"/>
              <a:t>13</a:t>
            </a:fld>
            <a:endParaRPr lang="en-IN"/>
          </a:p>
        </p:txBody>
      </p:sp>
    </p:spTree>
    <p:extLst>
      <p:ext uri="{BB962C8B-B14F-4D97-AF65-F5344CB8AC3E}">
        <p14:creationId xmlns:p14="http://schemas.microsoft.com/office/powerpoint/2010/main" val="375203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8AFB56B-496C-4237-B487-FD749F0C1F2E}" type="datetimeFigureOut">
              <a:rPr lang="en-US"/>
              <a:pPr>
                <a:defRPr/>
              </a:pPr>
              <a:t>4/20/2018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5DEDE7-2A76-4C88-9D75-5332F569FE8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E20AAF-B61D-4A72-9773-85A37AD8D2AA}" type="datetimeFigureOut">
              <a:rPr lang="en-US"/>
              <a:pPr>
                <a:defRPr/>
              </a:pPr>
              <a:t>4/20/2018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C9E531-7387-4E38-9938-0694CB45AE8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8ED046-77A1-43EB-82C6-E9D04597DB7F}" type="datetimeFigureOut">
              <a:rPr lang="en-US"/>
              <a:pPr>
                <a:defRPr/>
              </a:pPr>
              <a:t>4/20/2018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9CDA94-5C62-47DE-9639-2726785896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DE667A-E322-4457-AD00-CD5B6DF8F783}" type="datetimeFigureOut">
              <a:rPr lang="en-US"/>
              <a:pPr>
                <a:defRPr/>
              </a:pPr>
              <a:t>4/20/2018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6F8683-7176-4B5A-9894-0CB946292C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53FDFD3-22B4-4A21-B2D9-5F6147BDCC01}" type="datetimeFigureOut">
              <a:rPr lang="en-US"/>
              <a:pPr>
                <a:defRPr/>
              </a:pPr>
              <a:t>4/20/2018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4770C-DE29-43B7-861E-F2B31B3B9A0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D7B5541-1716-4E08-A30F-929B03C8622F}" type="datetimeFigureOut">
              <a:rPr lang="en-US"/>
              <a:pPr>
                <a:defRPr/>
              </a:pPr>
              <a:t>4/20/2018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A2405C-89FE-41CD-A923-B122067AF7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DA412-90B0-4929-A9C0-A3A06295F728}" type="datetimeFigureOut">
              <a:rPr lang="en-US"/>
              <a:pPr>
                <a:defRPr/>
              </a:pPr>
              <a:t>4/20/2018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9C715D-99B0-4D52-B673-8BF086D128B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E420B9C-2B2A-4D11-B60D-F43B9FB5321D}" type="datetimeFigureOut">
              <a:rPr lang="en-US"/>
              <a:pPr>
                <a:defRPr/>
              </a:pPr>
              <a:t>4/20/2018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99CEAA8-5977-48EF-8DA5-15B25DCCD5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CE1857-ED0D-4F87-B5E0-B779B4254525}" type="datetimeFigureOut">
              <a:rPr lang="en-US"/>
              <a:pPr>
                <a:defRPr/>
              </a:pPr>
              <a:t>4/20/2018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F6C8843-6352-4636-8C57-F3EFA2A487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DAC9F6-29CE-42C8-BD23-63DAAFCE75B7}" type="datetimeFigureOut">
              <a:rPr lang="en-US"/>
              <a:pPr>
                <a:defRPr/>
              </a:pPr>
              <a:t>4/20/2018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0066FF-7568-47FA-A353-9CF61A7BB7D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5F1F30-504A-4D51-9A81-14ECAEBF8A27}" type="datetimeFigureOut">
              <a:rPr lang="en-US"/>
              <a:pPr>
                <a:defRPr/>
              </a:pPr>
              <a:t>4/20/2018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DD1B1C-2D56-4304-8E38-1692B157FC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195"/>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AC58638-C43B-4821-A78E-15C0DBD18E68}" type="datetimeFigureOut">
              <a:rPr lang="en-US"/>
              <a:pPr>
                <a:defRPr/>
              </a:pPr>
              <a:t>4/20/2018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E52041F-FA7F-4067-AF7F-E79AFE6AEC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tips.com/two-esp8266-communication-talk-each-other/" TargetMode="External"/><Relationship Id="rId2" Type="http://schemas.openxmlformats.org/officeDocument/2006/relationships/hyperlink" Target="https://learn.sparkfun.com/tutorials/nrf24l01-transceiver-hookup-guide" TargetMode="External"/><Relationship Id="rId1" Type="http://schemas.openxmlformats.org/officeDocument/2006/relationships/slideLayout" Target="../slideLayouts/slideLayout2.xml"/><Relationship Id="rId4" Type="http://schemas.openxmlformats.org/officeDocument/2006/relationships/hyperlink" Target="https://scargill.wordpress.com/2013/05/17/networking-the-nrf24l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orkscape.io/products/manage/smart-sens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ccupey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914400" y="4572000"/>
            <a:ext cx="7239000" cy="1477328"/>
          </a:xfrm>
          <a:prstGeom prst="rect">
            <a:avLst/>
          </a:prstGeom>
          <a:noFill/>
          <a:ln w="9525">
            <a:noFill/>
            <a:miter lim="800000"/>
            <a:headEnd/>
            <a:tailEnd/>
          </a:ln>
        </p:spPr>
        <p:txBody>
          <a:bodyPr>
            <a:spAutoFit/>
          </a:bodyPr>
          <a:lstStyle/>
          <a:p>
            <a:pPr algn="ctr" eaLnBrk="1" hangingPunct="1"/>
            <a:r>
              <a:rPr lang="en-US" b="1" dirty="0">
                <a:latin typeface="Times New Roman" pitchFamily="18" charset="0"/>
                <a:cs typeface="Times New Roman" pitchFamily="18" charset="0"/>
              </a:rPr>
              <a:t>Department of Electronics Engineering</a:t>
            </a:r>
          </a:p>
          <a:p>
            <a:pPr algn="ctr" eaLnBrk="1" hangingPunct="1"/>
            <a:r>
              <a:rPr lang="en-US" b="1" dirty="0">
                <a:latin typeface="Times New Roman" pitchFamily="18" charset="0"/>
                <a:cs typeface="Times New Roman" pitchFamily="18" charset="0"/>
              </a:rPr>
              <a:t>Sardar Patel Institute of Technology</a:t>
            </a:r>
          </a:p>
          <a:p>
            <a:pPr algn="ctr" eaLnBrk="1" hangingPunct="1"/>
            <a:r>
              <a:rPr lang="en-US" b="1" dirty="0" err="1">
                <a:latin typeface="Times New Roman" pitchFamily="18" charset="0"/>
                <a:cs typeface="Times New Roman" pitchFamily="18" charset="0"/>
              </a:rPr>
              <a:t>Munshi</a:t>
            </a:r>
            <a:r>
              <a:rPr lang="en-US" b="1" dirty="0">
                <a:latin typeface="Times New Roman" pitchFamily="18" charset="0"/>
                <a:cs typeface="Times New Roman" pitchFamily="18" charset="0"/>
              </a:rPr>
              <a:t> Nagar, Andheri(W), Mumbai-400058</a:t>
            </a:r>
          </a:p>
          <a:p>
            <a:pPr algn="ctr" eaLnBrk="1" hangingPunct="1"/>
            <a:r>
              <a:rPr lang="en-US" b="1" dirty="0">
                <a:latin typeface="Times New Roman" pitchFamily="18" charset="0"/>
                <a:cs typeface="Times New Roman" pitchFamily="18" charset="0"/>
              </a:rPr>
              <a:t>UNIVERSITY OF MUMBAI</a:t>
            </a:r>
          </a:p>
          <a:p>
            <a:pPr algn="ctr" eaLnBrk="1" hangingPunct="1"/>
            <a:r>
              <a:rPr lang="en-US" b="1" dirty="0">
                <a:latin typeface="Times New Roman" pitchFamily="18" charset="0"/>
                <a:cs typeface="Times New Roman" pitchFamily="18" charset="0"/>
              </a:rPr>
              <a:t>2017-2018</a:t>
            </a:r>
          </a:p>
        </p:txBody>
      </p:sp>
      <p:sp>
        <p:nvSpPr>
          <p:cNvPr id="3075" name="TextBox 3"/>
          <p:cNvSpPr txBox="1">
            <a:spLocks noChangeArrowheads="1"/>
          </p:cNvSpPr>
          <p:nvPr/>
        </p:nvSpPr>
        <p:spPr bwMode="auto">
          <a:xfrm>
            <a:off x="2083881" y="457200"/>
            <a:ext cx="5160387" cy="2308324"/>
          </a:xfrm>
          <a:prstGeom prst="rect">
            <a:avLst/>
          </a:prstGeom>
          <a:noFill/>
          <a:ln w="9525">
            <a:noFill/>
            <a:miter lim="800000"/>
            <a:headEnd/>
            <a:tailEnd/>
          </a:ln>
        </p:spPr>
        <p:txBody>
          <a:bodyPr wrap="none">
            <a:spAutoFit/>
          </a:bodyPr>
          <a:lstStyle/>
          <a:p>
            <a:pPr algn="ctr" eaLnBrk="1" hangingPunct="1"/>
            <a:r>
              <a:rPr lang="en-US" sz="3600" b="1" dirty="0">
                <a:latin typeface="Times New Roman" pitchFamily="18" charset="0"/>
                <a:cs typeface="Times New Roman" pitchFamily="18" charset="0"/>
              </a:rPr>
              <a:t>Bachelors of Engineering</a:t>
            </a:r>
          </a:p>
          <a:p>
            <a:pPr algn="ctr" eaLnBrk="1" hangingPunct="1"/>
            <a:r>
              <a:rPr lang="en-US" dirty="0">
                <a:solidFill>
                  <a:srgbClr val="C00000"/>
                </a:solidFill>
                <a:latin typeface="Times New Roman" pitchFamily="18" charset="0"/>
                <a:cs typeface="Times New Roman" pitchFamily="18" charset="0"/>
              </a:rPr>
              <a:t> </a:t>
            </a:r>
          </a:p>
          <a:p>
            <a:pPr algn="ctr" eaLnBrk="1" hangingPunct="1"/>
            <a:r>
              <a:rPr lang="en-US" sz="2400" b="1" dirty="0" smtClean="0">
                <a:latin typeface="Times New Roman" pitchFamily="18" charset="0"/>
                <a:cs typeface="Times New Roman" pitchFamily="18" charset="0"/>
              </a:rPr>
              <a:t>Mini-Project Phase 1</a:t>
            </a:r>
            <a:endParaRPr lang="en-US" b="1" dirty="0">
              <a:solidFill>
                <a:srgbClr val="C00000"/>
              </a:solidFill>
              <a:latin typeface="Times New Roman" pitchFamily="18" charset="0"/>
              <a:cs typeface="Times New Roman" pitchFamily="18" charset="0"/>
            </a:endParaRPr>
          </a:p>
          <a:p>
            <a:pPr algn="ctr" eaLnBrk="1" hangingPunct="1"/>
            <a:endParaRPr lang="en-US" sz="2400" b="1" dirty="0"/>
          </a:p>
          <a:p>
            <a:pPr algn="ctr" eaLnBrk="1" hangingPunct="1"/>
            <a:r>
              <a:rPr lang="en-US" sz="2400" b="1" dirty="0"/>
              <a:t> </a:t>
            </a:r>
          </a:p>
          <a:p>
            <a:pPr algn="ctr" eaLnBrk="1" hangingPunct="1"/>
            <a:r>
              <a:rPr lang="en-US" b="1" dirty="0"/>
              <a:t> </a:t>
            </a:r>
          </a:p>
        </p:txBody>
      </p:sp>
      <p:pic>
        <p:nvPicPr>
          <p:cNvPr id="3076" name="Picture 5" descr="C:\Documents and Settings\xp\Desktop\SPIT_Logo.gif"/>
          <p:cNvPicPr>
            <a:picLocks noChangeAspect="1" noChangeArrowheads="1"/>
          </p:cNvPicPr>
          <p:nvPr/>
        </p:nvPicPr>
        <p:blipFill>
          <a:blip r:embed="rId2"/>
          <a:srcRect/>
          <a:stretch>
            <a:fillRect/>
          </a:stretch>
        </p:blipFill>
        <p:spPr bwMode="auto">
          <a:xfrm>
            <a:off x="3810000" y="2514600"/>
            <a:ext cx="1565275" cy="1576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OccupEye</a:t>
            </a:r>
            <a:endParaRPr lang="en-US" sz="3600" b="1"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0" indent="0">
              <a:buNone/>
            </a:pPr>
            <a:endParaRPr lang="en-IN" dirty="0" smtClean="0"/>
          </a:p>
          <a:p>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76" y="2286000"/>
            <a:ext cx="7851448" cy="1905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7100" y="4436941"/>
            <a:ext cx="2209800" cy="1689222"/>
          </a:xfrm>
          <a:prstGeom prst="rect">
            <a:avLst/>
          </a:prstGeom>
        </p:spPr>
      </p:pic>
    </p:spTree>
    <p:extLst>
      <p:ext uri="{BB962C8B-B14F-4D97-AF65-F5344CB8AC3E}">
        <p14:creationId xmlns:p14="http://schemas.microsoft.com/office/powerpoint/2010/main" val="2749945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a:xfrm>
            <a:off x="457200" y="1752600"/>
            <a:ext cx="8229600" cy="4525963"/>
          </a:xfrm>
        </p:spPr>
        <p:txBody>
          <a:bodyPr/>
          <a:lstStyle/>
          <a:p>
            <a:pPr marL="0" lvl="0" indent="0">
              <a:buNone/>
            </a:pPr>
            <a:r>
              <a:rPr lang="en-IN" sz="1800" dirty="0" smtClean="0"/>
              <a:t>Tran et al. </a:t>
            </a:r>
            <a:r>
              <a:rPr lang="en-US" sz="1800" dirty="0"/>
              <a:t>, " A Smart Meeting Room Scheduling and Management System with Utilization Control and Ad-hoc Support Based on Real-Time Occupancy </a:t>
            </a:r>
            <a:r>
              <a:rPr lang="en-US" sz="1800" dirty="0" smtClean="0"/>
              <a:t>Detection”, </a:t>
            </a:r>
            <a:r>
              <a:rPr lang="en-US" sz="1800" i="1" dirty="0"/>
              <a:t>in IT Convergence and Security (ICITCS), 2013 International Conference on, </a:t>
            </a:r>
            <a:r>
              <a:rPr lang="en-US" sz="1800" dirty="0" smtClean="0"/>
              <a:t>2013.</a:t>
            </a:r>
            <a:endParaRPr lang="en-IN" sz="1800" dirty="0" smtClean="0"/>
          </a:p>
          <a:p>
            <a:pPr marL="0" lvl="0" indent="0">
              <a:buNone/>
            </a:pPr>
            <a:r>
              <a:rPr lang="en-IN" sz="1800" dirty="0" smtClean="0"/>
              <a:t>“</a:t>
            </a:r>
            <a:r>
              <a:rPr lang="en-US" sz="1800" dirty="0"/>
              <a:t> </a:t>
            </a:r>
            <a:r>
              <a:rPr lang="en-US" sz="1800" dirty="0" smtClean="0"/>
              <a:t>In </a:t>
            </a:r>
            <a:r>
              <a:rPr lang="en-US" sz="1800" dirty="0"/>
              <a:t>this paper, we present a smart meeting room scheduling and management system which detect occupancy status of meeting rooms in </a:t>
            </a:r>
            <a:r>
              <a:rPr lang="en-US" sz="1800" dirty="0" smtClean="0"/>
              <a:t>real-time </a:t>
            </a:r>
            <a:r>
              <a:rPr lang="en-US" sz="1800" dirty="0"/>
              <a:t>and integrate this information into the scheduling application to support ad-hoc meetings and increase room utilization. Our system is a simple, ease-of-implementation solution based on PIR sensor fusion devices and Ethernet connectivity. Occupancy data is sent to a central application server by UDP over IP protocols. On this server, a web application is developed and hosted to not only allow people book rooms for their meetings, but also check the utilization of these rooms based on predefined </a:t>
            </a:r>
            <a:r>
              <a:rPr lang="en-US" sz="1800" dirty="0" smtClean="0"/>
              <a:t>policies.</a:t>
            </a:r>
            <a:r>
              <a:rPr lang="en-IN" sz="1800" dirty="0" smtClean="0"/>
              <a:t>”</a:t>
            </a:r>
          </a:p>
          <a:p>
            <a:pPr marL="0" lvl="0" indent="0">
              <a:buNone/>
            </a:pPr>
            <a:endParaRPr lang="en-IN"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Solution Design</a:t>
            </a:r>
          </a:p>
        </p:txBody>
      </p:sp>
      <p:sp>
        <p:nvSpPr>
          <p:cNvPr id="12291" name="Content Placeholder 2"/>
          <p:cNvSpPr>
            <a:spLocks noGrp="1"/>
          </p:cNvSpPr>
          <p:nvPr>
            <p:ph idx="1"/>
          </p:nvPr>
        </p:nvSpPr>
        <p:spPr>
          <a:xfrm>
            <a:off x="457200" y="1295400"/>
            <a:ext cx="8229600" cy="5287962"/>
          </a:xfrm>
        </p:spPr>
        <p:txBody>
          <a:bodyPr/>
          <a:lstStyle/>
          <a:p>
            <a:pPr lvl="0"/>
            <a:r>
              <a:rPr lang="en-IN" sz="2800" dirty="0" smtClean="0"/>
              <a:t>We will use a PIR sensor to detect occupancy</a:t>
            </a:r>
          </a:p>
          <a:p>
            <a:pPr lvl="0"/>
            <a:r>
              <a:rPr lang="en-IN" sz="2800" dirty="0" smtClean="0"/>
              <a:t>The sensor will be connected to an Atmel microcontroller which will relay the information to a central device via radio modules configured in a mesh configuration</a:t>
            </a:r>
          </a:p>
          <a:p>
            <a:pPr lvl="0"/>
            <a:r>
              <a:rPr lang="en-IN" sz="2800" dirty="0" smtClean="0"/>
              <a:t>The central device will push the data to the internet using a </a:t>
            </a:r>
            <a:r>
              <a:rPr lang="en-IN" sz="2800" dirty="0" err="1" smtClean="0"/>
              <a:t>WiFi</a:t>
            </a:r>
            <a:r>
              <a:rPr lang="en-IN" sz="2800" dirty="0" smtClean="0"/>
              <a:t> module</a:t>
            </a:r>
          </a:p>
          <a:p>
            <a:pPr lvl="0"/>
            <a:r>
              <a:rPr lang="en-IN" sz="2800" dirty="0" smtClean="0"/>
              <a:t>All the devices will be battery powered (except the central device)</a:t>
            </a:r>
          </a:p>
          <a:p>
            <a:pPr lvl="0"/>
            <a:r>
              <a:rPr lang="en-IN" sz="2800" dirty="0" smtClean="0"/>
              <a:t>We will create a complete end-to-end product including getting PCBs manufactured for the devices and designing the web interface</a:t>
            </a:r>
          </a:p>
          <a:p>
            <a:pPr lvl="0"/>
            <a:r>
              <a:rPr lang="en-IN" sz="2800" dirty="0" smtClean="0"/>
              <a:t>We </a:t>
            </a:r>
            <a:r>
              <a:rPr lang="en-IN" sz="2800" dirty="0"/>
              <a:t>will create a dashboard which will show the real time status of meeting room occupancy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r>
              <a:rPr lang="en-IN" sz="2400" dirty="0"/>
              <a:t>We will create a real-time wireless conference room occupancy monitoring system</a:t>
            </a:r>
          </a:p>
          <a:p>
            <a:r>
              <a:rPr lang="en-IN" sz="2400" dirty="0"/>
              <a:t>Each room will have one or more devices which will detect the occupancy of the room</a:t>
            </a:r>
          </a:p>
          <a:p>
            <a:r>
              <a:rPr lang="en-IN" sz="2400" dirty="0"/>
              <a:t>This data will be uploaded to a central server/device over which will keep track of the occupancy of all the rooms</a:t>
            </a:r>
          </a:p>
          <a:p>
            <a:r>
              <a:rPr lang="en-IN" sz="2400" dirty="0"/>
              <a:t>The occupancy of each room can be viewed on a web interface</a:t>
            </a:r>
          </a:p>
          <a:p>
            <a:r>
              <a:rPr lang="en-IN" sz="2400" dirty="0"/>
              <a:t>This data can be integrated with the existing mobile app(this is outside the scope of this project)</a:t>
            </a:r>
          </a:p>
          <a:p>
            <a:pPr marL="0" indent="0">
              <a:buNone/>
            </a:pPr>
            <a:endParaRPr lang="en-US" sz="2400" dirty="0"/>
          </a:p>
        </p:txBody>
      </p:sp>
      <p:sp>
        <p:nvSpPr>
          <p:cNvPr id="11267"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Proposed Outcomes</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Project Plan</a:t>
            </a:r>
            <a:endParaRPr lang="en-US" sz="4400" b="0" strike="noStrike" spc="-1">
              <a:solidFill>
                <a:srgbClr val="000000"/>
              </a:solidFill>
              <a:uFill>
                <a:solidFill>
                  <a:srgbClr val="FFFFFF"/>
                </a:solidFill>
              </a:uFill>
              <a:latin typeface="Calibri"/>
            </a:endParaRPr>
          </a:p>
        </p:txBody>
      </p:sp>
      <p:graphicFrame>
        <p:nvGraphicFramePr>
          <p:cNvPr id="144" name="Table 2"/>
          <p:cNvGraphicFramePr/>
          <p:nvPr>
            <p:extLst>
              <p:ext uri="{D42A27DB-BD31-4B8C-83A1-F6EECF244321}">
                <p14:modId xmlns:p14="http://schemas.microsoft.com/office/powerpoint/2010/main" val="3334314426"/>
              </p:ext>
            </p:extLst>
          </p:nvPr>
        </p:nvGraphicFramePr>
        <p:xfrm>
          <a:off x="381000" y="1417320"/>
          <a:ext cx="8229600" cy="4396080"/>
        </p:xfrm>
        <a:graphic>
          <a:graphicData uri="http://schemas.openxmlformats.org/drawingml/2006/table">
            <a:tbl>
              <a:tblPr/>
              <a:tblGrid>
                <a:gridCol w="1905000"/>
                <a:gridCol w="6324600"/>
              </a:tblGrid>
              <a:tr h="598680">
                <a:tc>
                  <a:txBody>
                    <a:bodyPr/>
                    <a:lstStyle/>
                    <a:p>
                      <a:pPr>
                        <a:lnSpc>
                          <a:spcPct val="100000"/>
                        </a:lnSpc>
                      </a:pPr>
                      <a:r>
                        <a:rPr lang="en-IN" sz="1800" b="0" strike="noStrike" spc="-1" dirty="0">
                          <a:solidFill>
                            <a:srgbClr val="FFFFFF"/>
                          </a:solidFill>
                          <a:uFill>
                            <a:solidFill>
                              <a:srgbClr val="FFFFFF"/>
                            </a:solidFill>
                          </a:uFill>
                          <a:latin typeface="Calibri"/>
                        </a:rPr>
                        <a:t>Week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0" strike="noStrike" spc="-1" dirty="0">
                          <a:solidFill>
                            <a:srgbClr val="FFFFFF"/>
                          </a:solidFill>
                          <a:uFill>
                            <a:solidFill>
                              <a:srgbClr val="FFFFFF"/>
                            </a:solidFill>
                          </a:uFill>
                          <a:latin typeface="Calibri"/>
                        </a:rPr>
                        <a:t>Objective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98680">
                <a:tc>
                  <a:txBody>
                    <a:bodyPr/>
                    <a:lstStyle/>
                    <a:p>
                      <a:pPr>
                        <a:lnSpc>
                          <a:spcPct val="100000"/>
                        </a:lnSpc>
                      </a:pPr>
                      <a:r>
                        <a:rPr lang="en-IN" sz="1800" b="0" strike="noStrike" spc="-1" dirty="0" smtClean="0">
                          <a:solidFill>
                            <a:srgbClr val="000000"/>
                          </a:solidFill>
                          <a:uFill>
                            <a:solidFill>
                              <a:srgbClr val="FFFFFF"/>
                            </a:solidFill>
                          </a:uFill>
                          <a:latin typeface="Arial"/>
                        </a:rPr>
                        <a:t>15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-21</a:t>
                      </a:r>
                      <a:r>
                        <a:rPr lang="en-IN" sz="1800" b="0" strike="noStrike" spc="-1" baseline="30000" dirty="0" smtClean="0">
                          <a:solidFill>
                            <a:srgbClr val="000000"/>
                          </a:solidFill>
                          <a:uFill>
                            <a:solidFill>
                              <a:srgbClr val="FFFFFF"/>
                            </a:solidFill>
                          </a:uFill>
                          <a:latin typeface="Arial"/>
                        </a:rPr>
                        <a:t>st</a:t>
                      </a:r>
                      <a:r>
                        <a:rPr lang="en-IN" sz="1800" b="0" strike="noStrike" spc="-1" baseline="0" dirty="0" smtClean="0">
                          <a:solidFill>
                            <a:srgbClr val="000000"/>
                          </a:solidFill>
                          <a:uFill>
                            <a:solidFill>
                              <a:srgbClr val="FFFFFF"/>
                            </a:solidFill>
                          </a:uFill>
                          <a:latin typeface="Arial"/>
                        </a:rPr>
                        <a:t> Jan</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Research on feasibility</a:t>
                      </a:r>
                      <a:r>
                        <a:rPr lang="en-IN" sz="1800" b="0" strike="noStrike" spc="-1" baseline="0" dirty="0" smtClean="0">
                          <a:solidFill>
                            <a:srgbClr val="000000"/>
                          </a:solidFill>
                          <a:uFill>
                            <a:solidFill>
                              <a:srgbClr val="FFFFFF"/>
                            </a:solidFill>
                          </a:uFill>
                          <a:latin typeface="Arial"/>
                        </a:rPr>
                        <a:t> of proposed project</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22440">
                <a:tc>
                  <a:txBody>
                    <a:bodyPr/>
                    <a:lstStyle/>
                    <a:p>
                      <a:pPr>
                        <a:lnSpc>
                          <a:spcPct val="100000"/>
                        </a:lnSpc>
                      </a:pPr>
                      <a:r>
                        <a:rPr lang="en-IN" sz="1800" b="0" strike="noStrike" spc="-1" dirty="0" smtClean="0">
                          <a:solidFill>
                            <a:srgbClr val="000000"/>
                          </a:solidFill>
                          <a:uFill>
                            <a:solidFill>
                              <a:srgbClr val="FFFFFF"/>
                            </a:solidFill>
                          </a:uFill>
                          <a:latin typeface="Arial"/>
                        </a:rPr>
                        <a:t>22</a:t>
                      </a:r>
                      <a:r>
                        <a:rPr lang="en-IN" sz="1800" b="0" strike="noStrike" spc="-1" baseline="30000" dirty="0" smtClean="0">
                          <a:solidFill>
                            <a:srgbClr val="000000"/>
                          </a:solidFill>
                          <a:uFill>
                            <a:solidFill>
                              <a:srgbClr val="FFFFFF"/>
                            </a:solidFill>
                          </a:uFill>
                          <a:latin typeface="Arial"/>
                        </a:rPr>
                        <a:t>nd</a:t>
                      </a:r>
                      <a:r>
                        <a:rPr lang="en-IN" sz="1800" b="0" strike="noStrike" spc="-1" baseline="0" dirty="0" smtClean="0">
                          <a:solidFill>
                            <a:srgbClr val="000000"/>
                          </a:solidFill>
                          <a:uFill>
                            <a:solidFill>
                              <a:srgbClr val="FFFFFF"/>
                            </a:solidFill>
                          </a:uFill>
                          <a:latin typeface="Arial"/>
                        </a:rPr>
                        <a:t>-28</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Jan</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Topic Finalization</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66200">
                <a:tc>
                  <a:txBody>
                    <a:bodyPr/>
                    <a:lstStyle/>
                    <a:p>
                      <a:pPr>
                        <a:lnSpc>
                          <a:spcPct val="100000"/>
                        </a:lnSpc>
                      </a:pPr>
                      <a:r>
                        <a:rPr lang="en-IN" sz="1800" b="0" strike="noStrike" spc="-1" dirty="0" smtClean="0">
                          <a:solidFill>
                            <a:srgbClr val="000000"/>
                          </a:solidFill>
                          <a:uFill>
                            <a:solidFill>
                              <a:srgbClr val="FFFFFF"/>
                            </a:solidFill>
                          </a:uFill>
                          <a:latin typeface="Arial"/>
                        </a:rPr>
                        <a:t>29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4</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a:t>
                      </a:r>
                      <a:r>
                        <a:rPr lang="en-IN" sz="1800" b="0" strike="noStrike" spc="-1" dirty="0" smtClean="0">
                          <a:solidFill>
                            <a:srgbClr val="000000"/>
                          </a:solidFill>
                          <a:uFill>
                            <a:solidFill>
                              <a:srgbClr val="FFFFFF"/>
                            </a:solidFill>
                          </a:uFill>
                          <a:latin typeface="Arial"/>
                        </a:rPr>
                        <a:t>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Research</a:t>
                      </a:r>
                      <a:r>
                        <a:rPr lang="en-IN" sz="1800" b="0" strike="noStrike" spc="-1" baseline="0" dirty="0" smtClean="0">
                          <a:solidFill>
                            <a:srgbClr val="000000"/>
                          </a:solidFill>
                          <a:uFill>
                            <a:solidFill>
                              <a:srgbClr val="FFFFFF"/>
                            </a:solidFill>
                          </a:uFill>
                          <a:latin typeface="Arial"/>
                        </a:rPr>
                        <a:t> on wireless options and available sensors</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87680">
                <a:tc>
                  <a:txBody>
                    <a:bodyPr/>
                    <a:lstStyle/>
                    <a:p>
                      <a:pPr>
                        <a:lnSpc>
                          <a:spcPct val="100000"/>
                        </a:lnSpc>
                      </a:pPr>
                      <a:r>
                        <a:rPr lang="en-IN" sz="1800" b="0" strike="noStrike" spc="-1" dirty="0" smtClean="0">
                          <a:solidFill>
                            <a:srgbClr val="000000"/>
                          </a:solidFill>
                          <a:uFill>
                            <a:solidFill>
                              <a:srgbClr val="FFFFFF"/>
                            </a:solidFill>
                          </a:uFill>
                          <a:latin typeface="Arial"/>
                        </a:rPr>
                        <a:t>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11</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Range Testing of radio modules</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12</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 18</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p>
                    <a:p>
                      <a:pPr>
                        <a:lnSpc>
                          <a:spcPct val="100000"/>
                        </a:lnSpc>
                      </a:pP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Obtain the required components and</a:t>
                      </a:r>
                      <a:r>
                        <a:rPr lang="en-IN" sz="1800" b="0" strike="noStrike" spc="-1" baseline="0" dirty="0" smtClean="0">
                          <a:solidFill>
                            <a:srgbClr val="000000"/>
                          </a:solidFill>
                          <a:uFill>
                            <a:solidFill>
                              <a:srgbClr val="FFFFFF"/>
                            </a:solidFill>
                          </a:uFill>
                          <a:latin typeface="Arial"/>
                        </a:rPr>
                        <a:t> assemble 3-4 devices on breadboards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19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-25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Feb</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Complete Meshing of NRF24L01 radio modules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r h="491160">
                <a:tc>
                  <a:txBody>
                    <a:bodyPr/>
                    <a:lstStyle/>
                    <a:p>
                      <a:pPr>
                        <a:lnSpc>
                          <a:spcPct val="100000"/>
                        </a:lnSpc>
                      </a:pPr>
                      <a:r>
                        <a:rPr lang="en-IN" sz="1800" b="0" strike="noStrike" spc="-1" dirty="0" smtClean="0">
                          <a:solidFill>
                            <a:srgbClr val="000000"/>
                          </a:solidFill>
                          <a:uFill>
                            <a:solidFill>
                              <a:srgbClr val="FFFFFF"/>
                            </a:solidFill>
                          </a:uFill>
                          <a:latin typeface="Arial"/>
                        </a:rPr>
                        <a:t>26</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-4</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March</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Integrate PIR</a:t>
                      </a:r>
                      <a:r>
                        <a:rPr lang="en-IN" sz="1800" b="0" strike="noStrike" spc="-1" baseline="0" dirty="0" smtClean="0">
                          <a:solidFill>
                            <a:srgbClr val="000000"/>
                          </a:solidFill>
                          <a:uFill>
                            <a:solidFill>
                              <a:srgbClr val="FFFFFF"/>
                            </a:solidFill>
                          </a:uFill>
                          <a:latin typeface="Arial"/>
                        </a:rPr>
                        <a:t> sensors and make system battery powered</a:t>
                      </a:r>
                      <a:endParaRPr lang="en-IN" sz="1800" b="0" strike="noStrike" spc="-1" dirty="0" smtClean="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r>
            </a:tbl>
          </a:graphicData>
        </a:graphic>
      </p:graphicFrame>
    </p:spTree>
    <p:extLst>
      <p:ext uri="{BB962C8B-B14F-4D97-AF65-F5344CB8AC3E}">
        <p14:creationId xmlns:p14="http://schemas.microsoft.com/office/powerpoint/2010/main" val="27675602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Times New Roman"/>
              </a:rPr>
              <a:t>Project Plan</a:t>
            </a:r>
            <a:endParaRPr lang="en-US" sz="4400" b="0" strike="noStrike" spc="-1">
              <a:solidFill>
                <a:srgbClr val="000000"/>
              </a:solidFill>
              <a:uFill>
                <a:solidFill>
                  <a:srgbClr val="FFFFFF"/>
                </a:solidFill>
              </a:uFill>
              <a:latin typeface="Calibri"/>
            </a:endParaRPr>
          </a:p>
        </p:txBody>
      </p:sp>
      <p:graphicFrame>
        <p:nvGraphicFramePr>
          <p:cNvPr id="144" name="Table 2"/>
          <p:cNvGraphicFramePr/>
          <p:nvPr>
            <p:extLst>
              <p:ext uri="{D42A27DB-BD31-4B8C-83A1-F6EECF244321}">
                <p14:modId xmlns:p14="http://schemas.microsoft.com/office/powerpoint/2010/main" val="3278162768"/>
              </p:ext>
            </p:extLst>
          </p:nvPr>
        </p:nvGraphicFramePr>
        <p:xfrm>
          <a:off x="381000" y="1417320"/>
          <a:ext cx="8229600" cy="4232160"/>
        </p:xfrm>
        <a:graphic>
          <a:graphicData uri="http://schemas.openxmlformats.org/drawingml/2006/table">
            <a:tbl>
              <a:tblPr/>
              <a:tblGrid>
                <a:gridCol w="1905000"/>
                <a:gridCol w="6324600"/>
              </a:tblGrid>
              <a:tr h="598680">
                <a:tc>
                  <a:txBody>
                    <a:bodyPr/>
                    <a:lstStyle/>
                    <a:p>
                      <a:pPr>
                        <a:lnSpc>
                          <a:spcPct val="100000"/>
                        </a:lnSpc>
                      </a:pPr>
                      <a:r>
                        <a:rPr lang="en-IN" sz="1800" b="0" strike="noStrike" spc="-1" dirty="0">
                          <a:solidFill>
                            <a:srgbClr val="FFFFFF"/>
                          </a:solidFill>
                          <a:uFill>
                            <a:solidFill>
                              <a:srgbClr val="FFFFFF"/>
                            </a:solidFill>
                          </a:uFill>
                          <a:latin typeface="Calibri"/>
                        </a:rPr>
                        <a:t>Week</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0" strike="noStrike" spc="-1" dirty="0">
                          <a:solidFill>
                            <a:srgbClr val="FFFFFF"/>
                          </a:solidFill>
                          <a:uFill>
                            <a:solidFill>
                              <a:srgbClr val="FFFFFF"/>
                            </a:solidFill>
                          </a:uFill>
                          <a:latin typeface="Calibri"/>
                        </a:rPr>
                        <a:t>Objective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98680">
                <a:tc>
                  <a:txBody>
                    <a:bodyPr/>
                    <a:lstStyle/>
                    <a:p>
                      <a:pPr>
                        <a:lnSpc>
                          <a:spcPct val="100000"/>
                        </a:lnSpc>
                      </a:pPr>
                      <a:r>
                        <a:rPr lang="en-IN" sz="1800" b="0" strike="noStrike" spc="-1" dirty="0" smtClean="0">
                          <a:solidFill>
                            <a:srgbClr val="000000"/>
                          </a:solidFill>
                          <a:uFill>
                            <a:solidFill>
                              <a:srgbClr val="FFFFFF"/>
                            </a:solidFill>
                          </a:uFill>
                          <a:latin typeface="Arial"/>
                        </a:rPr>
                        <a:t>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11</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Integrate</a:t>
                      </a:r>
                      <a:r>
                        <a:rPr lang="en-IN" sz="1800" b="0" strike="noStrike" spc="-1" baseline="0" dirty="0" smtClean="0">
                          <a:solidFill>
                            <a:srgbClr val="000000"/>
                          </a:solidFill>
                          <a:uFill>
                            <a:solidFill>
                              <a:srgbClr val="FFFFFF"/>
                            </a:solidFill>
                          </a:uFill>
                          <a:latin typeface="Arial"/>
                        </a:rPr>
                        <a:t> </a:t>
                      </a:r>
                      <a:r>
                        <a:rPr lang="en-IN" sz="1800" b="0" strike="noStrike" spc="-1" baseline="0" dirty="0" err="1" smtClean="0">
                          <a:solidFill>
                            <a:srgbClr val="000000"/>
                          </a:solidFill>
                          <a:uFill>
                            <a:solidFill>
                              <a:srgbClr val="FFFFFF"/>
                            </a:solidFill>
                          </a:uFill>
                          <a:latin typeface="Arial"/>
                        </a:rPr>
                        <a:t>WiFi</a:t>
                      </a:r>
                      <a:r>
                        <a:rPr lang="en-IN" sz="1800" b="0" strike="noStrike" spc="-1" baseline="0" dirty="0" smtClean="0">
                          <a:solidFill>
                            <a:srgbClr val="000000"/>
                          </a:solidFill>
                          <a:uFill>
                            <a:solidFill>
                              <a:srgbClr val="FFFFFF"/>
                            </a:solidFill>
                          </a:uFill>
                          <a:latin typeface="Arial"/>
                        </a:rPr>
                        <a:t> module and develop the web interface</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12</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18</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1" strike="noStrike" spc="-1" dirty="0" smtClean="0">
                          <a:solidFill>
                            <a:srgbClr val="000000"/>
                          </a:solidFill>
                          <a:uFill>
                            <a:solidFill>
                              <a:srgbClr val="FFFFFF"/>
                            </a:solidFill>
                          </a:uFill>
                          <a:latin typeface="Arial"/>
                        </a:rPr>
                        <a:t>No</a:t>
                      </a:r>
                      <a:r>
                        <a:rPr lang="en-IN" sz="1800" b="1" strike="noStrike" spc="-1" baseline="0" dirty="0" smtClean="0">
                          <a:solidFill>
                            <a:srgbClr val="000000"/>
                          </a:solidFill>
                          <a:uFill>
                            <a:solidFill>
                              <a:srgbClr val="FFFFFF"/>
                            </a:solidFill>
                          </a:uFill>
                          <a:latin typeface="Arial"/>
                        </a:rPr>
                        <a:t> work done due to MSE</a:t>
                      </a:r>
                      <a:endParaRPr lang="en-IN" sz="1800" b="1"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19</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t>
                      </a:r>
                      <a:r>
                        <a:rPr lang="en-IN" sz="1800" b="0" strike="noStrike" spc="-1" baseline="0" dirty="0" smtClean="0">
                          <a:solidFill>
                            <a:srgbClr val="000000"/>
                          </a:solidFill>
                          <a:uFill>
                            <a:solidFill>
                              <a:srgbClr val="FFFFFF"/>
                            </a:solidFill>
                          </a:uFill>
                          <a:latin typeface="Arial"/>
                        </a:rPr>
                        <a:t> 25</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March</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baseline="0" dirty="0" smtClean="0">
                          <a:solidFill>
                            <a:srgbClr val="000000"/>
                          </a:solidFill>
                          <a:uFill>
                            <a:solidFill>
                              <a:srgbClr val="FFFFFF"/>
                            </a:solidFill>
                          </a:uFill>
                          <a:latin typeface="Arial"/>
                        </a:rPr>
                        <a:t>Develop the web interface</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26</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Mar–</a:t>
                      </a:r>
                      <a:r>
                        <a:rPr lang="en-IN" sz="1800" b="0" strike="noStrike" spc="-1" baseline="0" dirty="0" smtClean="0">
                          <a:solidFill>
                            <a:srgbClr val="000000"/>
                          </a:solidFill>
                          <a:uFill>
                            <a:solidFill>
                              <a:srgbClr val="FFFFFF"/>
                            </a:solidFill>
                          </a:uFill>
                          <a:latin typeface="Arial"/>
                        </a:rPr>
                        <a:t> 1</a:t>
                      </a:r>
                      <a:r>
                        <a:rPr lang="en-IN" sz="1800" b="0" strike="noStrike" spc="-1" baseline="30000" dirty="0" smtClean="0">
                          <a:solidFill>
                            <a:srgbClr val="000000"/>
                          </a:solidFill>
                          <a:uFill>
                            <a:solidFill>
                              <a:srgbClr val="FFFFFF"/>
                            </a:solidFill>
                          </a:uFill>
                          <a:latin typeface="Arial"/>
                        </a:rPr>
                        <a:t>st</a:t>
                      </a:r>
                      <a:r>
                        <a:rPr lang="en-IN" sz="1800" b="0" strike="noStrike" spc="-1" baseline="0" dirty="0" smtClean="0">
                          <a:solidFill>
                            <a:srgbClr val="000000"/>
                          </a:solidFill>
                          <a:uFill>
                            <a:solidFill>
                              <a:srgbClr val="FFFFFF"/>
                            </a:solidFill>
                          </a:uFill>
                          <a:latin typeface="Arial"/>
                        </a:rPr>
                        <a:t> Apr</a:t>
                      </a: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Design PCB</a:t>
                      </a:r>
                      <a:r>
                        <a:rPr lang="en-IN" sz="1800" b="0" strike="noStrike" spc="-1" baseline="0" dirty="0" smtClean="0">
                          <a:solidFill>
                            <a:srgbClr val="000000"/>
                          </a:solidFill>
                          <a:uFill>
                            <a:solidFill>
                              <a:srgbClr val="FFFFFF"/>
                            </a:solidFill>
                          </a:uFill>
                          <a:latin typeface="Arial"/>
                        </a:rPr>
                        <a:t> for the devices and hosts</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dirty="0" smtClean="0">
                          <a:solidFill>
                            <a:srgbClr val="000000"/>
                          </a:solidFill>
                          <a:uFill>
                            <a:solidFill>
                              <a:srgbClr val="FFFFFF"/>
                            </a:solidFill>
                          </a:uFill>
                          <a:latin typeface="Arial"/>
                        </a:rPr>
                        <a:t>2</a:t>
                      </a:r>
                      <a:r>
                        <a:rPr lang="en-IN" sz="1800" b="0" strike="noStrike" spc="-1" baseline="30000" dirty="0" smtClean="0">
                          <a:solidFill>
                            <a:srgbClr val="000000"/>
                          </a:solidFill>
                          <a:uFill>
                            <a:solidFill>
                              <a:srgbClr val="FFFFFF"/>
                            </a:solidFill>
                          </a:uFill>
                          <a:latin typeface="Arial"/>
                        </a:rPr>
                        <a:t>nd</a:t>
                      </a:r>
                      <a:r>
                        <a:rPr lang="en-IN" sz="1800" b="0" strike="noStrike" spc="-1" dirty="0" smtClean="0">
                          <a:solidFill>
                            <a:srgbClr val="000000"/>
                          </a:solidFill>
                          <a:uFill>
                            <a:solidFill>
                              <a:srgbClr val="FFFFFF"/>
                            </a:solidFill>
                          </a:uFill>
                          <a:latin typeface="Arial"/>
                        </a:rPr>
                        <a:t> – 8</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Apr</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Final</a:t>
                      </a:r>
                      <a:r>
                        <a:rPr lang="en-IN" sz="1800" b="0" strike="noStrike" spc="-1" baseline="0" dirty="0" smtClean="0">
                          <a:solidFill>
                            <a:srgbClr val="000000"/>
                          </a:solidFill>
                          <a:uFill>
                            <a:solidFill>
                              <a:srgbClr val="FFFFFF"/>
                            </a:solidFill>
                          </a:uFill>
                          <a:latin typeface="Arial"/>
                        </a:rPr>
                        <a:t> Submission</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0D8E7"/>
                    </a:solidFill>
                  </a:tcPr>
                </a:tc>
              </a:tr>
              <a:tr h="59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strike="noStrike" spc="-1" baseline="0" dirty="0" smtClean="0">
                          <a:solidFill>
                            <a:srgbClr val="000000"/>
                          </a:solidFill>
                          <a:uFill>
                            <a:solidFill>
                              <a:srgbClr val="FFFFFF"/>
                            </a:solidFill>
                          </a:uFill>
                          <a:latin typeface="Arial"/>
                        </a:rPr>
                        <a:t>9</a:t>
                      </a:r>
                      <a:r>
                        <a:rPr lang="en-IN" sz="1800" b="0" strike="noStrike" spc="-1" baseline="30000" dirty="0" smtClean="0">
                          <a:solidFill>
                            <a:srgbClr val="000000"/>
                          </a:solidFill>
                          <a:uFill>
                            <a:solidFill>
                              <a:srgbClr val="FFFFFF"/>
                            </a:solidFill>
                          </a:uFill>
                          <a:latin typeface="Arial"/>
                        </a:rPr>
                        <a:t>th</a:t>
                      </a:r>
                      <a:r>
                        <a:rPr lang="en-IN" sz="1800" b="0" strike="noStrike" spc="-1" baseline="0" dirty="0" smtClean="0">
                          <a:solidFill>
                            <a:srgbClr val="000000"/>
                          </a:solidFill>
                          <a:uFill>
                            <a:solidFill>
                              <a:srgbClr val="FFFFFF"/>
                            </a:solidFill>
                          </a:uFill>
                          <a:latin typeface="Arial"/>
                        </a:rPr>
                        <a:t> </a:t>
                      </a:r>
                      <a:r>
                        <a:rPr lang="en-IN" sz="1800" b="0" strike="noStrike" spc="-1" dirty="0" smtClean="0">
                          <a:solidFill>
                            <a:srgbClr val="000000"/>
                          </a:solidFill>
                          <a:uFill>
                            <a:solidFill>
                              <a:srgbClr val="FFFFFF"/>
                            </a:solidFill>
                          </a:uFill>
                          <a:latin typeface="Arial"/>
                        </a:rPr>
                        <a:t>– 15</a:t>
                      </a:r>
                      <a:r>
                        <a:rPr lang="en-IN" sz="1800" b="0" strike="noStrike" spc="-1" baseline="30000" dirty="0" smtClean="0">
                          <a:solidFill>
                            <a:srgbClr val="000000"/>
                          </a:solidFill>
                          <a:uFill>
                            <a:solidFill>
                              <a:srgbClr val="FFFFFF"/>
                            </a:solidFill>
                          </a:uFill>
                          <a:latin typeface="Arial"/>
                        </a:rPr>
                        <a:t>th</a:t>
                      </a:r>
                      <a:r>
                        <a:rPr lang="en-IN" sz="1800" b="0" strike="noStrike" spc="-1" dirty="0" smtClean="0">
                          <a:solidFill>
                            <a:srgbClr val="000000"/>
                          </a:solidFill>
                          <a:uFill>
                            <a:solidFill>
                              <a:srgbClr val="FFFFFF"/>
                            </a:solidFill>
                          </a:uFill>
                          <a:latin typeface="Arial"/>
                        </a:rPr>
                        <a:t> Apr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0" strike="noStrike" spc="-1" dirty="0" smtClean="0">
                        <a:solidFill>
                          <a:srgbClr val="000000"/>
                        </a:solidFill>
                        <a:uFill>
                          <a:solidFill>
                            <a:srgbClr val="FFFFFF"/>
                          </a:solidFill>
                        </a:uFill>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dirty="0" smtClean="0">
                          <a:solidFill>
                            <a:srgbClr val="000000"/>
                          </a:solidFill>
                          <a:uFill>
                            <a:solidFill>
                              <a:srgbClr val="FFFFFF"/>
                            </a:solidFill>
                          </a:uFill>
                          <a:latin typeface="Arial"/>
                        </a:rPr>
                        <a:t>Documentation</a:t>
                      </a:r>
                      <a:endParaRPr lang="en-IN" sz="1800" b="0" strike="noStrike" spc="-1" dirty="0">
                        <a:solidFill>
                          <a:srgbClr val="000000"/>
                        </a:solidFill>
                        <a:uFill>
                          <a:solidFill>
                            <a:srgbClr val="FFFFFF"/>
                          </a:solidFill>
                        </a:uFill>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bl>
          </a:graphicData>
        </a:graphic>
      </p:graphicFrame>
    </p:spTree>
    <p:extLst>
      <p:ext uri="{BB962C8B-B14F-4D97-AF65-F5344CB8AC3E}">
        <p14:creationId xmlns:p14="http://schemas.microsoft.com/office/powerpoint/2010/main" val="5218860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600201"/>
            <a:ext cx="8229600" cy="3124200"/>
          </a:xfrm>
        </p:spPr>
        <p:txBody>
          <a:bodyPr/>
          <a:lstStyle/>
          <a:p>
            <a:r>
              <a:rPr lang="en-US" dirty="0" smtClean="0"/>
              <a:t>PIR sensors</a:t>
            </a:r>
          </a:p>
          <a:p>
            <a:r>
              <a:rPr lang="en-US" dirty="0" smtClean="0"/>
              <a:t>NRF24L01 radio modules</a:t>
            </a:r>
          </a:p>
          <a:p>
            <a:r>
              <a:rPr lang="en-US" dirty="0" smtClean="0"/>
              <a:t>Esp8266 12-F modules</a:t>
            </a:r>
          </a:p>
          <a:p>
            <a:r>
              <a:rPr lang="en-US" dirty="0" err="1" smtClean="0"/>
              <a:t>Atmega</a:t>
            </a:r>
            <a:r>
              <a:rPr lang="en-US" dirty="0" smtClean="0"/>
              <a:t> 328 </a:t>
            </a:r>
            <a:r>
              <a:rPr lang="en-US" dirty="0" err="1" smtClean="0"/>
              <a:t>uCs</a:t>
            </a:r>
            <a:endParaRPr lang="en-US" dirty="0" smtClean="0"/>
          </a:p>
          <a:p>
            <a:r>
              <a:rPr lang="en-US" dirty="0" smtClean="0"/>
              <a:t>PCBs</a:t>
            </a:r>
          </a:p>
        </p:txBody>
      </p:sp>
      <p:sp>
        <p:nvSpPr>
          <p:cNvPr id="11267"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Hardware Requirements</a:t>
            </a:r>
          </a:p>
        </p:txBody>
      </p:sp>
    </p:spTree>
    <p:extLst>
      <p:ext uri="{BB962C8B-B14F-4D97-AF65-F5344CB8AC3E}">
        <p14:creationId xmlns:p14="http://schemas.microsoft.com/office/powerpoint/2010/main" val="932062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b="1" smtClean="0">
                <a:latin typeface="Times New Roman" pitchFamily="18" charset="0"/>
                <a:cs typeface="Times New Roman" pitchFamily="18" charset="0"/>
              </a:rPr>
              <a:t>References </a:t>
            </a:r>
            <a:endParaRPr lang="en-US" sz="3600" b="1" smtClean="0">
              <a:solidFill>
                <a:srgbClr val="C00000"/>
              </a:solidFill>
              <a:latin typeface="Times New Roman" pitchFamily="18" charset="0"/>
              <a:cs typeface="Times New Roman" pitchFamily="18" charset="0"/>
            </a:endParaRPr>
          </a:p>
        </p:txBody>
      </p:sp>
      <p:sp>
        <p:nvSpPr>
          <p:cNvPr id="14339" name="Content Placeholder 2"/>
          <p:cNvSpPr>
            <a:spLocks noGrp="1"/>
          </p:cNvSpPr>
          <p:nvPr>
            <p:ph idx="1"/>
          </p:nvPr>
        </p:nvSpPr>
        <p:spPr/>
        <p:txBody>
          <a:bodyPr/>
          <a:lstStyle/>
          <a:p>
            <a:pPr eaLnBrk="1" hangingPunct="1">
              <a:buFont typeface="+mj-lt"/>
              <a:buAutoNum type="romanUcPeriod"/>
            </a:pPr>
            <a:r>
              <a:rPr lang="en-IN" sz="1800" dirty="0" smtClean="0"/>
              <a:t>Sparkfun.com, “nRF24L01</a:t>
            </a:r>
            <a:r>
              <a:rPr lang="en-IN" sz="1800" dirty="0"/>
              <a:t>+ Transceiver </a:t>
            </a:r>
            <a:r>
              <a:rPr lang="en-IN" sz="1800" dirty="0" err="1"/>
              <a:t>Hookup</a:t>
            </a:r>
            <a:r>
              <a:rPr lang="en-IN" sz="1800" dirty="0"/>
              <a:t> </a:t>
            </a:r>
            <a:r>
              <a:rPr lang="en-IN" sz="1800" dirty="0" smtClean="0"/>
              <a:t>Guide”, [Online]. Available:</a:t>
            </a:r>
            <a:r>
              <a:rPr lang="en-US" sz="1800" dirty="0" smtClean="0">
                <a:latin typeface="Times New Roman" pitchFamily="18" charset="0"/>
                <a:cs typeface="Times New Roman" pitchFamily="18" charset="0"/>
                <a:hlinkClick r:id="rId2"/>
              </a:rPr>
              <a:t>https</a:t>
            </a:r>
            <a:r>
              <a:rPr lang="en-US" sz="1800" dirty="0">
                <a:latin typeface="Times New Roman" pitchFamily="18" charset="0"/>
                <a:cs typeface="Times New Roman" pitchFamily="18" charset="0"/>
                <a:hlinkClick r:id="rId2"/>
              </a:rPr>
              <a:t>://</a:t>
            </a:r>
            <a:r>
              <a:rPr lang="en-US" sz="1800" dirty="0" smtClean="0">
                <a:latin typeface="Times New Roman" pitchFamily="18" charset="0"/>
                <a:cs typeface="Times New Roman" pitchFamily="18" charset="0"/>
                <a:hlinkClick r:id="rId2"/>
              </a:rPr>
              <a:t>learn.sparkfun.com/tutorials/nrf24l01-transceiver-hookup-guide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[Accessed</a:t>
            </a:r>
            <a:r>
              <a:rPr lang="en-US" sz="1800" dirty="0">
                <a:latin typeface="Times New Roman" pitchFamily="18" charset="0"/>
                <a:cs typeface="Times New Roman" pitchFamily="18" charset="0"/>
              </a:rPr>
              <a:t>: 10-Feb-2018]</a:t>
            </a:r>
            <a:endParaRPr lang="en-US" sz="1800" dirty="0" smtClean="0">
              <a:latin typeface="Times New Roman" pitchFamily="18" charset="0"/>
              <a:cs typeface="Times New Roman" pitchFamily="18" charset="0"/>
            </a:endParaRPr>
          </a:p>
          <a:p>
            <a:pPr eaLnBrk="1" hangingPunct="1">
              <a:buFont typeface="+mj-lt"/>
              <a:buAutoNum type="romanUcPeriod"/>
            </a:pPr>
            <a:r>
              <a:rPr lang="en-US" sz="1800" dirty="0" smtClean="0">
                <a:latin typeface="Times New Roman" pitchFamily="18" charset="0"/>
                <a:cs typeface="Times New Roman" pitchFamily="18" charset="0"/>
              </a:rPr>
              <a:t>geekstips.com,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Internet of Things Project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Communication between </a:t>
            </a:r>
            <a:r>
              <a:rPr lang="en-US" sz="1800" dirty="0">
                <a:latin typeface="Times New Roman" pitchFamily="18" charset="0"/>
                <a:cs typeface="Times New Roman" pitchFamily="18" charset="0"/>
              </a:rPr>
              <a:t>ESP8266 </a:t>
            </a:r>
            <a:r>
              <a:rPr lang="en-US" sz="1800" dirty="0" smtClean="0">
                <a:latin typeface="Times New Roman" pitchFamily="18" charset="0"/>
                <a:cs typeface="Times New Roman" pitchFamily="18" charset="0"/>
              </a:rPr>
              <a:t>modules”, [Online]. Available: </a:t>
            </a:r>
            <a:r>
              <a:rPr lang="en-US" sz="1800" dirty="0" smtClean="0">
                <a:latin typeface="Times New Roman" pitchFamily="18" charset="0"/>
                <a:cs typeface="Times New Roman" pitchFamily="18" charset="0"/>
                <a:hlinkClick r:id="rId3"/>
              </a:rPr>
              <a:t>https://www.geekstips.com/two-esp8266-communication-talk-each-other/</a:t>
            </a:r>
            <a:r>
              <a:rPr lang="en-US" sz="1800" dirty="0">
                <a:latin typeface="Times New Roman" pitchFamily="18" charset="0"/>
                <a:cs typeface="Times New Roman" pitchFamily="18" charset="0"/>
              </a:rPr>
              <a:t> [Accessed: </a:t>
            </a:r>
            <a:r>
              <a:rPr lang="en-US" sz="1800" dirty="0" smtClean="0">
                <a:latin typeface="Times New Roman" pitchFamily="18" charset="0"/>
                <a:cs typeface="Times New Roman" pitchFamily="18" charset="0"/>
              </a:rPr>
              <a:t>10-Feb-2018</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400050" indent="-400050" eaLnBrk="1" hangingPunct="1">
              <a:buFont typeface="+mj-lt"/>
              <a:buAutoNum type="romanUcPeriod"/>
            </a:pPr>
            <a:r>
              <a:rPr lang="en-US" sz="1800" dirty="0" err="1" smtClean="0">
                <a:latin typeface="Times New Roman" pitchFamily="18" charset="0"/>
                <a:cs typeface="Times New Roman" pitchFamily="18" charset="0"/>
              </a:rPr>
              <a:t>Scargill</a:t>
            </a:r>
            <a:r>
              <a:rPr lang="en-US" sz="1800" dirty="0" smtClean="0">
                <a:latin typeface="Times New Roman" pitchFamily="18" charset="0"/>
                <a:cs typeface="Times New Roman" pitchFamily="18" charset="0"/>
              </a:rPr>
              <a:t>, “Networking </a:t>
            </a:r>
            <a:r>
              <a:rPr lang="en-US" sz="1800" dirty="0">
                <a:latin typeface="Times New Roman" pitchFamily="18" charset="0"/>
                <a:cs typeface="Times New Roman" pitchFamily="18" charset="0"/>
              </a:rPr>
              <a:t>the nef24l01”, [Online]. </a:t>
            </a:r>
            <a:r>
              <a:rPr lang="en-US" sz="1800" dirty="0" err="1">
                <a:latin typeface="Times New Roman" pitchFamily="18" charset="0"/>
                <a:cs typeface="Times New Roman" pitchFamily="18" charset="0"/>
              </a:rPr>
              <a:t>Available:</a:t>
            </a:r>
            <a:r>
              <a:rPr lang="en-US" sz="1800" dirty="0" err="1" smtClean="0">
                <a:latin typeface="Times New Roman" pitchFamily="18" charset="0"/>
                <a:cs typeface="Times New Roman" pitchFamily="18" charset="0"/>
                <a:hlinkClick r:id="rId4"/>
              </a:rPr>
              <a:t>https</a:t>
            </a:r>
            <a:r>
              <a:rPr lang="en-US" sz="1800" dirty="0" smtClean="0">
                <a:latin typeface="Times New Roman" pitchFamily="18" charset="0"/>
                <a:cs typeface="Times New Roman" pitchFamily="18" charset="0"/>
                <a:hlinkClick r:id="rId4"/>
              </a:rPr>
              <a:t>://scargill.wordpress.com/2013/05/17/networking-the-nrf24l01/</a:t>
            </a:r>
            <a:r>
              <a:rPr lang="en-US" sz="1800" dirty="0" smtClean="0">
                <a:latin typeface="Times New Roman" pitchFamily="18" charset="0"/>
                <a:cs typeface="Times New Roman" pitchFamily="18" charset="0"/>
              </a:rPr>
              <a:t> [Accessed: 10-Feb-2018] </a:t>
            </a:r>
          </a:p>
          <a:p>
            <a:pPr marL="400050" indent="-400050" eaLnBrk="1" hangingPunct="1">
              <a:buFont typeface="+mj-lt"/>
              <a:buAutoNum type="romanUcPeriod"/>
            </a:pP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97251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b="1" dirty="0" smtClean="0">
                <a:latin typeface="Times New Roman" pitchFamily="18" charset="0"/>
                <a:cs typeface="Times New Roman" pitchFamily="18" charset="0"/>
              </a:rPr>
              <a:t>THANK YOU</a:t>
            </a:r>
            <a:endParaRPr lang="en-US" dirty="0" smtClean="0">
              <a:latin typeface="Times New Roman" pitchFamily="18" charset="0"/>
              <a:cs typeface="Times New Roman" pitchFamily="18" charset="0"/>
            </a:endParaRP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96488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609600" y="685800"/>
            <a:ext cx="8001000" cy="6463308"/>
          </a:xfrm>
          <a:prstGeom prst="rect">
            <a:avLst/>
          </a:prstGeom>
          <a:noFill/>
          <a:ln w="9525">
            <a:noFill/>
            <a:miter lim="800000"/>
            <a:headEnd/>
            <a:tailEnd/>
          </a:ln>
        </p:spPr>
        <p:txBody>
          <a:bodyPr>
            <a:spAutoFit/>
          </a:bodyPr>
          <a:lstStyle/>
          <a:p>
            <a:pPr algn="ctr" eaLnBrk="1" hangingPunct="1"/>
            <a:r>
              <a:rPr lang="en-US" sz="2000" b="1" dirty="0">
                <a:latin typeface="Times New Roman" pitchFamily="18" charset="0"/>
                <a:cs typeface="Times New Roman" pitchFamily="18" charset="0"/>
              </a:rPr>
              <a:t>A  PRESENTATION  ON </a:t>
            </a:r>
          </a:p>
          <a:p>
            <a:pPr algn="ctr" eaLnBrk="1" hangingPunct="1"/>
            <a:endParaRPr lang="en-US" dirty="0">
              <a:solidFill>
                <a:srgbClr val="C00000"/>
              </a:solidFill>
              <a:latin typeface="Times New Roman" pitchFamily="18" charset="0"/>
              <a:cs typeface="Times New Roman" pitchFamily="18" charset="0"/>
            </a:endParaRPr>
          </a:p>
          <a:p>
            <a:pPr algn="ctr" eaLnBrk="1" hangingPunct="1"/>
            <a:endParaRPr lang="en-US" dirty="0">
              <a:solidFill>
                <a:srgbClr val="C00000"/>
              </a:solidFill>
              <a:latin typeface="Times New Roman" pitchFamily="18" charset="0"/>
              <a:cs typeface="Times New Roman" pitchFamily="18" charset="0"/>
            </a:endParaRPr>
          </a:p>
          <a:p>
            <a:pPr algn="ctr" eaLnBrk="1" hangingPunct="1"/>
            <a:r>
              <a:rPr lang="en-IN" sz="3200" b="1" dirty="0" smtClean="0"/>
              <a:t>Low Cost Real-time </a:t>
            </a:r>
            <a:r>
              <a:rPr lang="en-IN" sz="3200" b="1" dirty="0"/>
              <a:t>Meeting </a:t>
            </a:r>
            <a:r>
              <a:rPr lang="en-IN" sz="3200" b="1" dirty="0" smtClean="0"/>
              <a:t>Room</a:t>
            </a:r>
          </a:p>
          <a:p>
            <a:pPr algn="ctr" eaLnBrk="1" hangingPunct="1"/>
            <a:r>
              <a:rPr lang="en-IN" sz="3200" b="1" dirty="0" smtClean="0"/>
              <a:t>Occupancy Indicating </a:t>
            </a:r>
            <a:r>
              <a:rPr lang="en-IN" sz="3200" b="1" dirty="0"/>
              <a:t>System</a:t>
            </a:r>
            <a:endParaRPr lang="en-US" b="1" dirty="0">
              <a:latin typeface="Times New Roman" pitchFamily="18" charset="0"/>
              <a:cs typeface="Times New Roman" pitchFamily="18" charset="0"/>
            </a:endParaRPr>
          </a:p>
          <a:p>
            <a:pPr algn="ctr" eaLnBrk="1" hangingPunct="1"/>
            <a:endParaRPr lang="en-US" dirty="0">
              <a:latin typeface="Times New Roman" pitchFamily="18" charset="0"/>
              <a:cs typeface="Times New Roman" pitchFamily="18" charset="0"/>
            </a:endParaRPr>
          </a:p>
          <a:p>
            <a:pPr algn="ctr" eaLnBrk="1" hangingPunct="1"/>
            <a:endParaRPr lang="en-US" dirty="0">
              <a:latin typeface="Times New Roman" pitchFamily="18" charset="0"/>
              <a:cs typeface="Times New Roman" pitchFamily="18" charset="0"/>
            </a:endParaRPr>
          </a:p>
          <a:p>
            <a:pPr algn="ctr" eaLnBrk="1" hangingPunct="1"/>
            <a:r>
              <a:rPr lang="en-US" dirty="0">
                <a:latin typeface="Times New Roman" pitchFamily="18" charset="0"/>
                <a:cs typeface="Times New Roman" pitchFamily="18" charset="0"/>
              </a:rPr>
              <a:t>By</a:t>
            </a:r>
            <a:endParaRPr lang="en-US" dirty="0">
              <a:solidFill>
                <a:srgbClr val="C00000"/>
              </a:solidFill>
              <a:latin typeface="Times New Roman" pitchFamily="18" charset="0"/>
              <a:cs typeface="Times New Roman" pitchFamily="18" charset="0"/>
            </a:endParaRPr>
          </a:p>
          <a:p>
            <a:pPr algn="ctr" eaLnBrk="1" hangingPunct="1"/>
            <a:endParaRPr lang="en-US" dirty="0"/>
          </a:p>
          <a:p>
            <a:pPr algn="ctr" eaLnBrk="1" hangingPunct="1"/>
            <a:r>
              <a:rPr lang="en-US" sz="2000" b="1" dirty="0">
                <a:latin typeface="Times New Roman" pitchFamily="18" charset="0"/>
                <a:cs typeface="Times New Roman" pitchFamily="18" charset="0"/>
              </a:rPr>
              <a:t> Chirag Shah</a:t>
            </a:r>
          </a:p>
          <a:p>
            <a:pPr algn="ctr" eaLnBrk="1" hangingPunct="1"/>
            <a:r>
              <a:rPr lang="en-US" sz="2000" b="1" dirty="0">
                <a:latin typeface="Times New Roman" pitchFamily="18" charset="0"/>
                <a:cs typeface="Times New Roman" pitchFamily="18" charset="0"/>
              </a:rPr>
              <a:t>&amp;</a:t>
            </a:r>
          </a:p>
          <a:p>
            <a:pPr algn="ctr" eaLnBrk="1" hangingPunct="1"/>
            <a:r>
              <a:rPr lang="en-US" sz="2000" b="1" dirty="0">
                <a:latin typeface="Times New Roman" pitchFamily="18" charset="0"/>
                <a:cs typeface="Times New Roman" pitchFamily="18" charset="0"/>
              </a:rPr>
              <a:t>Srijal Poojari</a:t>
            </a:r>
          </a:p>
          <a:p>
            <a:pPr algn="ctr" eaLnBrk="1" hangingPunct="1"/>
            <a:endParaRPr lang="en-US" dirty="0">
              <a:solidFill>
                <a:srgbClr val="FF0000"/>
              </a:solidFill>
            </a:endParaRPr>
          </a:p>
          <a:p>
            <a:pPr algn="ctr" eaLnBrk="1" hangingPunct="1"/>
            <a:r>
              <a:rPr lang="en-US"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algn="ctr" eaLnBrk="1" hangingPunct="1"/>
            <a:endParaRPr lang="en-US" b="1" dirty="0">
              <a:latin typeface="Times New Roman" pitchFamily="18" charset="0"/>
              <a:cs typeface="Times New Roman" pitchFamily="18" charset="0"/>
            </a:endParaRPr>
          </a:p>
          <a:p>
            <a:pPr eaLnBrk="1" hangingPunct="1"/>
            <a:endParaRPr lang="en-US" dirty="0"/>
          </a:p>
          <a:p>
            <a:pPr algn="ctr" eaLnBrk="1" hangingPunct="1"/>
            <a:r>
              <a:rPr lang="en-US" dirty="0"/>
              <a:t>			</a:t>
            </a:r>
          </a:p>
          <a:p>
            <a:pPr algn="ctr" eaLnBrk="1" hangingPunct="1"/>
            <a:endParaRPr lang="en-US" dirty="0"/>
          </a:p>
          <a:p>
            <a:pPr algn="ctr" eaLnBrk="1" hangingPunct="1"/>
            <a:endParaRPr lang="en-US" dirty="0"/>
          </a:p>
          <a:p>
            <a:pPr algn="ctr" eaLnBrk="1" hangingPunct="1"/>
            <a:endParaRPr lang="en-US" dirty="0"/>
          </a:p>
          <a:p>
            <a:pPr algn="ctr" eaLnBrk="1" hangingPunct="1"/>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Field </a:t>
            </a:r>
            <a:r>
              <a:rPr lang="en-US" sz="3600" b="1" dirty="0" smtClean="0">
                <a:latin typeface="Times New Roman" pitchFamily="18" charset="0"/>
                <a:cs typeface="Times New Roman" pitchFamily="18" charset="0"/>
              </a:rPr>
              <a:t>survey: Environment </a:t>
            </a:r>
            <a:r>
              <a:rPr lang="en-US" sz="3600" b="1" dirty="0">
                <a:latin typeface="Times New Roman" pitchFamily="18" charset="0"/>
                <a:cs typeface="Times New Roman" pitchFamily="18" charset="0"/>
              </a:rPr>
              <a:t>Description</a:t>
            </a:r>
            <a:endParaRPr lang="en-US" sz="1800" b="1" dirty="0">
              <a:latin typeface="Times New Roman" pitchFamily="18" charset="0"/>
              <a:cs typeface="Times New Roman" pitchFamily="18" charset="0"/>
            </a:endParaRPr>
          </a:p>
        </p:txBody>
      </p:sp>
      <p:sp>
        <p:nvSpPr>
          <p:cNvPr id="5123" name="Content Placeholder 2"/>
          <p:cNvSpPr>
            <a:spLocks noGrp="1"/>
          </p:cNvSpPr>
          <p:nvPr>
            <p:ph idx="1"/>
          </p:nvPr>
        </p:nvSpPr>
        <p:spPr/>
        <p:txBody>
          <a:bodyPr/>
          <a:lstStyle/>
          <a:p>
            <a:r>
              <a:rPr lang="en-IN" sz="2400" dirty="0"/>
              <a:t>A corporate office of 400 employees: 250 employees on 7</a:t>
            </a:r>
            <a:r>
              <a:rPr lang="en-IN" sz="2400" baseline="30000" dirty="0"/>
              <a:t>th</a:t>
            </a:r>
            <a:r>
              <a:rPr lang="en-IN" sz="2400" dirty="0"/>
              <a:t> floor, 150 employees on 3</a:t>
            </a:r>
            <a:r>
              <a:rPr lang="en-IN" sz="2400" baseline="30000" dirty="0"/>
              <a:t>rd</a:t>
            </a:r>
            <a:r>
              <a:rPr lang="en-IN" sz="2400" dirty="0"/>
              <a:t> floor</a:t>
            </a:r>
          </a:p>
          <a:p>
            <a:r>
              <a:rPr lang="en-IN" sz="2400" dirty="0"/>
              <a:t>7</a:t>
            </a:r>
            <a:r>
              <a:rPr lang="en-IN" sz="2400" baseline="30000" dirty="0"/>
              <a:t>th</a:t>
            </a:r>
            <a:r>
              <a:rPr lang="en-IN" sz="2400" dirty="0"/>
              <a:t> floor has 10 meeting rooms and 3</a:t>
            </a:r>
            <a:r>
              <a:rPr lang="en-IN" sz="2400" baseline="30000" dirty="0"/>
              <a:t>rd</a:t>
            </a:r>
            <a:r>
              <a:rPr lang="en-IN" sz="2400" dirty="0"/>
              <a:t> floor has 5 meeting rooms</a:t>
            </a:r>
          </a:p>
          <a:p>
            <a:r>
              <a:rPr lang="en-IN" sz="2400" dirty="0"/>
              <a:t>Anyone can book any meeting room for any time (if the room is available) using a mobile app</a:t>
            </a:r>
          </a:p>
          <a:p>
            <a:r>
              <a:rPr lang="en-IN" sz="2400" dirty="0"/>
              <a:t>This is an open office – hence if anyone wants to have a discussion then they need to go to a meeting room</a:t>
            </a:r>
          </a:p>
          <a:p>
            <a:r>
              <a:rPr lang="en-IN" sz="2400" dirty="0"/>
              <a:t>Hence meeting rooms are always in demand</a:t>
            </a:r>
          </a:p>
          <a:p>
            <a:pPr eaLnBrk="1" hangingPunct="1"/>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C8648500-37E9-4BFD-89E1-268456273BA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974" t="20975" r="16130" b="6795"/>
          <a:stretch/>
        </p:blipFill>
        <p:spPr bwMode="auto">
          <a:xfrm>
            <a:off x="753046" y="685800"/>
            <a:ext cx="7552754" cy="5440363"/>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2BD5285-288F-41D5-B109-2850976B6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19100"/>
            <a:ext cx="8026400" cy="6019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smtClean="0">
                <a:latin typeface="Times New Roman" pitchFamily="18" charset="0"/>
                <a:cs typeface="Times New Roman" pitchFamily="18" charset="0"/>
              </a:rPr>
              <a:t>Problem Definition</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lvl="0"/>
            <a:r>
              <a:rPr lang="en-IN" sz="2400" dirty="0"/>
              <a:t>If someone wants to have a meeting spontaneously without booking the room then the he/she will have to go from room to room to check the occupancy status of the room</a:t>
            </a:r>
          </a:p>
          <a:p>
            <a:pPr lvl="0"/>
            <a:r>
              <a:rPr lang="en-IN" sz="2400" dirty="0"/>
              <a:t>Someone may book the room but if the meeting is cancelled then he/she may not cancel the booking, this may stop others form using it during that time since there is no way to check the occupancy status without actually going to the room</a:t>
            </a:r>
          </a:p>
          <a:p>
            <a:pPr lvl="0"/>
            <a:r>
              <a:rPr lang="en-IN" sz="2400" dirty="0"/>
              <a:t>If a meeting is going on without booking the room the meeting can be interrupted by the person who had previously booked the room </a:t>
            </a:r>
          </a:p>
        </p:txBody>
      </p:sp>
    </p:spTree>
    <p:extLst>
      <p:ext uri="{BB962C8B-B14F-4D97-AF65-F5344CB8AC3E}">
        <p14:creationId xmlns:p14="http://schemas.microsoft.com/office/powerpoint/2010/main" val="313614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Hypothesis</a:t>
            </a:r>
          </a:p>
        </p:txBody>
      </p:sp>
      <p:sp>
        <p:nvSpPr>
          <p:cNvPr id="9219" name="Content Placeholder 2"/>
          <p:cNvSpPr>
            <a:spLocks noGrp="1"/>
          </p:cNvSpPr>
          <p:nvPr>
            <p:ph idx="1"/>
          </p:nvPr>
        </p:nvSpPr>
        <p:spPr>
          <a:xfrm>
            <a:off x="228600" y="1600201"/>
            <a:ext cx="8686800" cy="4191000"/>
          </a:xfrm>
        </p:spPr>
        <p:txBody>
          <a:bodyPr/>
          <a:lstStyle/>
          <a:p>
            <a:r>
              <a:rPr lang="en-IN" sz="2800" b="1" dirty="0"/>
              <a:t>If </a:t>
            </a:r>
            <a:r>
              <a:rPr lang="en-IN" sz="2800" dirty="0"/>
              <a:t>there was a real-time meeting room occupancy monitoring system </a:t>
            </a:r>
            <a:r>
              <a:rPr lang="en-IN" sz="2800" b="1" dirty="0"/>
              <a:t>then</a:t>
            </a:r>
            <a:r>
              <a:rPr lang="en-IN" sz="2800" dirty="0"/>
              <a:t> users could remotely check in real-time </a:t>
            </a:r>
          </a:p>
          <a:p>
            <a:pPr lvl="1"/>
            <a:r>
              <a:rPr lang="en-IN" sz="2400" dirty="0"/>
              <a:t>If the room is occupied or not </a:t>
            </a:r>
          </a:p>
          <a:p>
            <a:pPr lvl="1"/>
            <a:r>
              <a:rPr lang="en-IN" sz="2400" dirty="0"/>
              <a:t>If a room is booked but not occupied</a:t>
            </a:r>
          </a:p>
          <a:p>
            <a:pPr lvl="1"/>
            <a:r>
              <a:rPr lang="en-IN" sz="2400" dirty="0"/>
              <a:t>If a room is not booked and not occupied</a:t>
            </a:r>
          </a:p>
          <a:p>
            <a:pPr lvl="1"/>
            <a:r>
              <a:rPr lang="en-IN" sz="2400" dirty="0"/>
              <a:t>The mobile app can use the data to cancel bookings if the room is unoccupied</a:t>
            </a:r>
          </a:p>
          <a:p>
            <a:pPr marL="0" indent="0">
              <a:buNone/>
            </a:pPr>
            <a:r>
              <a:rPr lang="en-IN" sz="2800" dirty="0"/>
              <a:t>This will lead to optimal </a:t>
            </a:r>
            <a:r>
              <a:rPr lang="en-IN" sz="2800" dirty="0" smtClean="0"/>
              <a:t>utilization </a:t>
            </a:r>
            <a:r>
              <a:rPr lang="en-IN" sz="2800" dirty="0"/>
              <a:t>of the meeting rooms.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Workscape</a:t>
            </a: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marL="0" lvl="0" indent="0">
              <a:buNone/>
            </a:pPr>
            <a:r>
              <a:rPr lang="en-IN" sz="2400" dirty="0" smtClean="0">
                <a:hlinkClick r:id="rId2"/>
              </a:rPr>
              <a:t>http</a:t>
            </a:r>
            <a:r>
              <a:rPr lang="en-IN" sz="2400" dirty="0">
                <a:hlinkClick r:id="rId2"/>
              </a:rPr>
              <a:t>://www.workscape.io/products/manage/smart-sensors</a:t>
            </a:r>
            <a:r>
              <a:rPr lang="en-IN" sz="2400" dirty="0" smtClean="0">
                <a:hlinkClick r:id="rId2"/>
              </a:rPr>
              <a:t>/</a:t>
            </a:r>
            <a:endParaRPr lang="en-IN" sz="2400" dirty="0" smtClean="0"/>
          </a:p>
          <a:p>
            <a:pPr marL="0" lvl="0" indent="0">
              <a:buNone/>
            </a:pPr>
            <a:r>
              <a:rPr lang="en-IN" sz="2400" dirty="0"/>
              <a:t>http://www.workscape.io/wp-content/uploads/2017/08/ChargeSpot-Whitepaper-Unlocking-Employee-Productivity-with-Sensor-Technology.pdf</a:t>
            </a:r>
            <a:endParaRPr lang="en-IN" sz="2400" dirty="0" smtClean="0"/>
          </a:p>
          <a:p>
            <a:pPr marL="0" lvl="0" indent="0">
              <a:buNone/>
            </a:pPr>
            <a:r>
              <a:rPr lang="en-IN" sz="2400" dirty="0" smtClean="0"/>
              <a:t>$15 per </a:t>
            </a:r>
            <a:r>
              <a:rPr lang="en-IN" sz="2400" dirty="0"/>
              <a:t>room / month</a:t>
            </a:r>
          </a:p>
          <a:p>
            <a:pPr marL="0" lvl="0" indent="0">
              <a:buNone/>
            </a:pPr>
            <a:r>
              <a:rPr lang="en-IN" sz="2400" dirty="0" smtClean="0"/>
              <a:t>=$2700 15 rooms/year</a:t>
            </a:r>
          </a:p>
          <a:p>
            <a:pPr marL="0" lvl="0" indent="0">
              <a:buNone/>
            </a:pPr>
            <a:endParaRPr lang="en-IN"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038600"/>
            <a:ext cx="1652588" cy="2745992"/>
          </a:xfrm>
          <a:prstGeom prst="rect">
            <a:avLst/>
          </a:prstGeom>
        </p:spPr>
      </p:pic>
    </p:spTree>
    <p:extLst>
      <p:ext uri="{BB962C8B-B14F-4D97-AF65-F5344CB8AC3E}">
        <p14:creationId xmlns:p14="http://schemas.microsoft.com/office/powerpoint/2010/main" val="344331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600" b="1" dirty="0">
                <a:latin typeface="Times New Roman" pitchFamily="18" charset="0"/>
                <a:cs typeface="Times New Roman" pitchFamily="18" charset="0"/>
              </a:rPr>
              <a:t>Market Survey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OccupEye</a:t>
            </a:r>
            <a:endParaRPr lang="en-US" sz="3600" b="1" dirty="0">
              <a:latin typeface="Times New Roman" pitchFamily="18" charset="0"/>
              <a:cs typeface="Times New Roman" pitchFamily="18" charset="0"/>
            </a:endParaRPr>
          </a:p>
        </p:txBody>
      </p:sp>
      <p:sp>
        <p:nvSpPr>
          <p:cNvPr id="8195" name="Content Placeholder 2"/>
          <p:cNvSpPr>
            <a:spLocks noGrp="1"/>
          </p:cNvSpPr>
          <p:nvPr>
            <p:ph idx="1"/>
          </p:nvPr>
        </p:nvSpPr>
        <p:spPr/>
        <p:txBody>
          <a:bodyPr/>
          <a:lstStyle/>
          <a:p>
            <a:pPr marL="0" lvl="0" indent="0">
              <a:buNone/>
            </a:pPr>
            <a:r>
              <a:rPr lang="en-IN" sz="2400" dirty="0" smtClean="0">
                <a:hlinkClick r:id="rId2"/>
              </a:rPr>
              <a:t>https</a:t>
            </a:r>
            <a:r>
              <a:rPr lang="en-IN" sz="2400" dirty="0">
                <a:hlinkClick r:id="rId2"/>
              </a:rPr>
              <a:t>://www.occupeye.com</a:t>
            </a:r>
            <a:r>
              <a:rPr lang="en-IN" sz="2400" dirty="0" smtClean="0">
                <a:hlinkClick r:id="rId2"/>
              </a:rPr>
              <a:t>/</a:t>
            </a:r>
            <a:endParaRPr lang="en-IN" sz="2400" dirty="0" smtClean="0"/>
          </a:p>
          <a:p>
            <a:pPr marL="0" indent="0">
              <a:buNone/>
            </a:pPr>
            <a:r>
              <a:rPr lang="en-IN" sz="2400" dirty="0"/>
              <a:t>http://</a:t>
            </a:r>
            <a:r>
              <a:rPr lang="en-IN" sz="2400" dirty="0" smtClean="0"/>
              <a:t>www.occupeye.com/wp-content/themes/OccupEye/brochure/OCC-Brochure.pdf</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1" y="3415838"/>
            <a:ext cx="8066638" cy="2889869"/>
          </a:xfrm>
          <a:prstGeom prst="rect">
            <a:avLst/>
          </a:prstGeom>
        </p:spPr>
      </p:pic>
    </p:spTree>
    <p:extLst>
      <p:ext uri="{BB962C8B-B14F-4D97-AF65-F5344CB8AC3E}">
        <p14:creationId xmlns:p14="http://schemas.microsoft.com/office/powerpoint/2010/main" val="3816894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774</Words>
  <Application>Microsoft Office PowerPoint</Application>
  <PresentationFormat>On-screen Show (4:3)</PresentationFormat>
  <Paragraphs>119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Field survey: Environment Description</vt:lpstr>
      <vt:lpstr>PowerPoint Presentation</vt:lpstr>
      <vt:lpstr>PowerPoint Presentation</vt:lpstr>
      <vt:lpstr>Problem Definition</vt:lpstr>
      <vt:lpstr>Hypothesis</vt:lpstr>
      <vt:lpstr>Market Survey: Workscape </vt:lpstr>
      <vt:lpstr>Market Survey: OccupEye</vt:lpstr>
      <vt:lpstr>Market Survey: OccupEye</vt:lpstr>
      <vt:lpstr>Literature Survey</vt:lpstr>
      <vt:lpstr>Solution Design</vt:lpstr>
      <vt:lpstr>Proposed Outcomes</vt:lpstr>
      <vt:lpstr>PowerPoint Presentation</vt:lpstr>
      <vt:lpstr>PowerPoint Presentation</vt:lpstr>
      <vt:lpstr>Hardware Requirements</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Agrawal</dc:creator>
  <cp:lastModifiedBy>Chirag Shah</cp:lastModifiedBy>
  <cp:revision>76</cp:revision>
  <dcterms:created xsi:type="dcterms:W3CDTF">2013-08-02T16:24:08Z</dcterms:created>
  <dcterms:modified xsi:type="dcterms:W3CDTF">2018-04-20T04:39:27Z</dcterms:modified>
</cp:coreProperties>
</file>