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5999738" cy="35999738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0">
          <p15:clr>
            <a:srgbClr val="A4A3A4"/>
          </p15:clr>
        </p15:guide>
        <p15:guide id="2" orient="horz" pos="22184">
          <p15:clr>
            <a:srgbClr val="A4A3A4"/>
          </p15:clr>
        </p15:guide>
        <p15:guide id="3" pos="484">
          <p15:clr>
            <a:srgbClr val="A4A3A4"/>
          </p15:clr>
        </p15:guide>
        <p15:guide id="4" pos="7466">
          <p15:clr>
            <a:srgbClr val="A4A3A4"/>
          </p15:clr>
        </p15:guide>
        <p15:guide id="5" pos="7830">
          <p15:clr>
            <a:srgbClr val="A4A3A4"/>
          </p15:clr>
        </p15:guide>
        <p15:guide id="6" pos="22157">
          <p15:clr>
            <a:srgbClr val="A4A3A4"/>
          </p15:clr>
        </p15:guide>
        <p15:guide id="7" pos="14811">
          <p15:clr>
            <a:srgbClr val="A4A3A4"/>
          </p15:clr>
        </p15:guide>
        <p15:guide id="8" pos="15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FF"/>
    <a:srgbClr val="FFFFFF"/>
    <a:srgbClr val="F8F8F8"/>
    <a:srgbClr val="3399FF"/>
    <a:srgbClr val="CC0000"/>
    <a:srgbClr val="99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9612" autoAdjust="0"/>
  </p:normalViewPr>
  <p:slideViewPr>
    <p:cSldViewPr snapToGrid="0" snapToObjects="1">
      <p:cViewPr>
        <p:scale>
          <a:sx n="33" d="100"/>
          <a:sy n="33" d="100"/>
        </p:scale>
        <p:origin x="475" y="-744"/>
      </p:cViewPr>
      <p:guideLst>
        <p:guide orient="horz" pos="3310"/>
        <p:guide orient="horz" pos="22184"/>
        <p:guide pos="484"/>
        <p:guide pos="7466"/>
        <p:guide pos="7830"/>
        <p:guide pos="22157"/>
        <p:guide pos="14811"/>
        <p:guide pos="151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36" d="100"/>
          <a:sy n="36" d="100"/>
        </p:scale>
        <p:origin x="-2376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D2AD-1315-46E7-B1B1-7215DC0D8137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A172-8A61-4F59-8000-9A57B0113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57375" y="720725"/>
            <a:ext cx="3600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5C932E53-BC22-461C-89D5-D30DCF778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8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DB79F-FB48-47C5-BA3A-147A2B91DA7D}" type="slidenum">
              <a:rPr lang="en-US"/>
              <a:pPr/>
              <a:t>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5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25" y="915988"/>
            <a:ext cx="8596313" cy="34296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400" y="915988"/>
            <a:ext cx="25638125" cy="34296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1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3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7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18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5254625"/>
            <a:ext cx="4013200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5254625"/>
            <a:ext cx="4014788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2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62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0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30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51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2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3163" y="1392238"/>
            <a:ext cx="8601075" cy="33824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392238"/>
            <a:ext cx="25652413" cy="33824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39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3938"/>
            <a:ext cx="30599062" cy="7715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399375"/>
            <a:ext cx="25198388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3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42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80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325" y="5254625"/>
            <a:ext cx="17225963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6688" y="5254625"/>
            <a:ext cx="17227550" cy="299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24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5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37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2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23133050"/>
            <a:ext cx="30600650" cy="7150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5257463"/>
            <a:ext cx="30600650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04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673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680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11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3950" y="1392238"/>
            <a:ext cx="8650288" cy="33824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325" y="1392238"/>
            <a:ext cx="25803225" cy="33824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5245100"/>
            <a:ext cx="5454650" cy="299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4450" y="5245100"/>
            <a:ext cx="5456238" cy="29967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41450"/>
            <a:ext cx="32399288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8150"/>
            <a:ext cx="1590516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7300"/>
            <a:ext cx="1590516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8058150"/>
            <a:ext cx="15911513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11417300"/>
            <a:ext cx="15911513" cy="20740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2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4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4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433513"/>
            <a:ext cx="11842750" cy="6099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433513"/>
            <a:ext cx="20124738" cy="30724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7532688"/>
            <a:ext cx="11842750" cy="24625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83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25199975"/>
            <a:ext cx="21599525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3216275"/>
            <a:ext cx="21599525" cy="21599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28174950"/>
            <a:ext cx="21599525" cy="4224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5999738" cy="4449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766763" y="5249863"/>
            <a:ext cx="11083925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766763" y="35482213"/>
            <a:ext cx="2365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598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5245100"/>
            <a:ext cx="11063288" cy="299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24090313" y="5249863"/>
            <a:ext cx="11083925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7" name="Rectangle 41"/>
          <p:cNvSpPr>
            <a:spLocks noChangeArrowheads="1"/>
          </p:cNvSpPr>
          <p:nvPr userDrawn="1"/>
        </p:nvSpPr>
        <p:spPr bwMode="auto">
          <a:xfrm>
            <a:off x="12428538" y="5249863"/>
            <a:ext cx="11082337" cy="2996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59" name="Line 43"/>
          <p:cNvSpPr>
            <a:spLocks noChangeShapeType="1"/>
          </p:cNvSpPr>
          <p:nvPr userDrawn="1"/>
        </p:nvSpPr>
        <p:spPr bwMode="auto">
          <a:xfrm>
            <a:off x="0" y="4449763"/>
            <a:ext cx="35999738" cy="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200">
          <a:solidFill>
            <a:srgbClr val="F8F8F8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59997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768350" y="5254625"/>
            <a:ext cx="8180388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500063" y="35482213"/>
            <a:ext cx="2062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5254625"/>
            <a:ext cx="8180388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9424988" y="5254625"/>
            <a:ext cx="17030700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6987500" y="5254625"/>
            <a:ext cx="8186738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59997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68325" y="5254625"/>
            <a:ext cx="34750375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500063" y="35482213"/>
            <a:ext cx="2062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8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325" y="5254625"/>
            <a:ext cx="34605913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59997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2pPr>
      <a:lvl3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3pPr>
      <a:lvl4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4pPr>
      <a:lvl5pPr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pitchFamily="34" charset="0"/>
        </a:defRPr>
      </a:lvl9pPr>
    </p:titleStyle>
    <p:bodyStyle>
      <a:lvl1pPr marL="280988" indent="-280988" algn="l" defTabSz="749300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6425" indent="-231775" algn="l" defTabSz="749300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38213" indent="-188913" algn="l" defTabSz="74930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12863" indent="-187325" algn="l" defTabSz="749300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875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273513" y="275082"/>
            <a:ext cx="23115590" cy="41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square" lIns="74838" tIns="37413" rIns="74838" bIns="37413">
            <a:spAutoFit/>
          </a:bodyPr>
          <a:lstStyle/>
          <a:p>
            <a:pPr algn="ctr" defTabSz="749300" eaLnBrk="1" hangingPunct="1">
              <a:spcBef>
                <a:spcPts val="0"/>
              </a:spcBef>
            </a:pPr>
            <a:r>
              <a:rPr lang="en-IN" sz="6000" b="1" dirty="0">
                <a:latin typeface="Arial Black" pitchFamily="34" charset="0"/>
              </a:rPr>
              <a:t>Low Cost Real-time Room</a:t>
            </a:r>
          </a:p>
          <a:p>
            <a:pPr algn="ctr" defTabSz="749300" eaLnBrk="1" hangingPunct="1">
              <a:spcBef>
                <a:spcPts val="0"/>
              </a:spcBef>
            </a:pPr>
            <a:r>
              <a:rPr lang="en-IN" sz="6000" b="1" dirty="0">
                <a:latin typeface="Arial Black" pitchFamily="34" charset="0"/>
              </a:rPr>
              <a:t>Occupancy Indicating System</a:t>
            </a:r>
            <a:endParaRPr lang="en-US" sz="6000" b="1" dirty="0">
              <a:latin typeface="Arial Black" pitchFamily="34" charset="0"/>
            </a:endParaRPr>
          </a:p>
          <a:p>
            <a:pPr algn="ctr"/>
            <a:r>
              <a:rPr lang="en-GB" sz="4400" b="1" dirty="0">
                <a:latin typeface="Arial" pitchFamily="34" charset="0"/>
                <a:cs typeface="Arial" pitchFamily="34" charset="0"/>
              </a:rPr>
              <a:t>Chirag Shah,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Srijal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Poojari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	Guide: </a:t>
            </a:r>
            <a:r>
              <a:rPr lang="en-GB" sz="4400" b="1" dirty="0" err="1">
                <a:latin typeface="Arial" pitchFamily="34" charset="0"/>
                <a:cs typeface="Arial" pitchFamily="34" charset="0"/>
              </a:rPr>
              <a:t>Prof.</a:t>
            </a:r>
            <a:r>
              <a:rPr lang="en-GB" sz="4400" b="1" dirty="0">
                <a:latin typeface="Arial" pitchFamily="34" charset="0"/>
                <a:cs typeface="Arial" pitchFamily="34" charset="0"/>
              </a:rPr>
              <a:t> Priya Deshpande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/>
              <a:t>Department of Electronics Engineering, Sardar Patel Institute of Technology, Andheri (West), Mumbai-400058</a:t>
            </a:r>
          </a:p>
          <a:p>
            <a:pPr algn="ctr"/>
            <a:r>
              <a:rPr lang="en-US" sz="4400" dirty="0"/>
              <a:t> </a:t>
            </a:r>
            <a:endParaRPr lang="en-US" sz="2800" dirty="0"/>
          </a:p>
          <a:p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19" name="Text Box 471"/>
          <p:cNvSpPr txBox="1">
            <a:spLocks noChangeArrowheads="1"/>
          </p:cNvSpPr>
          <p:nvPr/>
        </p:nvSpPr>
        <p:spPr bwMode="auto">
          <a:xfrm>
            <a:off x="791210" y="5254625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Introduction</a:t>
            </a:r>
          </a:p>
        </p:txBody>
      </p:sp>
      <p:sp>
        <p:nvSpPr>
          <p:cNvPr id="2520" name="Text Box 472"/>
          <p:cNvSpPr txBox="1">
            <a:spLocks noChangeArrowheads="1"/>
          </p:cNvSpPr>
          <p:nvPr/>
        </p:nvSpPr>
        <p:spPr bwMode="auto">
          <a:xfrm>
            <a:off x="912653" y="5800059"/>
            <a:ext cx="10841037" cy="6758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 corporate office of 400 employees: 250 employees on 7th floor, 150 employees on 3rd floor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7th floor has 10 meeting rooms and 3rd floor has 5 meeting rooms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Anyone can book any meeting room for any time (if the room is available) using a mobile app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This is an open office – hence if anyone wants to have a discussion then they need to go to a meeting room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Meeting rooms are always in </a:t>
            </a:r>
            <a:r>
              <a:rPr lang="en-US" sz="2600" dirty="0" smtClean="0">
                <a:latin typeface="+mj-lt"/>
              </a:rPr>
              <a:t>demand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If </a:t>
            </a:r>
            <a:r>
              <a:rPr lang="en-US" sz="2600" dirty="0">
                <a:latin typeface="+mj-lt"/>
              </a:rPr>
              <a:t>someone wants to have a meeting spontaneously without booking the room then the he/she has to go from room to room to check the occupancy status of the same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GB" sz="2600" dirty="0">
              <a:latin typeface="+mj-lt"/>
            </a:endParaRPr>
          </a:p>
        </p:txBody>
      </p:sp>
      <p:sp>
        <p:nvSpPr>
          <p:cNvPr id="2521" name="Text Box 473"/>
          <p:cNvSpPr txBox="1">
            <a:spLocks noChangeArrowheads="1"/>
          </p:cNvSpPr>
          <p:nvPr/>
        </p:nvSpPr>
        <p:spPr bwMode="auto">
          <a:xfrm>
            <a:off x="791210" y="15019929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Solution Design</a:t>
            </a:r>
          </a:p>
        </p:txBody>
      </p:sp>
      <p:sp>
        <p:nvSpPr>
          <p:cNvPr id="2609" name="Text Box 561"/>
          <p:cNvSpPr txBox="1">
            <a:spLocks noChangeArrowheads="1"/>
          </p:cNvSpPr>
          <p:nvPr/>
        </p:nvSpPr>
        <p:spPr bwMode="auto">
          <a:xfrm>
            <a:off x="24107091" y="23969013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defPPr>
              <a:defRPr lang="en-US"/>
            </a:defPPr>
            <a:lvl1pPr algn="ctr" defTabSz="749300" eaLnBrk="0" hangingPunct="0">
              <a:spcBef>
                <a:spcPct val="50000"/>
              </a:spcBef>
              <a:defRPr sz="3000" b="1">
                <a:solidFill>
                  <a:srgbClr val="F8F8F8"/>
                </a:solidFill>
                <a:latin typeface="+mj-lt"/>
              </a:defRPr>
            </a:lvl1pPr>
            <a:lvl2pPr marL="374650" defTabSz="749300">
              <a:defRPr>
                <a:latin typeface="Arial" charset="0"/>
              </a:defRPr>
            </a:lvl2pPr>
            <a:lvl3pPr marL="749300" defTabSz="749300">
              <a:defRPr>
                <a:latin typeface="Arial" charset="0"/>
              </a:defRPr>
            </a:lvl3pPr>
            <a:lvl4pPr marL="1125538" defTabSz="749300">
              <a:defRPr>
                <a:latin typeface="Arial" charset="0"/>
              </a:defRPr>
            </a:lvl4pPr>
            <a:lvl5pPr marL="1500188" defTabSz="749300">
              <a:defRPr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Conclusions</a:t>
            </a:r>
          </a:p>
        </p:txBody>
      </p:sp>
      <p:sp>
        <p:nvSpPr>
          <p:cNvPr id="2610" name="Text Box 562"/>
          <p:cNvSpPr txBox="1">
            <a:spLocks noChangeArrowheads="1"/>
          </p:cNvSpPr>
          <p:nvPr/>
        </p:nvSpPr>
        <p:spPr bwMode="auto">
          <a:xfrm>
            <a:off x="24135396" y="28413325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References</a:t>
            </a:r>
          </a:p>
        </p:txBody>
      </p:sp>
      <p:sp>
        <p:nvSpPr>
          <p:cNvPr id="2613" name="Text Box 565"/>
          <p:cNvSpPr txBox="1">
            <a:spLocks noChangeArrowheads="1"/>
          </p:cNvSpPr>
          <p:nvPr/>
        </p:nvSpPr>
        <p:spPr bwMode="auto">
          <a:xfrm>
            <a:off x="24231824" y="29257436"/>
            <a:ext cx="10971213" cy="54970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GB" sz="2800" dirty="0"/>
              <a:t>[1] Sparkfun.com, “nRF24L01+ Transceiver </a:t>
            </a:r>
            <a:r>
              <a:rPr lang="en-GB" sz="2800" dirty="0" err="1"/>
              <a:t>Hookup</a:t>
            </a:r>
            <a:r>
              <a:rPr lang="en-GB" sz="2800" dirty="0"/>
              <a:t> Guide”, [Online]. </a:t>
            </a:r>
            <a:r>
              <a:rPr lang="en-GB" sz="2800" dirty="0" err="1"/>
              <a:t>Available:https</a:t>
            </a:r>
            <a:r>
              <a:rPr lang="en-GB" sz="2800" dirty="0"/>
              <a:t>://learn.sparkfun.com/tutorials/nrf24l01-transceiver-hookup-guide [Accessed: 10-Feb-2018]</a:t>
            </a:r>
          </a:p>
          <a:p>
            <a:pPr algn="just"/>
            <a:r>
              <a:rPr lang="en-GB" sz="2800" dirty="0"/>
              <a:t>[2] geekstips.com, “Internet of Things Project – Communication between ESP8266 modules”, [Online]. Available: https://www.geekstips.com/two-esp8266-communication-talk-each-other/ [Accessed: 10-Feb-2018] </a:t>
            </a:r>
          </a:p>
          <a:p>
            <a:pPr algn="just"/>
            <a:r>
              <a:rPr lang="en-GB" sz="2800" dirty="0"/>
              <a:t>[3] Scargill, “Networking the nef24l01”, [Online]. </a:t>
            </a:r>
            <a:r>
              <a:rPr lang="en-GB" sz="2800" dirty="0" err="1"/>
              <a:t>Available:https</a:t>
            </a:r>
            <a:r>
              <a:rPr lang="en-GB" sz="2800" dirty="0"/>
              <a:t>://scargill.wordpress.com/2013/05/17/networking-the-nrf24l01/ [Accessed: 10-Feb-2018] </a:t>
            </a:r>
            <a:endParaRPr lang="en-US" sz="2600" b="1" dirty="0">
              <a:latin typeface="Arial Narrow" pitchFamily="34" charset="0"/>
            </a:endParaRPr>
          </a:p>
          <a:p>
            <a:pPr algn="just"/>
            <a:endParaRPr lang="en-GB" sz="2800" dirty="0"/>
          </a:p>
        </p:txBody>
      </p:sp>
      <p:sp>
        <p:nvSpPr>
          <p:cNvPr id="117" name="Text Box 474"/>
          <p:cNvSpPr txBox="1">
            <a:spLocks noChangeArrowheads="1"/>
          </p:cNvSpPr>
          <p:nvPr/>
        </p:nvSpPr>
        <p:spPr bwMode="auto">
          <a:xfrm>
            <a:off x="24170863" y="24731139"/>
            <a:ext cx="10818813" cy="155753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may have an opportunity to implement this in real life </a:t>
            </a:r>
            <a:r>
              <a:rPr lang="en-US" sz="2600" dirty="0" smtClean="0">
                <a:latin typeface="+mj-lt"/>
              </a:rPr>
              <a:t>in a </a:t>
            </a:r>
            <a:r>
              <a:rPr lang="en-US" sz="2600" dirty="0">
                <a:latin typeface="+mj-lt"/>
              </a:rPr>
              <a:t>corporate environment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211" y="783390"/>
            <a:ext cx="2736849" cy="26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286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" y="0"/>
            <a:ext cx="359997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Text Box 473">
            <a:extLst>
              <a:ext uri="{FF2B5EF4-FFF2-40B4-BE49-F238E27FC236}">
                <a16:creationId xmlns:a16="http://schemas.microsoft.com/office/drawing/2014/main" xmlns="" id="{B81FC9C0-506A-4701-B6B2-1810CDBDF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26" y="11472610"/>
            <a:ext cx="11083925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Problem Definition</a:t>
            </a:r>
          </a:p>
        </p:txBody>
      </p:sp>
      <p:sp>
        <p:nvSpPr>
          <p:cNvPr id="52" name="Text Box 472">
            <a:extLst>
              <a:ext uri="{FF2B5EF4-FFF2-40B4-BE49-F238E27FC236}">
                <a16:creationId xmlns:a16="http://schemas.microsoft.com/office/drawing/2014/main" xmlns="" id="{95982AEE-5C90-4F17-9477-54C73089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65" y="12028403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Implement a PIR sensor based solution wherein people can view the status of the room (available/occupied) online using web</a:t>
            </a:r>
            <a:endParaRPr lang="en-US" sz="2600" dirty="0">
              <a:latin typeface="+mj-lt"/>
            </a:endParaRPr>
          </a:p>
        </p:txBody>
      </p:sp>
      <p:sp>
        <p:nvSpPr>
          <p:cNvPr id="60" name="Text Box 472">
            <a:extLst>
              <a:ext uri="{FF2B5EF4-FFF2-40B4-BE49-F238E27FC236}">
                <a16:creationId xmlns:a16="http://schemas.microsoft.com/office/drawing/2014/main" xmlns="" id="{EE7868CC-9850-4326-A3AE-448FC57A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91" y="15579726"/>
            <a:ext cx="10841037" cy="7159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used a PIR sensor to detect occupancy of the room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sensor is connected to an Atmel microcontroller which relays the information to a central device via radio modules configured in a mesh configuration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central device will push the data to the internet using a </a:t>
            </a:r>
            <a:r>
              <a:rPr lang="en-US" sz="2600" dirty="0" err="1">
                <a:latin typeface="+mj-lt"/>
              </a:rPr>
              <a:t>WiFi</a:t>
            </a:r>
            <a:r>
              <a:rPr lang="en-US" sz="2600" dirty="0">
                <a:latin typeface="+mj-lt"/>
              </a:rPr>
              <a:t> module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All the devices are battery </a:t>
            </a:r>
            <a:r>
              <a:rPr lang="en-US" sz="2600" dirty="0" smtClean="0">
                <a:latin typeface="+mj-lt"/>
              </a:rPr>
              <a:t>powered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Since the devices are battery powered – we used a low power voltage regulator. This improved the battery life by 3 X times as the current drawn was 0.3 micro amperes compared to .1 micro ampere by a normal voltage regulator</a:t>
            </a: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+mj-lt"/>
            </a:endParaRPr>
          </a:p>
        </p:txBody>
      </p:sp>
      <p:sp>
        <p:nvSpPr>
          <p:cNvPr id="61" name="Text Box 495">
            <a:extLst>
              <a:ext uri="{FF2B5EF4-FFF2-40B4-BE49-F238E27FC236}">
                <a16:creationId xmlns:a16="http://schemas.microsoft.com/office/drawing/2014/main" xmlns="" id="{16E494E8-71EF-49AA-9C9E-6753DFB1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5396" y="9453292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Results</a:t>
            </a:r>
          </a:p>
        </p:txBody>
      </p:sp>
      <p:sp>
        <p:nvSpPr>
          <p:cNvPr id="65" name="Text Box 495">
            <a:extLst>
              <a:ext uri="{FF2B5EF4-FFF2-40B4-BE49-F238E27FC236}">
                <a16:creationId xmlns:a16="http://schemas.microsoft.com/office/drawing/2014/main" xmlns="" id="{7446E45C-B335-4042-9DBF-538437EA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0699" y="5266659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F8F8F8"/>
                </a:solidFill>
                <a:latin typeface="+mj-lt"/>
              </a:rPr>
              <a:t>Highlights</a:t>
            </a:r>
          </a:p>
        </p:txBody>
      </p:sp>
      <p:sp>
        <p:nvSpPr>
          <p:cNvPr id="66" name="Text Box 472">
            <a:extLst>
              <a:ext uri="{FF2B5EF4-FFF2-40B4-BE49-F238E27FC236}">
                <a16:creationId xmlns:a16="http://schemas.microsoft.com/office/drawing/2014/main" xmlns="" id="{0E08127E-C259-440C-B131-0752B63E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349" y="6135630"/>
            <a:ext cx="10841037" cy="2757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We created a complete end-to-end product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a network of wireless battery </a:t>
            </a:r>
            <a:r>
              <a:rPr lang="en-US" sz="2600" dirty="0">
                <a:latin typeface="+mj-lt"/>
              </a:rPr>
              <a:t>operated </a:t>
            </a:r>
            <a:r>
              <a:rPr lang="en-US" sz="2600" dirty="0" err="1">
                <a:latin typeface="+mj-lt"/>
              </a:rPr>
              <a:t>devicesPCBs</a:t>
            </a:r>
            <a:r>
              <a:rPr lang="en-US" sz="2600" dirty="0">
                <a:latin typeface="+mj-lt"/>
              </a:rPr>
              <a:t> professionally manufactured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3D printed the </a:t>
            </a:r>
            <a:r>
              <a:rPr lang="en-US" sz="2600" dirty="0" smtClean="0">
                <a:latin typeface="+mj-lt"/>
              </a:rPr>
              <a:t>product housing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</a:t>
            </a:r>
            <a:r>
              <a:rPr lang="en-US" sz="2600" dirty="0">
                <a:latin typeface="+mj-lt"/>
              </a:rPr>
              <a:t>the web </a:t>
            </a:r>
            <a:r>
              <a:rPr lang="en-US" sz="2600" dirty="0" smtClean="0">
                <a:latin typeface="+mj-lt"/>
              </a:rPr>
              <a:t>interface</a:t>
            </a:r>
            <a:endParaRPr lang="en-US" sz="2600" dirty="0">
              <a:latin typeface="+mj-lt"/>
            </a:endParaRPr>
          </a:p>
        </p:txBody>
      </p:sp>
      <p:sp>
        <p:nvSpPr>
          <p:cNvPr id="24" name="Text Box 495"/>
          <p:cNvSpPr txBox="1">
            <a:spLocks noChangeArrowheads="1"/>
          </p:cNvSpPr>
          <p:nvPr/>
        </p:nvSpPr>
        <p:spPr bwMode="auto">
          <a:xfrm>
            <a:off x="750970" y="25509906"/>
            <a:ext cx="11082338" cy="533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lIns="74857" tIns="37421" rIns="74857" bIns="37421">
            <a:spAutoFit/>
          </a:bodyPr>
          <a:lstStyle>
            <a:lvl1pPr defTabSz="74930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74930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74930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74930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74930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749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  <a:latin typeface="+mj-lt"/>
              </a:rPr>
              <a:t>Work Done</a:t>
            </a:r>
            <a:endParaRPr lang="en-US" sz="3000" b="1" dirty="0">
              <a:solidFill>
                <a:srgbClr val="F8F8F8"/>
              </a:solidFill>
              <a:latin typeface="+mj-lt"/>
            </a:endParaRPr>
          </a:p>
        </p:txBody>
      </p:sp>
      <p:sp>
        <p:nvSpPr>
          <p:cNvPr id="25" name="Text Box 472">
            <a:extLst>
              <a:ext uri="{FF2B5EF4-FFF2-40B4-BE49-F238E27FC236}">
                <a16:creationId xmlns:a16="http://schemas.microsoft.com/office/drawing/2014/main" xmlns="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70" y="26362773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Designed the prototype of the circuit on breadboards which included the microcontroller, radio module </a:t>
            </a:r>
            <a:r>
              <a:rPr lang="en-US" sz="2600" dirty="0" smtClean="0">
                <a:latin typeface="+mj-lt"/>
              </a:rPr>
              <a:t>and an </a:t>
            </a:r>
            <a:r>
              <a:rPr lang="en-US" sz="2600" dirty="0" err="1">
                <a:latin typeface="+mj-lt"/>
              </a:rPr>
              <a:t>o</a:t>
            </a:r>
            <a:r>
              <a:rPr lang="en-US" sz="2600" dirty="0" err="1">
                <a:latin typeface="+mj-lt"/>
              </a:rPr>
              <a:t>led</a:t>
            </a:r>
            <a:r>
              <a:rPr lang="en-US" sz="2600" dirty="0">
                <a:latin typeface="+mj-lt"/>
              </a:rPr>
              <a:t> display</a:t>
            </a:r>
            <a:endParaRPr lang="en-US" sz="26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70712" y="13559707"/>
            <a:ext cx="10082709" cy="3764098"/>
            <a:chOff x="12870712" y="13559707"/>
            <a:chExt cx="10082709" cy="37640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712" y="13559707"/>
              <a:ext cx="5019222" cy="376409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5212" y="13559707"/>
              <a:ext cx="5018209" cy="3764098"/>
            </a:xfrm>
            <a:prstGeom prst="rect">
              <a:avLst/>
            </a:prstGeom>
          </p:spPr>
        </p:pic>
      </p:grpSp>
      <p:sp>
        <p:nvSpPr>
          <p:cNvPr id="31" name="Text Box 472">
            <a:extLst>
              <a:ext uri="{FF2B5EF4-FFF2-40B4-BE49-F238E27FC236}">
                <a16:creationId xmlns:a16="http://schemas.microsoft.com/office/drawing/2014/main" xmlns="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551" y="5290887"/>
            <a:ext cx="10841037" cy="1957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 smtClean="0">
                <a:latin typeface="+mj-lt"/>
              </a:rPr>
              <a:t>Designed the PCB of the circuit in Eagle and got it manufactured from a PCB prototyping service (PCBway.com)</a:t>
            </a:r>
            <a:endParaRPr lang="en-US" sz="2600" dirty="0">
              <a:latin typeface="+mj-lt"/>
            </a:endParaRPr>
          </a:p>
        </p:txBody>
      </p:sp>
      <p:sp>
        <p:nvSpPr>
          <p:cNvPr id="32" name="Text Box 472">
            <a:extLst>
              <a:ext uri="{FF2B5EF4-FFF2-40B4-BE49-F238E27FC236}">
                <a16:creationId xmlns:a16="http://schemas.microsoft.com/office/drawing/2014/main" xmlns="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551" y="11842789"/>
            <a:ext cx="7319583" cy="1157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We </a:t>
            </a:r>
            <a:r>
              <a:rPr lang="en-US" sz="2600" dirty="0" smtClean="0">
                <a:latin typeface="+mj-lt"/>
              </a:rPr>
              <a:t>assembled the board</a:t>
            </a:r>
            <a:endParaRPr lang="en-US" sz="2600" dirty="0">
              <a:latin typeface="+mj-lt"/>
            </a:endParaRPr>
          </a:p>
        </p:txBody>
      </p:sp>
      <p:sp>
        <p:nvSpPr>
          <p:cNvPr id="33" name="Text Box 472">
            <a:extLst>
              <a:ext uri="{FF2B5EF4-FFF2-40B4-BE49-F238E27FC236}">
                <a16:creationId xmlns:a16="http://schemas.microsoft.com/office/drawing/2014/main" xmlns="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551" y="17441036"/>
            <a:ext cx="10841037" cy="1157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We manufactured the housing unit using 3D printing</a:t>
            </a:r>
            <a:endParaRPr lang="en-US" sz="26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84" y="30650652"/>
            <a:ext cx="10114770" cy="4103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870" y="24116923"/>
            <a:ext cx="6175998" cy="4631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065" y="10805048"/>
            <a:ext cx="6206602" cy="465593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2871901" y="18751091"/>
            <a:ext cx="10080330" cy="3762949"/>
            <a:chOff x="12870791" y="18751091"/>
            <a:chExt cx="10080330" cy="37629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791" y="18751091"/>
              <a:ext cx="5019143" cy="37629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5212" y="18751091"/>
              <a:ext cx="5015909" cy="376294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65" y="20415177"/>
            <a:ext cx="8158002" cy="3360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365" y="17059134"/>
            <a:ext cx="8158002" cy="330993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3341873" y="7320100"/>
            <a:ext cx="9315993" cy="4306502"/>
            <a:chOff x="13183762" y="7320100"/>
            <a:chExt cx="9315993" cy="43065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3762" y="7320100"/>
              <a:ext cx="4428000" cy="42778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2496" y="7342602"/>
              <a:ext cx="4447259" cy="4284000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24241349" y="9962529"/>
            <a:ext cx="364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defTabSz="3600450">
              <a:buFont typeface="Wingdings" pitchFamily="2" charset="2"/>
              <a:buChar char="Ø"/>
            </a:pPr>
            <a:r>
              <a:rPr lang="en-US" sz="2600" dirty="0">
                <a:latin typeface="+mj-lt"/>
              </a:rPr>
              <a:t>The end product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258634" y="16411335"/>
            <a:ext cx="107651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Web interface showing the occupancy </a:t>
            </a:r>
            <a:r>
              <a:rPr lang="en-US" sz="2600" dirty="0" smtClean="0">
                <a:latin typeface="+mj-lt"/>
              </a:rPr>
              <a:t>status each room</a:t>
            </a:r>
            <a:endParaRPr lang="en-US" sz="2600" dirty="0"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1" y="28709391"/>
            <a:ext cx="10746877" cy="604511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779351" y="29534188"/>
            <a:ext cx="98893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Web </a:t>
            </a:r>
            <a:r>
              <a:rPr lang="en-US" sz="2600" dirty="0" smtClean="0">
                <a:latin typeface="+mj-lt"/>
              </a:rPr>
              <a:t>interface to show the occupancy status of each room</a:t>
            </a:r>
            <a:endParaRPr lang="en-US" sz="2600" dirty="0">
              <a:latin typeface="+mj-lt"/>
            </a:endParaRPr>
          </a:p>
        </p:txBody>
      </p:sp>
      <p:sp>
        <p:nvSpPr>
          <p:cNvPr id="40" name="Text Box 472">
            <a:extLst>
              <a:ext uri="{FF2B5EF4-FFF2-40B4-BE49-F238E27FC236}">
                <a16:creationId xmlns:a16="http://schemas.microsoft.com/office/drawing/2014/main" xmlns="" id="{F1A52443-3352-4417-A2E2-ACBDAD1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4551" y="22775036"/>
            <a:ext cx="10841037" cy="1157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 lIns="374995" tIns="374995" rIns="374995" bIns="374995">
            <a:spAutoFit/>
          </a:bodyPr>
          <a:lstStyle>
            <a:lvl1pPr defTabSz="3600450">
              <a:defRPr>
                <a:solidFill>
                  <a:schemeClr val="tx1"/>
                </a:solidFill>
                <a:latin typeface="Arial" charset="0"/>
              </a:defRPr>
            </a:lvl1pPr>
            <a:lvl2pPr marL="374650" defTabSz="3600450">
              <a:defRPr>
                <a:solidFill>
                  <a:schemeClr val="tx1"/>
                </a:solidFill>
                <a:latin typeface="Arial" charset="0"/>
              </a:defRPr>
            </a:lvl2pPr>
            <a:lvl3pPr marL="749300" defTabSz="3600450">
              <a:defRPr>
                <a:solidFill>
                  <a:schemeClr val="tx1"/>
                </a:solidFill>
                <a:latin typeface="Arial" charset="0"/>
              </a:defRPr>
            </a:lvl3pPr>
            <a:lvl4pPr marL="1125538" defTabSz="3600450">
              <a:defRPr>
                <a:solidFill>
                  <a:schemeClr val="tx1"/>
                </a:solidFill>
                <a:latin typeface="Arial" charset="0"/>
              </a:defRPr>
            </a:lvl4pPr>
            <a:lvl5pPr marL="1500188" defTabSz="3600450">
              <a:defRPr>
                <a:solidFill>
                  <a:schemeClr val="tx1"/>
                </a:solidFill>
                <a:latin typeface="Arial" charset="0"/>
              </a:defRPr>
            </a:lvl5pPr>
            <a:lvl6pPr marL="19573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145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717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28988" defTabSz="3600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Inside the housing of the final product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448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Wingdings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100cm by 100cm Poster Template</dc:title>
  <dc:subject>Free PowerPoint poster templates</dc:subject>
  <dc:creator>ICONAMMA 2017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Chirag Shah</cp:lastModifiedBy>
  <cp:revision>229</cp:revision>
  <dcterms:created xsi:type="dcterms:W3CDTF">2005-05-18T01:24:28Z</dcterms:created>
  <dcterms:modified xsi:type="dcterms:W3CDTF">2018-04-20T05:35:22Z</dcterms:modified>
  <cp:category>Powerpoint poster templates</cp:category>
</cp:coreProperties>
</file>