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handoutMasterIdLst>
    <p:handoutMasterId r:id="rId6"/>
  </p:handoutMasterIdLst>
  <p:sldIdLst>
    <p:sldId id="256" r:id="rId4"/>
  </p:sldIdLst>
  <p:sldSz cx="35999738" cy="35999738"/>
  <p:notesSz cx="7315200" cy="9601200"/>
  <p:defaultTextStyle>
    <a:defPPr>
      <a:defRPr lang="en-US"/>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310">
          <p15:clr>
            <a:srgbClr val="A4A3A4"/>
          </p15:clr>
        </p15:guide>
        <p15:guide id="2" orient="horz" pos="22184">
          <p15:clr>
            <a:srgbClr val="A4A3A4"/>
          </p15:clr>
        </p15:guide>
        <p15:guide id="3" pos="484">
          <p15:clr>
            <a:srgbClr val="A4A3A4"/>
          </p15:clr>
        </p15:guide>
        <p15:guide id="4" pos="7466">
          <p15:clr>
            <a:srgbClr val="A4A3A4"/>
          </p15:clr>
        </p15:guide>
        <p15:guide id="5" pos="7830">
          <p15:clr>
            <a:srgbClr val="A4A3A4"/>
          </p15:clr>
        </p15:guide>
        <p15:guide id="6" pos="22157">
          <p15:clr>
            <a:srgbClr val="A4A3A4"/>
          </p15:clr>
        </p15:guide>
        <p15:guide id="7" pos="14811">
          <p15:clr>
            <a:srgbClr val="A4A3A4"/>
          </p15:clr>
        </p15:guide>
        <p15:guide id="8" pos="1517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66FF"/>
    <a:srgbClr val="FFFFFF"/>
    <a:srgbClr val="F8F8F8"/>
    <a:srgbClr val="3399FF"/>
    <a:srgbClr val="CC0000"/>
    <a:srgbClr val="99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2" autoAdjust="0"/>
    <p:restoredTop sz="99612" autoAdjust="0"/>
  </p:normalViewPr>
  <p:slideViewPr>
    <p:cSldViewPr snapToGrid="0" snapToObjects="1">
      <p:cViewPr>
        <p:scale>
          <a:sx n="75" d="100"/>
          <a:sy n="75" d="100"/>
        </p:scale>
        <p:origin x="-4051" y="-125"/>
      </p:cViewPr>
      <p:guideLst>
        <p:guide orient="horz" pos="3310"/>
        <p:guide orient="horz" pos="22184"/>
        <p:guide pos="484"/>
        <p:guide pos="7466"/>
        <p:guide pos="7830"/>
        <p:guide pos="22157"/>
        <p:guide pos="14811"/>
        <p:guide pos="1517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36" d="100"/>
          <a:sy n="36" d="100"/>
        </p:scale>
        <p:origin x="-2376"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B23AD2AD-1315-46E7-B1B1-7215DC0D8137}" type="datetimeFigureOut">
              <a:rPr lang="en-US" smtClean="0"/>
              <a:pPr/>
              <a:t>4/19/2018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CDDBA172-8A61-4F59-8000-9A57B0113E8C}" type="slidenum">
              <a:rPr lang="en-US" smtClean="0"/>
              <a:pPr/>
              <a:t>‹#›</a:t>
            </a:fld>
            <a:endParaRPr lang="en-US"/>
          </a:p>
        </p:txBody>
      </p:sp>
    </p:spTree>
    <p:extLst>
      <p:ext uri="{BB962C8B-B14F-4D97-AF65-F5344CB8AC3E}">
        <p14:creationId xmlns:p14="http://schemas.microsoft.com/office/powerpoint/2010/main" val="2170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150531"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857375" y="720725"/>
            <a:ext cx="360045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150535"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5C932E53-BC22-461C-89D5-D30DCF778228}" type="slidenum">
              <a:rPr lang="en-US"/>
              <a:pPr/>
              <a:t>‹#›</a:t>
            </a:fld>
            <a:endParaRPr lang="en-US"/>
          </a:p>
        </p:txBody>
      </p:sp>
    </p:spTree>
    <p:extLst>
      <p:ext uri="{BB962C8B-B14F-4D97-AF65-F5344CB8AC3E}">
        <p14:creationId xmlns:p14="http://schemas.microsoft.com/office/powerpoint/2010/main" val="31013383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DB79F-FB48-47C5-BA3A-147A2B91DA7D}" type="slidenum">
              <a:rPr lang="en-US"/>
              <a:pPr/>
              <a:t>1</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671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IN"/>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55825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190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25" y="915988"/>
            <a:ext cx="8596313" cy="342963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87400" y="915988"/>
            <a:ext cx="25638125" cy="3429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3971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IN"/>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163736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72576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181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68350" y="5254625"/>
            <a:ext cx="401320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33950" y="5254625"/>
            <a:ext cx="4014788"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94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8512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967629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031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306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37751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932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29432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3163" y="1392238"/>
            <a:ext cx="8601075" cy="338248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68350" y="1392238"/>
            <a:ext cx="25652413"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43539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IN"/>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373503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89942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4805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68325" y="5254625"/>
            <a:ext cx="17225963"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7946688" y="5254625"/>
            <a:ext cx="1722755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52724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7695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855337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21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125043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9673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4680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88011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23950" y="1392238"/>
            <a:ext cx="8650288" cy="338248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68325" y="1392238"/>
            <a:ext cx="25803225"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8924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87400" y="5245100"/>
            <a:ext cx="5454650"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394450" y="5245100"/>
            <a:ext cx="5456238"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5210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3262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3744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48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883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073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5999738" cy="444976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9" name="Rectangle 33"/>
          <p:cNvSpPr>
            <a:spLocks noChangeArrowheads="1"/>
          </p:cNvSpPr>
          <p:nvPr userDrawn="1"/>
        </p:nvSpPr>
        <p:spPr bwMode="auto">
          <a:xfrm>
            <a:off x="766763" y="5249863"/>
            <a:ext cx="11083925" cy="299624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0" name="Text Box 14"/>
          <p:cNvSpPr txBox="1">
            <a:spLocks noChangeArrowheads="1"/>
          </p:cNvSpPr>
          <p:nvPr userDrawn="1"/>
        </p:nvSpPr>
        <p:spPr bwMode="auto">
          <a:xfrm>
            <a:off x="766763" y="35482213"/>
            <a:ext cx="23653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eaLnBrk="0" hangingPunct="0">
              <a:lnSpc>
                <a:spcPct val="65000"/>
              </a:lnSpc>
              <a:spcBef>
                <a:spcPct val="50000"/>
              </a:spcBef>
            </a:pPr>
            <a:r>
              <a:rPr lang="en-US" sz="400" b="1">
                <a:solidFill>
                  <a:schemeClr val="bg2"/>
                </a:solidFill>
              </a:rPr>
              <a:t>TEMPLATE DESIGN © 2008</a:t>
            </a:r>
          </a:p>
          <a:p>
            <a:pPr eaLnBrk="0" hangingPunct="0">
              <a:lnSpc>
                <a:spcPct val="65000"/>
              </a:lnSpc>
              <a:spcBef>
                <a:spcPct val="50000"/>
              </a:spcBef>
            </a:pPr>
            <a:r>
              <a:rPr lang="en-US" sz="800" b="1">
                <a:solidFill>
                  <a:schemeClr val="bg2"/>
                </a:solidFill>
              </a:rPr>
              <a:t>www.PosterPresentations.com</a:t>
            </a:r>
          </a:p>
        </p:txBody>
      </p:sp>
      <p:sp>
        <p:nvSpPr>
          <p:cNvPr id="86031" name="Rectangle 15"/>
          <p:cNvSpPr>
            <a:spLocks noGrp="1" noChangeArrowheads="1"/>
          </p:cNvSpPr>
          <p:nvPr>
            <p:ph type="title"/>
          </p:nvPr>
        </p:nvSpPr>
        <p:spPr bwMode="auto">
          <a:xfrm>
            <a:off x="787400" y="915988"/>
            <a:ext cx="34386838"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57" tIns="37421" rIns="74857" bIns="37421"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787400" y="5245100"/>
            <a:ext cx="11063288" cy="299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346" tIns="374346" rIns="374346" bIns="374346"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userDrawn="1"/>
        </p:nvSpPr>
        <p:spPr bwMode="auto">
          <a:xfrm>
            <a:off x="0" y="0"/>
            <a:ext cx="359997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6" name="Rectangle 40"/>
          <p:cNvSpPr>
            <a:spLocks noChangeArrowheads="1"/>
          </p:cNvSpPr>
          <p:nvPr userDrawn="1"/>
        </p:nvSpPr>
        <p:spPr bwMode="auto">
          <a:xfrm>
            <a:off x="24090313" y="5249863"/>
            <a:ext cx="11083925" cy="299624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7" name="Rectangle 41"/>
          <p:cNvSpPr>
            <a:spLocks noChangeArrowheads="1"/>
          </p:cNvSpPr>
          <p:nvPr userDrawn="1"/>
        </p:nvSpPr>
        <p:spPr bwMode="auto">
          <a:xfrm>
            <a:off x="12428538" y="5249863"/>
            <a:ext cx="11082337" cy="299624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9" name="Line 43"/>
          <p:cNvSpPr>
            <a:spLocks noChangeShapeType="1"/>
          </p:cNvSpPr>
          <p:nvPr userDrawn="1"/>
        </p:nvSpPr>
        <p:spPr bwMode="auto">
          <a:xfrm>
            <a:off x="0" y="4449763"/>
            <a:ext cx="35999738" cy="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en-IN">
              <a:ln>
                <a:solidFill>
                  <a:sysClr val="windowText" lastClr="000000"/>
                </a:solidFill>
              </a:ln>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fontAlgn="base">
        <a:spcBef>
          <a:spcPct val="0"/>
        </a:spcBef>
        <a:spcAft>
          <a:spcPct val="0"/>
        </a:spcAft>
        <a:defRPr sz="7200">
          <a:solidFill>
            <a:srgbClr val="F8F8F8"/>
          </a:solidFill>
          <a:latin typeface="+mj-lt"/>
          <a:ea typeface="+mj-ea"/>
          <a:cs typeface="+mj-cs"/>
        </a:defRPr>
      </a:lvl1pPr>
      <a:lvl2pPr algn="ctr" defTabSz="749300" rtl="0" fontAlgn="base">
        <a:spcBef>
          <a:spcPct val="0"/>
        </a:spcBef>
        <a:spcAft>
          <a:spcPct val="0"/>
        </a:spcAft>
        <a:defRPr sz="7200">
          <a:solidFill>
            <a:srgbClr val="F8F8F8"/>
          </a:solidFill>
          <a:latin typeface="Arial Black" pitchFamily="34" charset="0"/>
        </a:defRPr>
      </a:lvl2pPr>
      <a:lvl3pPr algn="ctr" defTabSz="749300" rtl="0" fontAlgn="base">
        <a:spcBef>
          <a:spcPct val="0"/>
        </a:spcBef>
        <a:spcAft>
          <a:spcPct val="0"/>
        </a:spcAft>
        <a:defRPr sz="7200">
          <a:solidFill>
            <a:srgbClr val="F8F8F8"/>
          </a:solidFill>
          <a:latin typeface="Arial Black" pitchFamily="34" charset="0"/>
        </a:defRPr>
      </a:lvl3pPr>
      <a:lvl4pPr algn="ctr" defTabSz="749300" rtl="0" fontAlgn="base">
        <a:spcBef>
          <a:spcPct val="0"/>
        </a:spcBef>
        <a:spcAft>
          <a:spcPct val="0"/>
        </a:spcAft>
        <a:defRPr sz="7200">
          <a:solidFill>
            <a:srgbClr val="F8F8F8"/>
          </a:solidFill>
          <a:latin typeface="Arial Black" pitchFamily="34" charset="0"/>
        </a:defRPr>
      </a:lvl4pPr>
      <a:lvl5pPr algn="ctr" defTabSz="749300" rtl="0" fontAlgn="base">
        <a:spcBef>
          <a:spcPct val="0"/>
        </a:spcBef>
        <a:spcAft>
          <a:spcPct val="0"/>
        </a:spcAft>
        <a:defRPr sz="7200">
          <a:solidFill>
            <a:srgbClr val="F8F8F8"/>
          </a:solidFill>
          <a:latin typeface="Arial Black" pitchFamily="34" charset="0"/>
        </a:defRPr>
      </a:lvl5pPr>
      <a:lvl6pPr marL="457200" algn="ctr" defTabSz="749300" rtl="0" fontAlgn="base">
        <a:spcBef>
          <a:spcPct val="0"/>
        </a:spcBef>
        <a:spcAft>
          <a:spcPct val="0"/>
        </a:spcAft>
        <a:defRPr sz="7200">
          <a:solidFill>
            <a:srgbClr val="F8F8F8"/>
          </a:solidFill>
          <a:latin typeface="Arial Black" pitchFamily="34" charset="0"/>
        </a:defRPr>
      </a:lvl6pPr>
      <a:lvl7pPr marL="914400" algn="ctr" defTabSz="749300" rtl="0" fontAlgn="base">
        <a:spcBef>
          <a:spcPct val="0"/>
        </a:spcBef>
        <a:spcAft>
          <a:spcPct val="0"/>
        </a:spcAft>
        <a:defRPr sz="7200">
          <a:solidFill>
            <a:srgbClr val="F8F8F8"/>
          </a:solidFill>
          <a:latin typeface="Arial Black" pitchFamily="34" charset="0"/>
        </a:defRPr>
      </a:lvl7pPr>
      <a:lvl8pPr marL="1371600" algn="ctr" defTabSz="749300" rtl="0" fontAlgn="base">
        <a:spcBef>
          <a:spcPct val="0"/>
        </a:spcBef>
        <a:spcAft>
          <a:spcPct val="0"/>
        </a:spcAft>
        <a:defRPr sz="7200">
          <a:solidFill>
            <a:srgbClr val="F8F8F8"/>
          </a:solidFill>
          <a:latin typeface="Arial Black" pitchFamily="34" charset="0"/>
        </a:defRPr>
      </a:lvl8pPr>
      <a:lvl9pPr marL="1828800" algn="ctr" defTabSz="749300" rtl="0" fontAlgn="base">
        <a:spcBef>
          <a:spcPct val="0"/>
        </a:spcBef>
        <a:spcAft>
          <a:spcPct val="0"/>
        </a:spcAft>
        <a:defRPr sz="7200">
          <a:solidFill>
            <a:srgbClr val="F8F8F8"/>
          </a:solidFill>
          <a:latin typeface="Arial Black" pitchFamily="34" charset="0"/>
        </a:defRPr>
      </a:lvl9pPr>
    </p:titleStyle>
    <p:bodyStyle>
      <a:lvl1pPr marL="280988" indent="-280988" algn="l" defTabSz="749300" rtl="0" fontAlgn="base">
        <a:spcBef>
          <a:spcPct val="20000"/>
        </a:spcBef>
        <a:spcAft>
          <a:spcPct val="0"/>
        </a:spcAft>
        <a:buChar char="•"/>
        <a:defRPr sz="2400">
          <a:solidFill>
            <a:schemeClr val="tx1"/>
          </a:solidFill>
          <a:latin typeface="+mn-lt"/>
          <a:ea typeface="+mn-ea"/>
          <a:cs typeface="+mn-cs"/>
        </a:defRPr>
      </a:lvl1pPr>
      <a:lvl2pPr marL="606425" indent="-231775" algn="l" defTabSz="749300" rtl="0" fontAlgn="base">
        <a:spcBef>
          <a:spcPct val="20000"/>
        </a:spcBef>
        <a:spcAft>
          <a:spcPct val="0"/>
        </a:spcAft>
        <a:buChar char="–"/>
        <a:defRPr sz="2400">
          <a:solidFill>
            <a:schemeClr val="tx1"/>
          </a:solidFill>
          <a:latin typeface="+mn-lt"/>
        </a:defRPr>
      </a:lvl2pPr>
      <a:lvl3pPr marL="938213" indent="-188913" algn="l" defTabSz="749300" rtl="0" fontAlgn="base">
        <a:spcBef>
          <a:spcPct val="20000"/>
        </a:spcBef>
        <a:spcAft>
          <a:spcPct val="0"/>
        </a:spcAft>
        <a:buChar char="•"/>
        <a:defRPr sz="2000">
          <a:solidFill>
            <a:schemeClr val="tx1"/>
          </a:solidFill>
          <a:latin typeface="+mn-lt"/>
        </a:defRPr>
      </a:lvl3pPr>
      <a:lvl4pPr marL="1312863" indent="-187325" algn="l" defTabSz="749300" rtl="0" fontAlgn="base">
        <a:spcBef>
          <a:spcPct val="20000"/>
        </a:spcBef>
        <a:spcAft>
          <a:spcPct val="0"/>
        </a:spcAft>
        <a:buChar char="–"/>
        <a:defRPr sz="1600">
          <a:solidFill>
            <a:schemeClr val="tx1"/>
          </a:solidFill>
          <a:latin typeface="+mn-lt"/>
        </a:defRPr>
      </a:lvl4pPr>
      <a:lvl5pPr marL="1687513" indent="-187325" algn="l" defTabSz="749300" rtl="0" fontAlgn="base">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227" name="Rectangle 3"/>
          <p:cNvSpPr>
            <a:spLocks noChangeArrowheads="1"/>
          </p:cNvSpPr>
          <p:nvPr userDrawn="1"/>
        </p:nvSpPr>
        <p:spPr bwMode="auto">
          <a:xfrm>
            <a:off x="768350" y="5254625"/>
            <a:ext cx="8180388"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228" name="Rectangle 4"/>
          <p:cNvSpPr>
            <a:spLocks noChangeArrowheads="1"/>
          </p:cNvSpPr>
          <p:nvPr userDrawn="1"/>
        </p:nvSpPr>
        <p:spPr bwMode="auto">
          <a:xfrm>
            <a:off x="0" y="4603750"/>
            <a:ext cx="35999738" cy="1428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229" name="Text Box 5"/>
          <p:cNvSpPr txBox="1">
            <a:spLocks noChangeArrowheads="1"/>
          </p:cNvSpPr>
          <p:nvPr userDrawn="1"/>
        </p:nvSpPr>
        <p:spPr bwMode="auto">
          <a:xfrm>
            <a:off x="500063" y="35482213"/>
            <a:ext cx="20621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eaLnBrk="0" hangingPunct="0">
              <a:lnSpc>
                <a:spcPct val="65000"/>
              </a:lnSpc>
              <a:spcBef>
                <a:spcPct val="50000"/>
              </a:spcBef>
            </a:pPr>
            <a:r>
              <a:rPr lang="en-US" sz="400" b="1">
                <a:solidFill>
                  <a:schemeClr val="bg2"/>
                </a:solidFill>
              </a:rPr>
              <a:t>POSTER TEMPLATE BY:</a:t>
            </a:r>
          </a:p>
          <a:p>
            <a:pPr eaLnBrk="0" hangingPunct="0">
              <a:lnSpc>
                <a:spcPct val="65000"/>
              </a:lnSpc>
              <a:spcBef>
                <a:spcPct val="50000"/>
              </a:spcBef>
            </a:pPr>
            <a:r>
              <a:rPr lang="en-US" sz="800" b="1">
                <a:solidFill>
                  <a:schemeClr val="bg2"/>
                </a:solidFill>
              </a:rPr>
              <a:t>www.PosterPresentations.com</a:t>
            </a:r>
          </a:p>
        </p:txBody>
      </p:sp>
      <p:sp>
        <p:nvSpPr>
          <p:cNvPr id="180230" name="Rectangle 6"/>
          <p:cNvSpPr>
            <a:spLocks noGrp="1" noChangeArrowheads="1"/>
          </p:cNvSpPr>
          <p:nvPr>
            <p:ph type="title"/>
          </p:nvPr>
        </p:nvSpPr>
        <p:spPr bwMode="auto">
          <a:xfrm>
            <a:off x="787400" y="1392238"/>
            <a:ext cx="34386838"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57" tIns="37421" rIns="74857" bIns="37421"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768350" y="5254625"/>
            <a:ext cx="8180388" cy="299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346" tIns="374346" rIns="374346" bIns="374346"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59997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233" name="Rectangle 9"/>
          <p:cNvSpPr>
            <a:spLocks noChangeArrowheads="1"/>
          </p:cNvSpPr>
          <p:nvPr userDrawn="1"/>
        </p:nvSpPr>
        <p:spPr bwMode="auto">
          <a:xfrm>
            <a:off x="9424988" y="5254625"/>
            <a:ext cx="17030700"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235" name="Rectangle 11"/>
          <p:cNvSpPr>
            <a:spLocks noChangeArrowheads="1"/>
          </p:cNvSpPr>
          <p:nvPr userDrawn="1"/>
        </p:nvSpPr>
        <p:spPr bwMode="auto">
          <a:xfrm>
            <a:off x="26987500" y="5254625"/>
            <a:ext cx="8186738"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fontAlgn="base">
        <a:spcBef>
          <a:spcPct val="0"/>
        </a:spcBef>
        <a:spcAft>
          <a:spcPct val="0"/>
        </a:spcAft>
        <a:defRPr sz="7100">
          <a:solidFill>
            <a:schemeClr val="tx2"/>
          </a:solidFill>
          <a:latin typeface="+mj-lt"/>
          <a:ea typeface="+mj-ea"/>
          <a:cs typeface="+mj-cs"/>
        </a:defRPr>
      </a:lvl1pPr>
      <a:lvl2pPr algn="ctr" defTabSz="749300" rtl="0" fontAlgn="base">
        <a:spcBef>
          <a:spcPct val="0"/>
        </a:spcBef>
        <a:spcAft>
          <a:spcPct val="0"/>
        </a:spcAft>
        <a:defRPr sz="7100">
          <a:solidFill>
            <a:schemeClr val="tx2"/>
          </a:solidFill>
          <a:latin typeface="Arial Black" pitchFamily="34" charset="0"/>
        </a:defRPr>
      </a:lvl2pPr>
      <a:lvl3pPr algn="ctr" defTabSz="749300" rtl="0" fontAlgn="base">
        <a:spcBef>
          <a:spcPct val="0"/>
        </a:spcBef>
        <a:spcAft>
          <a:spcPct val="0"/>
        </a:spcAft>
        <a:defRPr sz="7100">
          <a:solidFill>
            <a:schemeClr val="tx2"/>
          </a:solidFill>
          <a:latin typeface="Arial Black" pitchFamily="34" charset="0"/>
        </a:defRPr>
      </a:lvl3pPr>
      <a:lvl4pPr algn="ctr" defTabSz="749300" rtl="0" fontAlgn="base">
        <a:spcBef>
          <a:spcPct val="0"/>
        </a:spcBef>
        <a:spcAft>
          <a:spcPct val="0"/>
        </a:spcAft>
        <a:defRPr sz="7100">
          <a:solidFill>
            <a:schemeClr val="tx2"/>
          </a:solidFill>
          <a:latin typeface="Arial Black" pitchFamily="34" charset="0"/>
        </a:defRPr>
      </a:lvl4pPr>
      <a:lvl5pPr algn="ctr" defTabSz="749300" rtl="0" fontAlgn="base">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fontAlgn="base">
        <a:spcBef>
          <a:spcPct val="20000"/>
        </a:spcBef>
        <a:spcAft>
          <a:spcPct val="0"/>
        </a:spcAft>
        <a:buChar char="•"/>
        <a:defRPr sz="2400">
          <a:solidFill>
            <a:schemeClr val="tx1"/>
          </a:solidFill>
          <a:latin typeface="+mn-lt"/>
          <a:ea typeface="+mn-ea"/>
          <a:cs typeface="+mn-cs"/>
        </a:defRPr>
      </a:lvl1pPr>
      <a:lvl2pPr marL="606425" indent="-231775" algn="l" defTabSz="749300" rtl="0" fontAlgn="base">
        <a:spcBef>
          <a:spcPct val="20000"/>
        </a:spcBef>
        <a:spcAft>
          <a:spcPct val="0"/>
        </a:spcAft>
        <a:buChar char="–"/>
        <a:defRPr sz="2400">
          <a:solidFill>
            <a:schemeClr val="tx1"/>
          </a:solidFill>
          <a:latin typeface="+mn-lt"/>
        </a:defRPr>
      </a:lvl2pPr>
      <a:lvl3pPr marL="938213" indent="-188913" algn="l" defTabSz="749300" rtl="0" fontAlgn="base">
        <a:spcBef>
          <a:spcPct val="20000"/>
        </a:spcBef>
        <a:spcAft>
          <a:spcPct val="0"/>
        </a:spcAft>
        <a:buChar char="•"/>
        <a:defRPr sz="2000">
          <a:solidFill>
            <a:schemeClr val="tx1"/>
          </a:solidFill>
          <a:latin typeface="+mn-lt"/>
        </a:defRPr>
      </a:lvl3pPr>
      <a:lvl4pPr marL="1312863" indent="-187325" algn="l" defTabSz="749300" rtl="0" fontAlgn="base">
        <a:spcBef>
          <a:spcPct val="20000"/>
        </a:spcBef>
        <a:spcAft>
          <a:spcPct val="0"/>
        </a:spcAft>
        <a:buChar char="–"/>
        <a:defRPr sz="1600">
          <a:solidFill>
            <a:schemeClr val="tx1"/>
          </a:solidFill>
          <a:latin typeface="+mn-lt"/>
        </a:defRPr>
      </a:lvl4pPr>
      <a:lvl5pPr marL="1687513" indent="-187325" algn="l" defTabSz="749300" rtl="0" fontAlgn="base">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251" name="Rectangle 3"/>
          <p:cNvSpPr>
            <a:spLocks noChangeArrowheads="1"/>
          </p:cNvSpPr>
          <p:nvPr userDrawn="1"/>
        </p:nvSpPr>
        <p:spPr bwMode="auto">
          <a:xfrm>
            <a:off x="568325" y="5254625"/>
            <a:ext cx="34750375"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252" name="Rectangle 4"/>
          <p:cNvSpPr>
            <a:spLocks noChangeArrowheads="1"/>
          </p:cNvSpPr>
          <p:nvPr userDrawn="1"/>
        </p:nvSpPr>
        <p:spPr bwMode="auto">
          <a:xfrm>
            <a:off x="0" y="4603750"/>
            <a:ext cx="35999738" cy="1428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253" name="Text Box 5"/>
          <p:cNvSpPr txBox="1">
            <a:spLocks noChangeArrowheads="1"/>
          </p:cNvSpPr>
          <p:nvPr userDrawn="1"/>
        </p:nvSpPr>
        <p:spPr bwMode="auto">
          <a:xfrm>
            <a:off x="500063" y="35482213"/>
            <a:ext cx="20621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eaLnBrk="0" hangingPunct="0">
              <a:lnSpc>
                <a:spcPct val="65000"/>
              </a:lnSpc>
              <a:spcBef>
                <a:spcPct val="50000"/>
              </a:spcBef>
            </a:pPr>
            <a:r>
              <a:rPr lang="en-US" sz="400" b="1">
                <a:solidFill>
                  <a:schemeClr val="bg2"/>
                </a:solidFill>
              </a:rPr>
              <a:t>POSTER TEMPLATE BY:</a:t>
            </a:r>
          </a:p>
          <a:p>
            <a:pPr eaLnBrk="0" hangingPunct="0">
              <a:lnSpc>
                <a:spcPct val="65000"/>
              </a:lnSpc>
              <a:spcBef>
                <a:spcPct val="50000"/>
              </a:spcBef>
            </a:pPr>
            <a:r>
              <a:rPr lang="en-US" sz="800" b="1">
                <a:solidFill>
                  <a:schemeClr val="bg2"/>
                </a:solidFill>
              </a:rPr>
              <a:t>www.PosterPresentations.com</a:t>
            </a:r>
          </a:p>
        </p:txBody>
      </p:sp>
      <p:sp>
        <p:nvSpPr>
          <p:cNvPr id="181254" name="Rectangle 6"/>
          <p:cNvSpPr>
            <a:spLocks noGrp="1" noChangeArrowheads="1"/>
          </p:cNvSpPr>
          <p:nvPr>
            <p:ph type="title"/>
          </p:nvPr>
        </p:nvSpPr>
        <p:spPr bwMode="auto">
          <a:xfrm>
            <a:off x="787400" y="1392238"/>
            <a:ext cx="34386838"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57" tIns="37421" rIns="74857" bIns="37421"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568325" y="5254625"/>
            <a:ext cx="34605913" cy="299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346" tIns="374346" rIns="374346" bIns="374346"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59997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fontAlgn="base">
        <a:spcBef>
          <a:spcPct val="0"/>
        </a:spcBef>
        <a:spcAft>
          <a:spcPct val="0"/>
        </a:spcAft>
        <a:defRPr sz="7100">
          <a:solidFill>
            <a:schemeClr val="tx2"/>
          </a:solidFill>
          <a:latin typeface="+mj-lt"/>
          <a:ea typeface="+mj-ea"/>
          <a:cs typeface="+mj-cs"/>
        </a:defRPr>
      </a:lvl1pPr>
      <a:lvl2pPr algn="ctr" defTabSz="749300" rtl="0" fontAlgn="base">
        <a:spcBef>
          <a:spcPct val="0"/>
        </a:spcBef>
        <a:spcAft>
          <a:spcPct val="0"/>
        </a:spcAft>
        <a:defRPr sz="7100">
          <a:solidFill>
            <a:schemeClr val="tx2"/>
          </a:solidFill>
          <a:latin typeface="Arial Black" pitchFamily="34" charset="0"/>
        </a:defRPr>
      </a:lvl2pPr>
      <a:lvl3pPr algn="ctr" defTabSz="749300" rtl="0" fontAlgn="base">
        <a:spcBef>
          <a:spcPct val="0"/>
        </a:spcBef>
        <a:spcAft>
          <a:spcPct val="0"/>
        </a:spcAft>
        <a:defRPr sz="7100">
          <a:solidFill>
            <a:schemeClr val="tx2"/>
          </a:solidFill>
          <a:latin typeface="Arial Black" pitchFamily="34" charset="0"/>
        </a:defRPr>
      </a:lvl3pPr>
      <a:lvl4pPr algn="ctr" defTabSz="749300" rtl="0" fontAlgn="base">
        <a:spcBef>
          <a:spcPct val="0"/>
        </a:spcBef>
        <a:spcAft>
          <a:spcPct val="0"/>
        </a:spcAft>
        <a:defRPr sz="7100">
          <a:solidFill>
            <a:schemeClr val="tx2"/>
          </a:solidFill>
          <a:latin typeface="Arial Black" pitchFamily="34" charset="0"/>
        </a:defRPr>
      </a:lvl4pPr>
      <a:lvl5pPr algn="ctr" defTabSz="749300" rtl="0" fontAlgn="base">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fontAlgn="base">
        <a:spcBef>
          <a:spcPct val="20000"/>
        </a:spcBef>
        <a:spcAft>
          <a:spcPct val="0"/>
        </a:spcAft>
        <a:buChar char="•"/>
        <a:defRPr sz="2400">
          <a:solidFill>
            <a:schemeClr val="tx1"/>
          </a:solidFill>
          <a:latin typeface="+mn-lt"/>
          <a:ea typeface="+mn-ea"/>
          <a:cs typeface="+mn-cs"/>
        </a:defRPr>
      </a:lvl1pPr>
      <a:lvl2pPr marL="606425" indent="-231775" algn="l" defTabSz="749300" rtl="0" fontAlgn="base">
        <a:spcBef>
          <a:spcPct val="20000"/>
        </a:spcBef>
        <a:spcAft>
          <a:spcPct val="0"/>
        </a:spcAft>
        <a:buChar char="–"/>
        <a:defRPr sz="2400">
          <a:solidFill>
            <a:schemeClr val="tx1"/>
          </a:solidFill>
          <a:latin typeface="+mn-lt"/>
        </a:defRPr>
      </a:lvl2pPr>
      <a:lvl3pPr marL="938213" indent="-188913" algn="l" defTabSz="749300" rtl="0" fontAlgn="base">
        <a:spcBef>
          <a:spcPct val="20000"/>
        </a:spcBef>
        <a:spcAft>
          <a:spcPct val="0"/>
        </a:spcAft>
        <a:buChar char="•"/>
        <a:defRPr sz="2000">
          <a:solidFill>
            <a:schemeClr val="tx1"/>
          </a:solidFill>
          <a:latin typeface="+mn-lt"/>
        </a:defRPr>
      </a:lvl3pPr>
      <a:lvl4pPr marL="1312863" indent="-187325" algn="l" defTabSz="749300" rtl="0" fontAlgn="base">
        <a:spcBef>
          <a:spcPct val="20000"/>
        </a:spcBef>
        <a:spcAft>
          <a:spcPct val="0"/>
        </a:spcAft>
        <a:buChar char="–"/>
        <a:defRPr sz="1600">
          <a:solidFill>
            <a:schemeClr val="tx1"/>
          </a:solidFill>
          <a:latin typeface="+mn-lt"/>
        </a:defRPr>
      </a:lvl4pPr>
      <a:lvl5pPr marL="1687513" indent="-187325" algn="l" defTabSz="749300" rtl="0" fontAlgn="base">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53" name="Rectangle 5"/>
          <p:cNvSpPr>
            <a:spLocks noChangeArrowheads="1"/>
          </p:cNvSpPr>
          <p:nvPr/>
        </p:nvSpPr>
        <p:spPr bwMode="auto">
          <a:xfrm>
            <a:off x="7250653" y="275082"/>
            <a:ext cx="23115590" cy="4158726"/>
          </a:xfrm>
          <a:prstGeom prst="rect">
            <a:avLst/>
          </a:prstGeom>
          <a:solidFill>
            <a:schemeClr val="accent2"/>
          </a:solidFill>
          <a:ln>
            <a:noFill/>
          </a:ln>
          <a:effectLst/>
        </p:spPr>
        <p:txBody>
          <a:bodyPr wrap="square" lIns="74838" tIns="37413" rIns="74838" bIns="37413">
            <a:spAutoFit/>
          </a:bodyPr>
          <a:lstStyle/>
          <a:p>
            <a:pPr algn="ctr" defTabSz="749300" eaLnBrk="1" hangingPunct="1">
              <a:spcBef>
                <a:spcPts val="0"/>
              </a:spcBef>
            </a:pPr>
            <a:r>
              <a:rPr lang="en-IN" sz="6000" b="1" dirty="0">
                <a:latin typeface="Arial Black" pitchFamily="34" charset="0"/>
              </a:rPr>
              <a:t>Low Cost Real-time Room</a:t>
            </a:r>
          </a:p>
          <a:p>
            <a:pPr algn="ctr" defTabSz="749300" eaLnBrk="1" hangingPunct="1">
              <a:spcBef>
                <a:spcPts val="0"/>
              </a:spcBef>
            </a:pPr>
            <a:r>
              <a:rPr lang="en-IN" sz="6000" b="1" dirty="0">
                <a:latin typeface="Arial Black" pitchFamily="34" charset="0"/>
              </a:rPr>
              <a:t>Occupancy Indicating System</a:t>
            </a:r>
            <a:endParaRPr lang="en-US" sz="6000" b="1" dirty="0">
              <a:latin typeface="Arial Black" pitchFamily="34" charset="0"/>
            </a:endParaRPr>
          </a:p>
          <a:p>
            <a:pPr algn="ctr"/>
            <a:r>
              <a:rPr lang="en-GB" sz="4400" b="1" dirty="0">
                <a:latin typeface="Arial" pitchFamily="34" charset="0"/>
                <a:cs typeface="Arial" pitchFamily="34" charset="0"/>
              </a:rPr>
              <a:t>Chirag Shah, </a:t>
            </a:r>
            <a:r>
              <a:rPr lang="en-GB" sz="4400" b="1" dirty="0" err="1">
                <a:latin typeface="Arial" pitchFamily="34" charset="0"/>
                <a:cs typeface="Arial" pitchFamily="34" charset="0"/>
              </a:rPr>
              <a:t>Srijal</a:t>
            </a:r>
            <a:r>
              <a:rPr lang="en-GB" sz="4400" b="1" dirty="0">
                <a:latin typeface="Arial" pitchFamily="34" charset="0"/>
                <a:cs typeface="Arial" pitchFamily="34" charset="0"/>
              </a:rPr>
              <a:t> </a:t>
            </a:r>
            <a:r>
              <a:rPr lang="en-GB" sz="4400" b="1" dirty="0" err="1">
                <a:latin typeface="Arial" pitchFamily="34" charset="0"/>
                <a:cs typeface="Arial" pitchFamily="34" charset="0"/>
              </a:rPr>
              <a:t>Poojari</a:t>
            </a:r>
            <a:r>
              <a:rPr lang="en-GB" sz="4400" b="1" dirty="0">
                <a:latin typeface="Arial" pitchFamily="34" charset="0"/>
                <a:cs typeface="Arial" pitchFamily="34" charset="0"/>
              </a:rPr>
              <a:t>	Guide: </a:t>
            </a:r>
            <a:r>
              <a:rPr lang="en-GB" sz="4400" b="1" dirty="0" err="1">
                <a:latin typeface="Arial" pitchFamily="34" charset="0"/>
                <a:cs typeface="Arial" pitchFamily="34" charset="0"/>
              </a:rPr>
              <a:t>Prof.</a:t>
            </a:r>
            <a:r>
              <a:rPr lang="en-GB" sz="4400" b="1" dirty="0">
                <a:latin typeface="Arial" pitchFamily="34" charset="0"/>
                <a:cs typeface="Arial" pitchFamily="34" charset="0"/>
              </a:rPr>
              <a:t> Priya Deshpande</a:t>
            </a:r>
            <a:endParaRPr lang="en-US" sz="4400" b="1" dirty="0">
              <a:latin typeface="Arial" pitchFamily="34" charset="0"/>
              <a:cs typeface="Arial" pitchFamily="34" charset="0"/>
            </a:endParaRPr>
          </a:p>
          <a:p>
            <a:pPr algn="ctr"/>
            <a:r>
              <a:rPr lang="en-US" sz="2800" dirty="0"/>
              <a:t>Department of Electronics Engineering, Sardar Patel Institute of Technology, Andheri (West), Mumbai-400058</a:t>
            </a:r>
          </a:p>
          <a:p>
            <a:pPr algn="ctr"/>
            <a:r>
              <a:rPr lang="en-US" sz="4400" dirty="0"/>
              <a:t> </a:t>
            </a:r>
            <a:endParaRPr lang="en-US" sz="2800" dirty="0"/>
          </a:p>
          <a:p>
            <a:endParaRPr lang="en-US" sz="2800" b="1" dirty="0">
              <a:solidFill>
                <a:srgbClr val="FFFFFF"/>
              </a:solidFill>
              <a:latin typeface="Arial" charset="0"/>
            </a:endParaRPr>
          </a:p>
        </p:txBody>
      </p:sp>
      <p:sp>
        <p:nvSpPr>
          <p:cNvPr id="2519" name="Text Box 471"/>
          <p:cNvSpPr txBox="1">
            <a:spLocks noChangeArrowheads="1"/>
          </p:cNvSpPr>
          <p:nvPr/>
        </p:nvSpPr>
        <p:spPr bwMode="auto">
          <a:xfrm>
            <a:off x="768350" y="5254625"/>
            <a:ext cx="11083925"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Introduction</a:t>
            </a:r>
          </a:p>
        </p:txBody>
      </p:sp>
      <p:sp>
        <p:nvSpPr>
          <p:cNvPr id="2520" name="Text Box 472"/>
          <p:cNvSpPr txBox="1">
            <a:spLocks noChangeArrowheads="1"/>
          </p:cNvSpPr>
          <p:nvPr/>
        </p:nvSpPr>
        <p:spPr bwMode="auto">
          <a:xfrm>
            <a:off x="889793" y="5800059"/>
            <a:ext cx="10841037" cy="4758409"/>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buFont typeface="Wingdings" pitchFamily="2" charset="2"/>
              <a:buChar char="Ø"/>
            </a:pPr>
            <a:r>
              <a:rPr lang="en-US" sz="2600" b="1" dirty="0">
                <a:latin typeface="+mj-lt"/>
              </a:rPr>
              <a:t> </a:t>
            </a:r>
            <a:r>
              <a:rPr lang="en-US" sz="2600" dirty="0">
                <a:latin typeface="+mj-lt"/>
              </a:rPr>
              <a:t>A corporate office of 400 employees: 250 employees on 7th floor, 150 employees on 3rd floor</a:t>
            </a:r>
          </a:p>
          <a:p>
            <a:pPr algn="just">
              <a:buFont typeface="Wingdings" pitchFamily="2" charset="2"/>
              <a:buChar char="Ø"/>
            </a:pPr>
            <a:r>
              <a:rPr lang="en-US" sz="2600" dirty="0">
                <a:latin typeface="+mj-lt"/>
              </a:rPr>
              <a:t>7th floor has 10 meeting rooms and 3rd floor has 5 meeting rooms</a:t>
            </a:r>
          </a:p>
          <a:p>
            <a:pPr algn="just">
              <a:buFont typeface="Wingdings" pitchFamily="2" charset="2"/>
              <a:buChar char="Ø"/>
            </a:pPr>
            <a:r>
              <a:rPr lang="en-US" sz="2600" dirty="0">
                <a:latin typeface="+mj-lt"/>
              </a:rPr>
              <a:t>Anyone can book any meeting room for any time (if the room is available) using a mobile app</a:t>
            </a:r>
          </a:p>
          <a:p>
            <a:pPr algn="just">
              <a:buFont typeface="Wingdings" pitchFamily="2" charset="2"/>
              <a:buChar char="Ø"/>
            </a:pPr>
            <a:r>
              <a:rPr lang="en-US" sz="2600" dirty="0">
                <a:latin typeface="+mj-lt"/>
              </a:rPr>
              <a:t>This is an open office – hence if anyone wants to have a discussion then they need to go to a meeting room</a:t>
            </a:r>
          </a:p>
          <a:p>
            <a:pPr algn="just">
              <a:buFont typeface="Wingdings" pitchFamily="2" charset="2"/>
              <a:buChar char="Ø"/>
            </a:pPr>
            <a:r>
              <a:rPr lang="en-US" sz="2600" dirty="0">
                <a:latin typeface="+mj-lt"/>
              </a:rPr>
              <a:t>Meeting rooms are always in demand</a:t>
            </a:r>
          </a:p>
          <a:p>
            <a:pPr algn="just">
              <a:buFont typeface="Wingdings" pitchFamily="2" charset="2"/>
              <a:buChar char="Ø"/>
            </a:pPr>
            <a:endParaRPr lang="en-GB" sz="2600" dirty="0">
              <a:latin typeface="+mj-lt"/>
            </a:endParaRPr>
          </a:p>
        </p:txBody>
      </p:sp>
      <p:sp>
        <p:nvSpPr>
          <p:cNvPr id="2521" name="Text Box 473"/>
          <p:cNvSpPr txBox="1">
            <a:spLocks noChangeArrowheads="1"/>
          </p:cNvSpPr>
          <p:nvPr/>
        </p:nvSpPr>
        <p:spPr bwMode="auto">
          <a:xfrm>
            <a:off x="768350" y="16048629"/>
            <a:ext cx="11083925"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Solution Design</a:t>
            </a:r>
          </a:p>
        </p:txBody>
      </p:sp>
      <p:sp>
        <p:nvSpPr>
          <p:cNvPr id="2543" name="Text Box 495"/>
          <p:cNvSpPr txBox="1">
            <a:spLocks noChangeArrowheads="1"/>
          </p:cNvSpPr>
          <p:nvPr/>
        </p:nvSpPr>
        <p:spPr bwMode="auto">
          <a:xfrm>
            <a:off x="12398602" y="5278685"/>
            <a:ext cx="11082338"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Highlights</a:t>
            </a:r>
          </a:p>
        </p:txBody>
      </p:sp>
      <p:sp>
        <p:nvSpPr>
          <p:cNvPr id="2609" name="Text Box 561"/>
          <p:cNvSpPr txBox="1">
            <a:spLocks noChangeArrowheads="1"/>
          </p:cNvSpPr>
          <p:nvPr/>
        </p:nvSpPr>
        <p:spPr bwMode="auto">
          <a:xfrm>
            <a:off x="24091900" y="17758287"/>
            <a:ext cx="11082338" cy="533400"/>
          </a:xfrm>
          <a:prstGeom prst="rect">
            <a:avLst/>
          </a:prstGeom>
          <a:solidFill>
            <a:srgbClr val="002060"/>
          </a:solidFill>
          <a:ln>
            <a:noFill/>
          </a:ln>
          <a:effectLst/>
        </p:spPr>
        <p:txBody>
          <a:bodyPr lIns="74857" tIns="37421" rIns="74857" bIns="37421">
            <a:spAutoFit/>
          </a:bodyPr>
          <a:lstStyle>
            <a:defPPr>
              <a:defRPr lang="en-US"/>
            </a:defPPr>
            <a:lvl1pPr algn="ctr" defTabSz="749300" eaLnBrk="0" hangingPunct="0">
              <a:spcBef>
                <a:spcPct val="50000"/>
              </a:spcBef>
              <a:defRPr sz="3000" b="1">
                <a:solidFill>
                  <a:srgbClr val="F8F8F8"/>
                </a:solidFill>
                <a:latin typeface="+mj-lt"/>
              </a:defRPr>
            </a:lvl1pPr>
            <a:lvl2pPr marL="374650" defTabSz="749300">
              <a:defRPr>
                <a:latin typeface="Arial" charset="0"/>
              </a:defRPr>
            </a:lvl2pPr>
            <a:lvl3pPr marL="749300" defTabSz="749300">
              <a:defRPr>
                <a:latin typeface="Arial" charset="0"/>
              </a:defRPr>
            </a:lvl3pPr>
            <a:lvl4pPr marL="1125538" defTabSz="749300">
              <a:defRPr>
                <a:latin typeface="Arial" charset="0"/>
              </a:defRPr>
            </a:lvl4pPr>
            <a:lvl5pPr marL="1500188" defTabSz="749300">
              <a:defRPr>
                <a:latin typeface="Arial" charset="0"/>
              </a:defRPr>
            </a:lvl5pPr>
            <a:lvl6pPr marL="1957388" defTabSz="749300" fontAlgn="base">
              <a:spcBef>
                <a:spcPct val="0"/>
              </a:spcBef>
              <a:spcAft>
                <a:spcPct val="0"/>
              </a:spcAft>
              <a:defRPr>
                <a:latin typeface="Arial" charset="0"/>
              </a:defRPr>
            </a:lvl6pPr>
            <a:lvl7pPr marL="2414588" defTabSz="749300" fontAlgn="base">
              <a:spcBef>
                <a:spcPct val="0"/>
              </a:spcBef>
              <a:spcAft>
                <a:spcPct val="0"/>
              </a:spcAft>
              <a:defRPr>
                <a:latin typeface="Arial" charset="0"/>
              </a:defRPr>
            </a:lvl7pPr>
            <a:lvl8pPr marL="2871788" defTabSz="749300" fontAlgn="base">
              <a:spcBef>
                <a:spcPct val="0"/>
              </a:spcBef>
              <a:spcAft>
                <a:spcPct val="0"/>
              </a:spcAft>
              <a:defRPr>
                <a:latin typeface="Arial" charset="0"/>
              </a:defRPr>
            </a:lvl8pPr>
            <a:lvl9pPr marL="3328988" defTabSz="749300" fontAlgn="base">
              <a:spcBef>
                <a:spcPct val="0"/>
              </a:spcBef>
              <a:spcAft>
                <a:spcPct val="0"/>
              </a:spcAft>
              <a:defRPr>
                <a:latin typeface="Arial" charset="0"/>
              </a:defRPr>
            </a:lvl9pPr>
          </a:lstStyle>
          <a:p>
            <a:r>
              <a:rPr lang="en-US" dirty="0"/>
              <a:t>Conclusions</a:t>
            </a:r>
          </a:p>
        </p:txBody>
      </p:sp>
      <p:sp>
        <p:nvSpPr>
          <p:cNvPr id="2610" name="Text Box 562"/>
          <p:cNvSpPr txBox="1">
            <a:spLocks noChangeArrowheads="1"/>
          </p:cNvSpPr>
          <p:nvPr/>
        </p:nvSpPr>
        <p:spPr bwMode="auto">
          <a:xfrm>
            <a:off x="24091900" y="25377775"/>
            <a:ext cx="11082338"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References</a:t>
            </a:r>
          </a:p>
        </p:txBody>
      </p:sp>
      <p:sp>
        <p:nvSpPr>
          <p:cNvPr id="2611" name="Text Box 563"/>
          <p:cNvSpPr txBox="1">
            <a:spLocks noChangeArrowheads="1"/>
          </p:cNvSpPr>
          <p:nvPr/>
        </p:nvSpPr>
        <p:spPr bwMode="auto">
          <a:xfrm>
            <a:off x="24091900" y="32115125"/>
            <a:ext cx="11082338" cy="533400"/>
          </a:xfrm>
          <a:prstGeom prst="rect">
            <a:avLst/>
          </a:prstGeom>
          <a:solidFill>
            <a:srgbClr val="002060"/>
          </a:solidFill>
          <a:ln>
            <a:noFill/>
          </a:ln>
          <a:effectLst/>
        </p:spPr>
        <p:txBody>
          <a:bodyPr lIns="74857" tIns="37421" rIns="74857" bIns="37421">
            <a:spAutoFit/>
          </a:bodyPr>
          <a:lstStyle>
            <a:defPPr>
              <a:defRPr lang="en-US"/>
            </a:defPPr>
            <a:lvl1pPr algn="ctr" defTabSz="749300" eaLnBrk="0" hangingPunct="0">
              <a:spcBef>
                <a:spcPct val="50000"/>
              </a:spcBef>
              <a:defRPr sz="3000" b="1">
                <a:solidFill>
                  <a:srgbClr val="F8F8F8"/>
                </a:solidFill>
                <a:latin typeface="+mj-lt"/>
              </a:defRPr>
            </a:lvl1pPr>
            <a:lvl2pPr marL="374650" defTabSz="749300">
              <a:defRPr>
                <a:latin typeface="Arial" charset="0"/>
              </a:defRPr>
            </a:lvl2pPr>
            <a:lvl3pPr marL="749300" defTabSz="749300">
              <a:defRPr>
                <a:latin typeface="Arial" charset="0"/>
              </a:defRPr>
            </a:lvl3pPr>
            <a:lvl4pPr marL="1125538" defTabSz="749300">
              <a:defRPr>
                <a:latin typeface="Arial" charset="0"/>
              </a:defRPr>
            </a:lvl4pPr>
            <a:lvl5pPr marL="1500188" defTabSz="749300">
              <a:defRPr>
                <a:latin typeface="Arial" charset="0"/>
              </a:defRPr>
            </a:lvl5pPr>
            <a:lvl6pPr marL="1957388" defTabSz="749300" fontAlgn="base">
              <a:spcBef>
                <a:spcPct val="0"/>
              </a:spcBef>
              <a:spcAft>
                <a:spcPct val="0"/>
              </a:spcAft>
              <a:defRPr>
                <a:latin typeface="Arial" charset="0"/>
              </a:defRPr>
            </a:lvl6pPr>
            <a:lvl7pPr marL="2414588" defTabSz="749300" fontAlgn="base">
              <a:spcBef>
                <a:spcPct val="0"/>
              </a:spcBef>
              <a:spcAft>
                <a:spcPct val="0"/>
              </a:spcAft>
              <a:defRPr>
                <a:latin typeface="Arial" charset="0"/>
              </a:defRPr>
            </a:lvl7pPr>
            <a:lvl8pPr marL="2871788" defTabSz="749300" fontAlgn="base">
              <a:spcBef>
                <a:spcPct val="0"/>
              </a:spcBef>
              <a:spcAft>
                <a:spcPct val="0"/>
              </a:spcAft>
              <a:defRPr>
                <a:latin typeface="Arial" charset="0"/>
              </a:defRPr>
            </a:lvl8pPr>
            <a:lvl9pPr marL="3328988" defTabSz="749300" fontAlgn="base">
              <a:spcBef>
                <a:spcPct val="0"/>
              </a:spcBef>
              <a:spcAft>
                <a:spcPct val="0"/>
              </a:spcAft>
              <a:defRPr>
                <a:latin typeface="Arial" charset="0"/>
              </a:defRPr>
            </a:lvl9pPr>
          </a:lstStyle>
          <a:p>
            <a:r>
              <a:rPr lang="en-US" dirty="0"/>
              <a:t>Authors  Contact Details</a:t>
            </a:r>
          </a:p>
        </p:txBody>
      </p:sp>
      <p:sp>
        <p:nvSpPr>
          <p:cNvPr id="2613" name="Text Box 565"/>
          <p:cNvSpPr txBox="1">
            <a:spLocks noChangeArrowheads="1"/>
          </p:cNvSpPr>
          <p:nvPr/>
        </p:nvSpPr>
        <p:spPr bwMode="auto">
          <a:xfrm>
            <a:off x="24091900" y="26428701"/>
            <a:ext cx="10971213" cy="5497073"/>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r>
              <a:rPr lang="en-GB" sz="2800" dirty="0"/>
              <a:t>[1] Sparkfun.com, “nRF24L01+ Transceiver </a:t>
            </a:r>
            <a:r>
              <a:rPr lang="en-GB" sz="2800" dirty="0" err="1"/>
              <a:t>Hookup</a:t>
            </a:r>
            <a:r>
              <a:rPr lang="en-GB" sz="2800" dirty="0"/>
              <a:t> Guide”, [Online]. </a:t>
            </a:r>
            <a:r>
              <a:rPr lang="en-GB" sz="2800" dirty="0" err="1"/>
              <a:t>Available:https</a:t>
            </a:r>
            <a:r>
              <a:rPr lang="en-GB" sz="2800" dirty="0"/>
              <a:t>://learn.sparkfun.com/tutorials/nrf24l01-transceiver-hookup-guide [Accessed: 10-Feb-2018]</a:t>
            </a:r>
          </a:p>
          <a:p>
            <a:pPr algn="just"/>
            <a:r>
              <a:rPr lang="en-GB" sz="2800" dirty="0"/>
              <a:t>[2] geekstips.com, “Internet of Things Project – Communication between ESP8266 modules”, [Online]. Available: https://www.geekstips.com/two-esp8266-communication-talk-each-other/ [Accessed: 10-Feb-2018] </a:t>
            </a:r>
          </a:p>
          <a:p>
            <a:pPr algn="just"/>
            <a:r>
              <a:rPr lang="en-GB" sz="2800" dirty="0"/>
              <a:t>[3] Scargill, “Networking the nef24l01”, [Online]. </a:t>
            </a:r>
            <a:r>
              <a:rPr lang="en-GB" sz="2800" dirty="0" err="1"/>
              <a:t>Available:https</a:t>
            </a:r>
            <a:r>
              <a:rPr lang="en-GB" sz="2800" dirty="0"/>
              <a:t>://scargill.wordpress.com/2013/05/17/networking-the-nrf24l01/ [Accessed: 10-Feb-2018] </a:t>
            </a:r>
            <a:endParaRPr lang="en-US" sz="2600" b="1" dirty="0">
              <a:latin typeface="Arial Narrow" pitchFamily="34" charset="0"/>
            </a:endParaRPr>
          </a:p>
          <a:p>
            <a:pPr algn="just"/>
            <a:endParaRPr lang="en-GB" sz="2800" dirty="0"/>
          </a:p>
        </p:txBody>
      </p:sp>
      <p:sp>
        <p:nvSpPr>
          <p:cNvPr id="117" name="Text Box 474"/>
          <p:cNvSpPr txBox="1">
            <a:spLocks noChangeArrowheads="1"/>
          </p:cNvSpPr>
          <p:nvPr/>
        </p:nvSpPr>
        <p:spPr bwMode="auto">
          <a:xfrm>
            <a:off x="24244300" y="18291688"/>
            <a:ext cx="10818813" cy="1557533"/>
          </a:xfrm>
          <a:prstGeom prst="rect">
            <a:avLst/>
          </a:prstGeom>
          <a:solidFill>
            <a:srgbClr val="F8F8F8"/>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buFont typeface="Wingdings" pitchFamily="2" charset="2"/>
              <a:buChar char="Ø"/>
            </a:pPr>
            <a:r>
              <a:rPr lang="en-US" sz="2600" dirty="0">
                <a:latin typeface="+mj-lt"/>
              </a:rPr>
              <a:t>We may have an opportunity to implement this in real life within the corporate environment</a:t>
            </a:r>
          </a:p>
        </p:txBody>
      </p:sp>
      <p:pic>
        <p:nvPicPr>
          <p:cNvPr id="19" name="Picture 2"/>
          <p:cNvPicPr>
            <a:picLocks noChangeAspect="1" noChangeArrowheads="1"/>
          </p:cNvPicPr>
          <p:nvPr/>
        </p:nvPicPr>
        <p:blipFill>
          <a:blip r:embed="rId3"/>
          <a:srcRect/>
          <a:stretch>
            <a:fillRect/>
          </a:stretch>
        </p:blipFill>
        <p:spPr bwMode="auto">
          <a:xfrm>
            <a:off x="768351" y="783390"/>
            <a:ext cx="2736849" cy="2664660"/>
          </a:xfrm>
          <a:prstGeom prst="rect">
            <a:avLst/>
          </a:prstGeom>
          <a:noFill/>
          <a:ln w="9525">
            <a:noFill/>
            <a:miter lim="800000"/>
            <a:headEnd/>
            <a:tailEnd/>
          </a:ln>
          <a:effectLst/>
        </p:spPr>
      </p:pic>
      <p:sp>
        <p:nvSpPr>
          <p:cNvPr id="20" name="TextBox 19"/>
          <p:cNvSpPr txBox="1"/>
          <p:nvPr/>
        </p:nvSpPr>
        <p:spPr>
          <a:xfrm>
            <a:off x="24091900" y="32768840"/>
            <a:ext cx="11082338" cy="2400657"/>
          </a:xfrm>
          <a:prstGeom prst="rect">
            <a:avLst/>
          </a:prstGeom>
          <a:noFill/>
        </p:spPr>
        <p:txBody>
          <a:bodyPr wrap="square" tIns="0" rIns="91440" bIns="0" rtlCol="0">
            <a:spAutoFit/>
          </a:bodyPr>
          <a:lstStyle/>
          <a:p>
            <a:pPr algn="just" fontAlgn="auto">
              <a:spcBef>
                <a:spcPts val="0"/>
              </a:spcBef>
              <a:spcAft>
                <a:spcPts val="0"/>
              </a:spcAft>
              <a:defRPr/>
            </a:pPr>
            <a:r>
              <a:rPr lang="en-GB" sz="2800" dirty="0" err="1">
                <a:latin typeface="Arial Black" pitchFamily="34" charset="0"/>
                <a:ea typeface="PMingLiU"/>
              </a:rPr>
              <a:t>Bhartiya</a:t>
            </a:r>
            <a:r>
              <a:rPr lang="en-GB" sz="2800" dirty="0">
                <a:latin typeface="Arial Black" pitchFamily="34" charset="0"/>
                <a:ea typeface="PMingLiU"/>
              </a:rPr>
              <a:t> </a:t>
            </a:r>
            <a:r>
              <a:rPr lang="en-GB" sz="2800" dirty="0" err="1">
                <a:latin typeface="Arial Black" pitchFamily="34" charset="0"/>
                <a:ea typeface="PMingLiU"/>
              </a:rPr>
              <a:t>Vidya</a:t>
            </a:r>
            <a:r>
              <a:rPr lang="en-GB" sz="2800" dirty="0">
                <a:latin typeface="Arial Black" pitchFamily="34" charset="0"/>
                <a:ea typeface="PMingLiU"/>
              </a:rPr>
              <a:t> </a:t>
            </a:r>
            <a:r>
              <a:rPr lang="en-GB" sz="2800" dirty="0" err="1">
                <a:latin typeface="Arial Black" pitchFamily="34" charset="0"/>
                <a:ea typeface="PMingLiU"/>
              </a:rPr>
              <a:t>Bhavan’s</a:t>
            </a:r>
            <a:r>
              <a:rPr lang="en-GB" sz="2800" dirty="0">
                <a:latin typeface="Arial Black" pitchFamily="34" charset="0"/>
                <a:ea typeface="PMingLiU"/>
              </a:rPr>
              <a:t>, </a:t>
            </a:r>
            <a:r>
              <a:rPr lang="en-GB" sz="2800" dirty="0" err="1">
                <a:latin typeface="Arial Black" pitchFamily="34" charset="0"/>
                <a:ea typeface="PMingLiU"/>
              </a:rPr>
              <a:t>Sardar</a:t>
            </a:r>
            <a:r>
              <a:rPr lang="en-GB" sz="2800" dirty="0">
                <a:latin typeface="Arial Black" pitchFamily="34" charset="0"/>
                <a:ea typeface="PMingLiU"/>
              </a:rPr>
              <a:t> Patel Institute of Technology, Electronics Engineering Department, </a:t>
            </a:r>
            <a:r>
              <a:rPr lang="en-US" sz="2800" dirty="0">
                <a:latin typeface="Arial Black" pitchFamily="34" charset="0"/>
              </a:rPr>
              <a:t>Andheri (W), Mumbai-400058.</a:t>
            </a:r>
          </a:p>
          <a:p>
            <a:pPr algn="just" fontAlgn="auto">
              <a:spcBef>
                <a:spcPts val="0"/>
              </a:spcBef>
              <a:spcAft>
                <a:spcPts val="0"/>
              </a:spcAft>
              <a:defRPr/>
            </a:pPr>
            <a:endParaRPr lang="en-US" sz="1600" dirty="0">
              <a:latin typeface="Arial Black" pitchFamily="34" charset="0"/>
            </a:endParaRPr>
          </a:p>
          <a:p>
            <a:pPr algn="just" fontAlgn="auto">
              <a:spcBef>
                <a:spcPts val="0"/>
              </a:spcBef>
              <a:spcAft>
                <a:spcPts val="0"/>
              </a:spcAft>
              <a:defRPr/>
            </a:pPr>
            <a:r>
              <a:rPr lang="en-US" sz="2800" dirty="0">
                <a:latin typeface="Arial Black" pitchFamily="34" charset="0"/>
              </a:rPr>
              <a:t>chirag.shah@spit.ac.in,+9</a:t>
            </a:r>
            <a:r>
              <a:rPr lang="en-GB" sz="2800" dirty="0">
                <a:latin typeface="Arial Black" pitchFamily="34" charset="0"/>
              </a:rPr>
              <a:t>1769168825</a:t>
            </a:r>
            <a:r>
              <a:rPr lang="en-US" sz="2800" dirty="0">
                <a:latin typeface="Arial Black" pitchFamily="34" charset="0"/>
              </a:rPr>
              <a:t> (M)</a:t>
            </a:r>
          </a:p>
          <a:p>
            <a:pPr algn="just" fontAlgn="auto">
              <a:spcBef>
                <a:spcPts val="0"/>
              </a:spcBef>
              <a:spcAft>
                <a:spcPts val="0"/>
              </a:spcAft>
              <a:defRPr/>
            </a:pPr>
            <a:r>
              <a:rPr lang="en-US" sz="2800" dirty="0">
                <a:latin typeface="Arial Black" pitchFamily="34" charset="0"/>
              </a:rPr>
              <a:t>srijal.poojari@spit.ac.in,  +91</a:t>
            </a:r>
            <a:endParaRPr lang="en-US" dirty="0"/>
          </a:p>
        </p:txBody>
      </p:sp>
      <p:sp>
        <p:nvSpPr>
          <p:cNvPr id="2050" name="Rectangle 2"/>
          <p:cNvSpPr>
            <a:spLocks noChangeArrowheads="1"/>
          </p:cNvSpPr>
          <p:nvPr/>
        </p:nvSpPr>
        <p:spPr bwMode="auto">
          <a:xfrm>
            <a:off x="0" y="0"/>
            <a:ext cx="3599973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3599973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 name="Text Box 473">
            <a:extLst>
              <a:ext uri="{FF2B5EF4-FFF2-40B4-BE49-F238E27FC236}">
                <a16:creationId xmlns:a16="http://schemas.microsoft.com/office/drawing/2014/main" xmlns="" id="{B81FC9C0-506A-4701-B6B2-1810CDBDF54C}"/>
              </a:ext>
            </a:extLst>
          </p:cNvPr>
          <p:cNvSpPr txBox="1">
            <a:spLocks noChangeArrowheads="1"/>
          </p:cNvSpPr>
          <p:nvPr/>
        </p:nvSpPr>
        <p:spPr bwMode="auto">
          <a:xfrm>
            <a:off x="776366" y="9872410"/>
            <a:ext cx="11083925"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Problem Definition</a:t>
            </a:r>
          </a:p>
        </p:txBody>
      </p:sp>
      <p:sp>
        <p:nvSpPr>
          <p:cNvPr id="52" name="Text Box 472">
            <a:extLst>
              <a:ext uri="{FF2B5EF4-FFF2-40B4-BE49-F238E27FC236}">
                <a16:creationId xmlns:a16="http://schemas.microsoft.com/office/drawing/2014/main" xmlns="" id="{95982AEE-5C90-4F17-9477-54C73089B84F}"/>
              </a:ext>
            </a:extLst>
          </p:cNvPr>
          <p:cNvSpPr txBox="1">
            <a:spLocks noChangeArrowheads="1"/>
          </p:cNvSpPr>
          <p:nvPr/>
        </p:nvSpPr>
        <p:spPr bwMode="auto">
          <a:xfrm>
            <a:off x="933905" y="10428203"/>
            <a:ext cx="10841037" cy="4358300"/>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buFont typeface="Wingdings" pitchFamily="2" charset="2"/>
              <a:buChar char="Ø"/>
            </a:pPr>
            <a:r>
              <a:rPr lang="en-US" sz="2600" dirty="0">
                <a:latin typeface="+mj-lt"/>
              </a:rPr>
              <a:t>If someone wants to have a meeting spontaneously without booking the room then the he/she will have to go from room to room to check the occupancy status of the room</a:t>
            </a:r>
          </a:p>
          <a:p>
            <a:pPr algn="just">
              <a:buFont typeface="Wingdings" pitchFamily="2" charset="2"/>
              <a:buChar char="Ø"/>
            </a:pPr>
            <a:r>
              <a:rPr lang="en-US" sz="2600" dirty="0">
                <a:latin typeface="+mj-lt"/>
              </a:rPr>
              <a:t>Someone may book the room but if the meeting is cancelled then he/she may not cancel the booking, this may stop others form using it during that time since there is no way to check the occupancy status without actually going to the room</a:t>
            </a:r>
          </a:p>
        </p:txBody>
      </p:sp>
      <p:sp>
        <p:nvSpPr>
          <p:cNvPr id="60" name="Text Box 472">
            <a:extLst>
              <a:ext uri="{FF2B5EF4-FFF2-40B4-BE49-F238E27FC236}">
                <a16:creationId xmlns:a16="http://schemas.microsoft.com/office/drawing/2014/main" xmlns="" id="{EE7868CC-9850-4326-A3AE-448FC57ABFBD}"/>
              </a:ext>
            </a:extLst>
          </p:cNvPr>
          <p:cNvSpPr txBox="1">
            <a:spLocks noChangeArrowheads="1"/>
          </p:cNvSpPr>
          <p:nvPr/>
        </p:nvSpPr>
        <p:spPr bwMode="auto">
          <a:xfrm>
            <a:off x="761451" y="16608426"/>
            <a:ext cx="10841037" cy="10760052"/>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buFont typeface="Wingdings" pitchFamily="2" charset="2"/>
              <a:buChar char="Ø"/>
            </a:pPr>
            <a:r>
              <a:rPr lang="en-US" sz="2600" dirty="0">
                <a:latin typeface="+mj-lt"/>
              </a:rPr>
              <a:t>We used a PIR sensor to detect occupancy of the room</a:t>
            </a:r>
          </a:p>
          <a:p>
            <a:pPr algn="just">
              <a:buFont typeface="Wingdings" pitchFamily="2" charset="2"/>
              <a:buChar char="Ø"/>
            </a:pPr>
            <a:r>
              <a:rPr lang="en-US" sz="2600" dirty="0">
                <a:latin typeface="+mj-lt"/>
              </a:rPr>
              <a:t>The sensor is connected to an Atmel microcontroller which relays the information to a central device via radio modules configured in a mesh configuration</a:t>
            </a:r>
          </a:p>
          <a:p>
            <a:pPr algn="just">
              <a:buFont typeface="Wingdings" pitchFamily="2" charset="2"/>
              <a:buChar char="Ø"/>
            </a:pPr>
            <a:r>
              <a:rPr lang="en-US" sz="2600" dirty="0">
                <a:latin typeface="+mj-lt"/>
              </a:rPr>
              <a:t>The central device will push the data to the internet using a </a:t>
            </a:r>
            <a:r>
              <a:rPr lang="en-US" sz="2600" dirty="0" err="1">
                <a:latin typeface="+mj-lt"/>
              </a:rPr>
              <a:t>WiFi</a:t>
            </a:r>
            <a:r>
              <a:rPr lang="en-US" sz="2600" dirty="0">
                <a:latin typeface="+mj-lt"/>
              </a:rPr>
              <a:t> module</a:t>
            </a:r>
          </a:p>
          <a:p>
            <a:pPr algn="just">
              <a:buFont typeface="Wingdings" pitchFamily="2" charset="2"/>
              <a:buChar char="Ø"/>
            </a:pPr>
            <a:r>
              <a:rPr lang="en-US" sz="2600" dirty="0">
                <a:latin typeface="+mj-lt"/>
              </a:rPr>
              <a:t>All the devices are battery powered</a:t>
            </a:r>
          </a:p>
          <a:p>
            <a:pPr algn="just">
              <a:buFont typeface="Wingdings" pitchFamily="2" charset="2"/>
              <a:buChar char="Ø"/>
            </a:pPr>
            <a:endParaRPr lang="en-US" sz="2600" dirty="0">
              <a:latin typeface="+mj-lt"/>
            </a:endParaRPr>
          </a:p>
          <a:p>
            <a:pPr algn="just">
              <a:buFont typeface="Wingdings" pitchFamily="2" charset="2"/>
              <a:buChar char="Ø"/>
            </a:pPr>
            <a:r>
              <a:rPr lang="en-US" sz="2600" dirty="0">
                <a:latin typeface="+mj-lt"/>
              </a:rPr>
              <a:t>We create a complete end-to-end product including getting PCBs manufactured for the devices and designing the web interface</a:t>
            </a:r>
          </a:p>
          <a:p>
            <a:pPr algn="just">
              <a:buFont typeface="Wingdings" pitchFamily="2" charset="2"/>
              <a:buChar char="Ø"/>
            </a:pPr>
            <a:r>
              <a:rPr lang="en-US" sz="2600" dirty="0">
                <a:latin typeface="+mj-lt"/>
              </a:rPr>
              <a:t>We will create a real-time wireless conference room occupancy monitoring system</a:t>
            </a:r>
          </a:p>
          <a:p>
            <a:pPr algn="just">
              <a:buFont typeface="Wingdings" pitchFamily="2" charset="2"/>
              <a:buChar char="Ø"/>
            </a:pPr>
            <a:r>
              <a:rPr lang="en-US" sz="2600" dirty="0">
                <a:latin typeface="+mj-lt"/>
              </a:rPr>
              <a:t>Each room will have one or more devices which will detect the occupancy of the room</a:t>
            </a:r>
          </a:p>
          <a:p>
            <a:pPr algn="just">
              <a:buFont typeface="Wingdings" pitchFamily="2" charset="2"/>
              <a:buChar char="Ø"/>
            </a:pPr>
            <a:r>
              <a:rPr lang="en-US" sz="2600" dirty="0">
                <a:latin typeface="+mj-lt"/>
              </a:rPr>
              <a:t>This data will be uploaded to a central server/device over which will keep track of the occupancy of all the rooms</a:t>
            </a:r>
          </a:p>
          <a:p>
            <a:pPr algn="just">
              <a:buFont typeface="Wingdings" pitchFamily="2" charset="2"/>
              <a:buChar char="Ø"/>
            </a:pPr>
            <a:r>
              <a:rPr lang="en-US" sz="2600" dirty="0">
                <a:latin typeface="+mj-lt"/>
              </a:rPr>
              <a:t>The occupancy of each room can be viewed on a web interface</a:t>
            </a:r>
          </a:p>
          <a:p>
            <a:pPr algn="just">
              <a:buFont typeface="Wingdings" pitchFamily="2" charset="2"/>
              <a:buChar char="Ø"/>
            </a:pPr>
            <a:r>
              <a:rPr lang="en-US" sz="2600" dirty="0">
                <a:latin typeface="+mj-lt"/>
              </a:rPr>
              <a:t>This data can be integrated with the existing mobile app(this is outside the scope of this project)</a:t>
            </a:r>
          </a:p>
          <a:p>
            <a:pPr algn="just">
              <a:buFont typeface="Wingdings" pitchFamily="2" charset="2"/>
              <a:buChar char="Ø"/>
            </a:pPr>
            <a:endParaRPr lang="en-US" sz="2600" dirty="0">
              <a:latin typeface="+mj-lt"/>
            </a:endParaRPr>
          </a:p>
          <a:p>
            <a:pPr algn="just">
              <a:buFont typeface="Wingdings" pitchFamily="2" charset="2"/>
              <a:buChar char="Ø"/>
            </a:pPr>
            <a:endParaRPr lang="en-US" sz="2600" dirty="0">
              <a:latin typeface="+mj-lt"/>
            </a:endParaRPr>
          </a:p>
        </p:txBody>
      </p:sp>
      <p:sp>
        <p:nvSpPr>
          <p:cNvPr id="61" name="Text Box 495">
            <a:extLst>
              <a:ext uri="{FF2B5EF4-FFF2-40B4-BE49-F238E27FC236}">
                <a16:creationId xmlns:a16="http://schemas.microsoft.com/office/drawing/2014/main" xmlns="" id="{16E494E8-71EF-49AA-9C9E-6753DFB184CA}"/>
              </a:ext>
            </a:extLst>
          </p:cNvPr>
          <p:cNvSpPr txBox="1">
            <a:spLocks noChangeArrowheads="1"/>
          </p:cNvSpPr>
          <p:nvPr/>
        </p:nvSpPr>
        <p:spPr bwMode="auto">
          <a:xfrm>
            <a:off x="24112536" y="5259473"/>
            <a:ext cx="11082338"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Results</a:t>
            </a:r>
          </a:p>
        </p:txBody>
      </p:sp>
      <p:sp>
        <p:nvSpPr>
          <p:cNvPr id="62" name="Text Box 472">
            <a:extLst>
              <a:ext uri="{FF2B5EF4-FFF2-40B4-BE49-F238E27FC236}">
                <a16:creationId xmlns:a16="http://schemas.microsoft.com/office/drawing/2014/main" xmlns="" id="{F1A52443-3352-4417-A2E2-ACBDAD15BBAC}"/>
              </a:ext>
            </a:extLst>
          </p:cNvPr>
          <p:cNvSpPr txBox="1">
            <a:spLocks noChangeArrowheads="1"/>
          </p:cNvSpPr>
          <p:nvPr/>
        </p:nvSpPr>
        <p:spPr bwMode="auto">
          <a:xfrm>
            <a:off x="12471127" y="5979402"/>
            <a:ext cx="10841037" cy="2757862"/>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r>
              <a:rPr lang="en-US" sz="2600" dirty="0">
                <a:latin typeface="+mj-lt"/>
              </a:rPr>
              <a:t>We created a complete end-to-end product </a:t>
            </a:r>
          </a:p>
          <a:p>
            <a:pPr marL="457200" indent="-457200" algn="just">
              <a:buFont typeface="Wingdings" pitchFamily="2" charset="2"/>
              <a:buChar char="Ø"/>
            </a:pPr>
            <a:r>
              <a:rPr lang="en-US" sz="2600" dirty="0">
                <a:latin typeface="+mj-lt"/>
              </a:rPr>
              <a:t>Got the PCBs manufactured for the devices</a:t>
            </a:r>
          </a:p>
          <a:p>
            <a:pPr marL="457200" indent="-457200" algn="just">
              <a:buFont typeface="Wingdings" pitchFamily="2" charset="2"/>
              <a:buChar char="Ø"/>
            </a:pPr>
            <a:r>
              <a:rPr lang="en-US" sz="2600" dirty="0">
                <a:latin typeface="+mj-lt"/>
              </a:rPr>
              <a:t>3D printed the product box</a:t>
            </a:r>
          </a:p>
          <a:p>
            <a:pPr marL="457200" indent="-457200" algn="just">
              <a:buFont typeface="Wingdings" pitchFamily="2" charset="2"/>
              <a:buChar char="Ø"/>
            </a:pPr>
            <a:r>
              <a:rPr lang="en-US" sz="2600" dirty="0">
                <a:latin typeface="+mj-lt"/>
              </a:rPr>
              <a:t>Designed the web </a:t>
            </a:r>
            <a:r>
              <a:rPr lang="en-US" sz="2600" dirty="0" smtClean="0">
                <a:latin typeface="+mj-lt"/>
              </a:rPr>
              <a:t>interface</a:t>
            </a:r>
            <a:endParaRPr lang="en-US" sz="2600" dirty="0">
              <a:latin typeface="+mj-lt"/>
            </a:endParaRPr>
          </a:p>
          <a:p>
            <a:pPr marL="457200" indent="-457200" algn="just">
              <a:buFont typeface="Wingdings" pitchFamily="2" charset="2"/>
              <a:buChar char="Ø"/>
            </a:pPr>
            <a:r>
              <a:rPr lang="en-US" sz="2600" dirty="0">
                <a:latin typeface="+mj-lt"/>
              </a:rPr>
              <a:t>Created a real time wi-fi mesh</a:t>
            </a:r>
          </a:p>
        </p:txBody>
      </p:sp>
      <p:sp>
        <p:nvSpPr>
          <p:cNvPr id="64" name="Text Box 472">
            <a:extLst>
              <a:ext uri="{FF2B5EF4-FFF2-40B4-BE49-F238E27FC236}">
                <a16:creationId xmlns:a16="http://schemas.microsoft.com/office/drawing/2014/main" xmlns="" id="{E01CC889-81FD-4228-B413-BD3A05F2EB27}"/>
              </a:ext>
            </a:extLst>
          </p:cNvPr>
          <p:cNvSpPr txBox="1">
            <a:spLocks noChangeArrowheads="1"/>
          </p:cNvSpPr>
          <p:nvPr/>
        </p:nvSpPr>
        <p:spPr bwMode="auto">
          <a:xfrm>
            <a:off x="24084231" y="6400883"/>
            <a:ext cx="10841037" cy="1957643"/>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buFont typeface="Wingdings" pitchFamily="2" charset="2"/>
              <a:buChar char="Ø"/>
            </a:pPr>
            <a:r>
              <a:rPr lang="en-US" sz="2600" b="1" dirty="0">
                <a:latin typeface="+mj-lt"/>
              </a:rPr>
              <a:t>Here are a few photos of the end product</a:t>
            </a:r>
          </a:p>
          <a:p>
            <a:pPr algn="just">
              <a:buFont typeface="Wingdings" pitchFamily="2" charset="2"/>
              <a:buChar char="Ø"/>
            </a:pPr>
            <a:endParaRPr lang="en-US" sz="2600" b="1" dirty="0">
              <a:latin typeface="+mj-lt"/>
            </a:endParaRPr>
          </a:p>
          <a:p>
            <a:pPr algn="just">
              <a:buFont typeface="Wingdings" pitchFamily="2" charset="2"/>
              <a:buChar char="Ø"/>
            </a:pPr>
            <a:endParaRPr lang="en-US" sz="2600" b="1" dirty="0">
              <a:latin typeface="+mj-lt"/>
            </a:endParaRPr>
          </a:p>
        </p:txBody>
      </p:sp>
      <p:sp>
        <p:nvSpPr>
          <p:cNvPr id="65" name="Text Box 495">
            <a:extLst>
              <a:ext uri="{FF2B5EF4-FFF2-40B4-BE49-F238E27FC236}">
                <a16:creationId xmlns:a16="http://schemas.microsoft.com/office/drawing/2014/main" xmlns="" id="{7446E45C-B335-4042-9DBF-538437EA5B38}"/>
              </a:ext>
            </a:extLst>
          </p:cNvPr>
          <p:cNvSpPr txBox="1">
            <a:spLocks noChangeArrowheads="1"/>
          </p:cNvSpPr>
          <p:nvPr/>
        </p:nvSpPr>
        <p:spPr bwMode="auto">
          <a:xfrm>
            <a:off x="12502876" y="31643876"/>
            <a:ext cx="11082338" cy="533400"/>
          </a:xfrm>
          <a:prstGeom prst="rect">
            <a:avLst/>
          </a:prstGeom>
          <a:solidFill>
            <a:srgbClr val="002060"/>
          </a:solidFill>
          <a:ln>
            <a:noFill/>
          </a:ln>
          <a:effectLst/>
        </p:spPr>
        <p:txBody>
          <a:bodyPr lIns="74857" tIns="37421" rIns="74857" bIns="37421">
            <a:spAutoFit/>
          </a:bodyPr>
          <a:lstStyle>
            <a:lvl1pPr defTabSz="749300">
              <a:defRPr>
                <a:solidFill>
                  <a:schemeClr val="tx1"/>
                </a:solidFill>
                <a:latin typeface="Arial" charset="0"/>
              </a:defRPr>
            </a:lvl1pPr>
            <a:lvl2pPr marL="374650" defTabSz="749300">
              <a:defRPr>
                <a:solidFill>
                  <a:schemeClr val="tx1"/>
                </a:solidFill>
                <a:latin typeface="Arial" charset="0"/>
              </a:defRPr>
            </a:lvl2pPr>
            <a:lvl3pPr marL="749300" defTabSz="749300">
              <a:defRPr>
                <a:solidFill>
                  <a:schemeClr val="tx1"/>
                </a:solidFill>
                <a:latin typeface="Arial" charset="0"/>
              </a:defRPr>
            </a:lvl3pPr>
            <a:lvl4pPr marL="1125538" defTabSz="749300">
              <a:defRPr>
                <a:solidFill>
                  <a:schemeClr val="tx1"/>
                </a:solidFill>
                <a:latin typeface="Arial" charset="0"/>
              </a:defRPr>
            </a:lvl4pPr>
            <a:lvl5pPr marL="1500188" defTabSz="749300">
              <a:defRPr>
                <a:solidFill>
                  <a:schemeClr val="tx1"/>
                </a:solidFill>
                <a:latin typeface="Arial" charset="0"/>
              </a:defRPr>
            </a:lvl5pPr>
            <a:lvl6pPr marL="1957388" defTabSz="749300" fontAlgn="base">
              <a:spcBef>
                <a:spcPct val="0"/>
              </a:spcBef>
              <a:spcAft>
                <a:spcPct val="0"/>
              </a:spcAft>
              <a:defRPr>
                <a:solidFill>
                  <a:schemeClr val="tx1"/>
                </a:solidFill>
                <a:latin typeface="Arial" charset="0"/>
              </a:defRPr>
            </a:lvl6pPr>
            <a:lvl7pPr marL="2414588" defTabSz="749300" fontAlgn="base">
              <a:spcBef>
                <a:spcPct val="0"/>
              </a:spcBef>
              <a:spcAft>
                <a:spcPct val="0"/>
              </a:spcAft>
              <a:defRPr>
                <a:solidFill>
                  <a:schemeClr val="tx1"/>
                </a:solidFill>
                <a:latin typeface="Arial" charset="0"/>
              </a:defRPr>
            </a:lvl7pPr>
            <a:lvl8pPr marL="2871788" defTabSz="749300" fontAlgn="base">
              <a:spcBef>
                <a:spcPct val="0"/>
              </a:spcBef>
              <a:spcAft>
                <a:spcPct val="0"/>
              </a:spcAft>
              <a:defRPr>
                <a:solidFill>
                  <a:schemeClr val="tx1"/>
                </a:solidFill>
                <a:latin typeface="Arial" charset="0"/>
              </a:defRPr>
            </a:lvl8pPr>
            <a:lvl9pPr marL="3328988" defTabSz="749300" fontAlgn="base">
              <a:spcBef>
                <a:spcPct val="0"/>
              </a:spcBef>
              <a:spcAft>
                <a:spcPct val="0"/>
              </a:spcAft>
              <a:defRPr>
                <a:solidFill>
                  <a:schemeClr val="tx1"/>
                </a:solidFill>
                <a:latin typeface="Arial" charset="0"/>
              </a:defRPr>
            </a:lvl9pPr>
          </a:lstStyle>
          <a:p>
            <a:pPr algn="ctr" eaLnBrk="0" hangingPunct="0">
              <a:spcBef>
                <a:spcPct val="50000"/>
              </a:spcBef>
            </a:pPr>
            <a:r>
              <a:rPr lang="en-US" sz="3000" b="1" dirty="0">
                <a:solidFill>
                  <a:srgbClr val="F8F8F8"/>
                </a:solidFill>
                <a:latin typeface="+mj-lt"/>
              </a:rPr>
              <a:t>Highlights</a:t>
            </a:r>
          </a:p>
        </p:txBody>
      </p:sp>
      <p:sp>
        <p:nvSpPr>
          <p:cNvPr id="66" name="Text Box 472">
            <a:extLst>
              <a:ext uri="{FF2B5EF4-FFF2-40B4-BE49-F238E27FC236}">
                <a16:creationId xmlns:a16="http://schemas.microsoft.com/office/drawing/2014/main" xmlns="" id="{0E08127E-C259-440C-B131-0752B63EF0F8}"/>
              </a:ext>
            </a:extLst>
          </p:cNvPr>
          <p:cNvSpPr txBox="1">
            <a:spLocks noChangeArrowheads="1"/>
          </p:cNvSpPr>
          <p:nvPr/>
        </p:nvSpPr>
        <p:spPr bwMode="auto">
          <a:xfrm>
            <a:off x="12623527" y="32360635"/>
            <a:ext cx="10841037" cy="2757862"/>
          </a:xfrm>
          <a:prstGeom prst="rect">
            <a:avLst/>
          </a:prstGeom>
          <a:solidFill>
            <a:srgbClr val="FFFFFF"/>
          </a:solidFill>
          <a:ln>
            <a:noFill/>
          </a:ln>
          <a:effectLst/>
        </p:spPr>
        <p:txBody>
          <a:bodyPr wrap="square" lIns="374995" tIns="374995" rIns="374995" bIns="374995">
            <a:spAutoFit/>
          </a:bodyPr>
          <a:lstStyle>
            <a:lvl1pPr defTabSz="3600450">
              <a:defRPr>
                <a:solidFill>
                  <a:schemeClr val="tx1"/>
                </a:solidFill>
                <a:latin typeface="Arial" charset="0"/>
              </a:defRPr>
            </a:lvl1pPr>
            <a:lvl2pPr marL="374650" defTabSz="3600450">
              <a:defRPr>
                <a:solidFill>
                  <a:schemeClr val="tx1"/>
                </a:solidFill>
                <a:latin typeface="Arial" charset="0"/>
              </a:defRPr>
            </a:lvl2pPr>
            <a:lvl3pPr marL="749300" defTabSz="3600450">
              <a:defRPr>
                <a:solidFill>
                  <a:schemeClr val="tx1"/>
                </a:solidFill>
                <a:latin typeface="Arial" charset="0"/>
              </a:defRPr>
            </a:lvl3pPr>
            <a:lvl4pPr marL="1125538" defTabSz="3600450">
              <a:defRPr>
                <a:solidFill>
                  <a:schemeClr val="tx1"/>
                </a:solidFill>
                <a:latin typeface="Arial" charset="0"/>
              </a:defRPr>
            </a:lvl4pPr>
            <a:lvl5pPr marL="1500188" defTabSz="3600450">
              <a:defRPr>
                <a:solidFill>
                  <a:schemeClr val="tx1"/>
                </a:solidFill>
                <a:latin typeface="Arial" charset="0"/>
              </a:defRPr>
            </a:lvl5pPr>
            <a:lvl6pPr marL="1957388" defTabSz="3600450" fontAlgn="base">
              <a:spcBef>
                <a:spcPct val="0"/>
              </a:spcBef>
              <a:spcAft>
                <a:spcPct val="0"/>
              </a:spcAft>
              <a:defRPr>
                <a:solidFill>
                  <a:schemeClr val="tx1"/>
                </a:solidFill>
                <a:latin typeface="Arial" charset="0"/>
              </a:defRPr>
            </a:lvl6pPr>
            <a:lvl7pPr marL="2414588" defTabSz="3600450" fontAlgn="base">
              <a:spcBef>
                <a:spcPct val="0"/>
              </a:spcBef>
              <a:spcAft>
                <a:spcPct val="0"/>
              </a:spcAft>
              <a:defRPr>
                <a:solidFill>
                  <a:schemeClr val="tx1"/>
                </a:solidFill>
                <a:latin typeface="Arial" charset="0"/>
              </a:defRPr>
            </a:lvl7pPr>
            <a:lvl8pPr marL="2871788" defTabSz="3600450" fontAlgn="base">
              <a:spcBef>
                <a:spcPct val="0"/>
              </a:spcBef>
              <a:spcAft>
                <a:spcPct val="0"/>
              </a:spcAft>
              <a:defRPr>
                <a:solidFill>
                  <a:schemeClr val="tx1"/>
                </a:solidFill>
                <a:latin typeface="Arial" charset="0"/>
              </a:defRPr>
            </a:lvl8pPr>
            <a:lvl9pPr marL="3328988" defTabSz="3600450" fontAlgn="base">
              <a:spcBef>
                <a:spcPct val="0"/>
              </a:spcBef>
              <a:spcAft>
                <a:spcPct val="0"/>
              </a:spcAft>
              <a:defRPr>
                <a:solidFill>
                  <a:schemeClr val="tx1"/>
                </a:solidFill>
                <a:latin typeface="Arial" charset="0"/>
              </a:defRPr>
            </a:lvl9pPr>
          </a:lstStyle>
          <a:p>
            <a:pPr algn="just"/>
            <a:r>
              <a:rPr lang="en-US" sz="2600" dirty="0">
                <a:latin typeface="+mj-lt"/>
              </a:rPr>
              <a:t>We created a complete end-to-end product </a:t>
            </a:r>
          </a:p>
          <a:p>
            <a:pPr marL="457200" indent="-457200" algn="just">
              <a:buFont typeface="Wingdings" pitchFamily="2" charset="2"/>
              <a:buChar char="Ø"/>
            </a:pPr>
            <a:r>
              <a:rPr lang="en-US" sz="2600" dirty="0">
                <a:latin typeface="+mj-lt"/>
              </a:rPr>
              <a:t>Got the PCBs manufactured for the devices</a:t>
            </a:r>
          </a:p>
          <a:p>
            <a:pPr marL="457200" indent="-457200" algn="just">
              <a:buFont typeface="Wingdings" pitchFamily="2" charset="2"/>
              <a:buChar char="Ø"/>
            </a:pPr>
            <a:r>
              <a:rPr lang="en-US" sz="2600" dirty="0">
                <a:latin typeface="+mj-lt"/>
              </a:rPr>
              <a:t>3D printed the product box</a:t>
            </a:r>
          </a:p>
          <a:p>
            <a:pPr marL="457200" indent="-457200" algn="just">
              <a:buFont typeface="Wingdings" pitchFamily="2" charset="2"/>
              <a:buChar char="Ø"/>
            </a:pPr>
            <a:r>
              <a:rPr lang="en-US" sz="2600" dirty="0">
                <a:latin typeface="+mj-lt"/>
              </a:rPr>
              <a:t>Designed the web interface</a:t>
            </a:r>
          </a:p>
          <a:p>
            <a:pPr marL="457200" indent="-457200" algn="just">
              <a:buFont typeface="Wingdings" pitchFamily="2" charset="2"/>
              <a:buChar char="Ø"/>
            </a:pPr>
            <a:r>
              <a:rPr lang="en-US" sz="2600" dirty="0">
                <a:latin typeface="+mj-lt"/>
              </a:rPr>
              <a:t>Created a real time wi-fi mesh</a:t>
            </a:r>
          </a:p>
        </p:txBody>
      </p:sp>
    </p:spTree>
  </p:cSld>
  <p:clrMapOvr>
    <a:masterClrMapping/>
  </p:clrMapOvr>
</p:sld>
</file>

<file path=ppt/theme/theme1.xml><?xml version="1.0" encoding="utf-8"?>
<a:theme xmlns:a="http://schemas.openxmlformats.org/drawingml/2006/main" name="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7955</TotalTime>
  <Words>520</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PMingLiU</vt:lpstr>
      <vt:lpstr>Wingdings</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ICONAMMA 2017</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Chirag Shah</cp:lastModifiedBy>
  <cp:revision>216</cp:revision>
  <dcterms:created xsi:type="dcterms:W3CDTF">2005-05-18T01:24:28Z</dcterms:created>
  <dcterms:modified xsi:type="dcterms:W3CDTF">2018-04-19T18:35:53Z</dcterms:modified>
  <cp:category>Powerpoint poster templates</cp:category>
</cp:coreProperties>
</file>