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Oswald Bold" charset="1" panose="00000800000000000000"/>
      <p:regular r:id="rId14"/>
    </p:embeddedFont>
    <p:embeddedFont>
      <p:font typeface="DM Sans Bold" charset="1" panose="00000000000000000000"/>
      <p:regular r:id="rId15"/>
    </p:embeddedFont>
    <p:embeddedFont>
      <p:font typeface="DM San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jpe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1.jpeg" Type="http://schemas.openxmlformats.org/officeDocument/2006/relationships/image"/><Relationship Id="rId6" Target="../media/image32.jpeg" Type="http://schemas.openxmlformats.org/officeDocument/2006/relationships/image"/><Relationship Id="rId7"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450988" y="3636775"/>
            <a:ext cx="9386024" cy="8942263"/>
          </a:xfrm>
          <a:prstGeom prst="rect">
            <a:avLst/>
          </a:prstGeom>
        </p:spPr>
        <p:txBody>
          <a:bodyPr anchor="t" rtlCol="false" tIns="0" lIns="0" bIns="0" rIns="0">
            <a:spAutoFit/>
          </a:bodyPr>
          <a:lstStyle/>
          <a:p>
            <a:pPr algn="ctr">
              <a:lnSpc>
                <a:spcPts val="11435"/>
              </a:lnSpc>
            </a:pPr>
            <a:r>
              <a:rPr lang="en-US" b="true" sz="8286" spc="812">
                <a:solidFill>
                  <a:srgbClr val="231F20"/>
                </a:solidFill>
                <a:latin typeface="Oswald Bold"/>
                <a:ea typeface="Oswald Bold"/>
                <a:cs typeface="Oswald Bold"/>
                <a:sym typeface="Oswald Bold"/>
              </a:rPr>
              <a:t>MOVIE SUCCESS RATE PREDICTION</a:t>
            </a:r>
          </a:p>
          <a:p>
            <a:pPr algn="ctr">
              <a:lnSpc>
                <a:spcPts val="24421"/>
              </a:lnSpc>
            </a:pPr>
          </a:p>
          <a:p>
            <a:pPr algn="ctr">
              <a:lnSpc>
                <a:spcPts val="24421"/>
              </a:lnSpc>
            </a:pPr>
          </a:p>
        </p:txBody>
      </p:sp>
      <p:graphicFrame>
        <p:nvGraphicFramePr>
          <p:cNvPr name="Table 10" id="10"/>
          <p:cNvGraphicFramePr>
            <a:graphicFrameLocks noGrp="true"/>
          </p:cNvGraphicFramePr>
          <p:nvPr/>
        </p:nvGraphicFramePr>
        <p:xfrm>
          <a:off x="0" y="7610475"/>
          <a:ext cx="4167456" cy="2676525"/>
        </p:xfrm>
        <a:graphic>
          <a:graphicData uri="http://schemas.openxmlformats.org/drawingml/2006/table">
            <a:tbl>
              <a:tblPr/>
              <a:tblGrid>
                <a:gridCol w="2292072"/>
                <a:gridCol w="1875385"/>
              </a:tblGrid>
              <a:tr h="821316">
                <a:tc>
                  <a:txBody>
                    <a:bodyPr anchor="t" rtlCol="false"/>
                    <a:lstStyle/>
                    <a:p>
                      <a:pPr algn="ctr">
                        <a:lnSpc>
                          <a:spcPts val="2875"/>
                        </a:lnSpc>
                        <a:defRPr/>
                      </a:pPr>
                      <a:r>
                        <a:rPr lang="en-US" sz="2053" b="true">
                          <a:solidFill>
                            <a:srgbClr val="000000"/>
                          </a:solidFill>
                          <a:latin typeface="DM Sans Bold"/>
                          <a:ea typeface="DM Sans Bold"/>
                          <a:cs typeface="DM Sans Bold"/>
                          <a:sym typeface="DM Sans Bold"/>
                        </a:rPr>
                        <a:t>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75"/>
                        </a:lnSpc>
                        <a:defRPr/>
                      </a:pPr>
                      <a:r>
                        <a:rPr lang="en-US" sz="2053" b="true">
                          <a:solidFill>
                            <a:srgbClr val="000000"/>
                          </a:solidFill>
                          <a:latin typeface="DM Sans Bold"/>
                          <a:ea typeface="DM Sans Bold"/>
                          <a:cs typeface="DM Sans Bold"/>
                          <a:sym typeface="DM Sans Bold"/>
                        </a:rPr>
                        <a:t>Sap 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3892">
                <a:tc>
                  <a:txBody>
                    <a:bodyPr anchor="t" rtlCol="false"/>
                    <a:lstStyle/>
                    <a:p>
                      <a:pPr algn="ctr">
                        <a:lnSpc>
                          <a:spcPts val="2875"/>
                        </a:lnSpc>
                        <a:defRPr/>
                      </a:pPr>
                      <a:r>
                        <a:rPr lang="en-US" sz="2053">
                          <a:solidFill>
                            <a:srgbClr val="000000"/>
                          </a:solidFill>
                          <a:latin typeface="DM Sans"/>
                          <a:ea typeface="DM Sans"/>
                          <a:cs typeface="DM Sans"/>
                          <a:sym typeface="DM Sans"/>
                        </a:rPr>
                        <a:t>Navaid Wahid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75"/>
                        </a:lnSpc>
                        <a:defRPr/>
                      </a:pPr>
                      <a:r>
                        <a:rPr lang="en-US" sz="2053">
                          <a:solidFill>
                            <a:srgbClr val="000000"/>
                          </a:solidFill>
                          <a:latin typeface="DM Sans"/>
                          <a:ea typeface="DM Sans"/>
                          <a:cs typeface="DM Sans"/>
                          <a:sym typeface="DM Sans"/>
                        </a:rPr>
                        <a:t>500102181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1316">
                <a:tc>
                  <a:txBody>
                    <a:bodyPr anchor="t" rtlCol="false"/>
                    <a:lstStyle/>
                    <a:p>
                      <a:pPr algn="ctr">
                        <a:lnSpc>
                          <a:spcPts val="2875"/>
                        </a:lnSpc>
                        <a:defRPr/>
                      </a:pPr>
                      <a:r>
                        <a:rPr lang="en-US" sz="2053">
                          <a:solidFill>
                            <a:srgbClr val="000000"/>
                          </a:solidFill>
                          <a:latin typeface="DM Sans"/>
                          <a:ea typeface="DM Sans"/>
                          <a:cs typeface="DM Sans"/>
                          <a:sym typeface="DM Sans"/>
                        </a:rPr>
                        <a:t>Abhi Srivastava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75"/>
                        </a:lnSpc>
                        <a:defRPr/>
                      </a:pPr>
                      <a:r>
                        <a:rPr lang="en-US" sz="2053">
                          <a:solidFill>
                            <a:srgbClr val="000000"/>
                          </a:solidFill>
                          <a:latin typeface="DM Sans"/>
                          <a:ea typeface="DM Sans"/>
                          <a:cs typeface="DM Sans"/>
                          <a:sym typeface="DM Sans"/>
                        </a:rPr>
                        <a:t>500107609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0" y="7154931"/>
            <a:ext cx="4236347" cy="464742"/>
          </a:xfrm>
          <a:prstGeom prst="rect">
            <a:avLst/>
          </a:prstGeom>
        </p:spPr>
        <p:txBody>
          <a:bodyPr anchor="t" rtlCol="false" tIns="0" lIns="0" bIns="0" rIns="0">
            <a:spAutoFit/>
          </a:bodyPr>
          <a:lstStyle/>
          <a:p>
            <a:pPr algn="ctr">
              <a:lnSpc>
                <a:spcPts val="3790"/>
              </a:lnSpc>
            </a:pPr>
            <a:r>
              <a:rPr lang="en-US" b="true" sz="2746" spc="269">
                <a:solidFill>
                  <a:srgbClr val="231F20"/>
                </a:solidFill>
                <a:latin typeface="Oswald Bold"/>
                <a:ea typeface="Oswald Bold"/>
                <a:cs typeface="Oswald Bold"/>
                <a:sym typeface="Oswald Bold"/>
              </a:rPr>
              <a:t>GROUP - 1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4426674"/>
            <a:chOff x="0" y="0"/>
            <a:chExt cx="368852" cy="1165873"/>
          </a:xfrm>
        </p:grpSpPr>
        <p:sp>
          <p:nvSpPr>
            <p:cNvPr name="Freeform 4" id="4"/>
            <p:cNvSpPr/>
            <p:nvPr/>
          </p:nvSpPr>
          <p:spPr>
            <a:xfrm flipH="false" flipV="false" rot="0">
              <a:off x="0" y="0"/>
              <a:ext cx="368852" cy="1165873"/>
            </a:xfrm>
            <a:custGeom>
              <a:avLst/>
              <a:gdLst/>
              <a:ahLst/>
              <a:cxnLst/>
              <a:rect r="r" b="b" t="t" l="l"/>
              <a:pathLst>
                <a:path h="1165873" w="368852">
                  <a:moveTo>
                    <a:pt x="0" y="0"/>
                  </a:moveTo>
                  <a:lnTo>
                    <a:pt x="368852" y="0"/>
                  </a:lnTo>
                  <a:lnTo>
                    <a:pt x="368852" y="1165873"/>
                  </a:lnTo>
                  <a:lnTo>
                    <a:pt x="0" y="1165873"/>
                  </a:lnTo>
                  <a:close/>
                </a:path>
              </a:pathLst>
            </a:custGeom>
            <a:solidFill>
              <a:srgbClr val="CCCCCC"/>
            </a:solidFill>
          </p:spPr>
        </p:sp>
        <p:sp>
          <p:nvSpPr>
            <p:cNvPr name="TextBox 5" id="5"/>
            <p:cNvSpPr txBox="true"/>
            <p:nvPr/>
          </p:nvSpPr>
          <p:spPr>
            <a:xfrm>
              <a:off x="0" y="-19050"/>
              <a:ext cx="368852" cy="118492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INTRODUCTION</a:t>
            </a:r>
          </a:p>
        </p:txBody>
      </p:sp>
      <p:sp>
        <p:nvSpPr>
          <p:cNvPr name="TextBox 14" id="14"/>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GOALS AND OBJECTIVES</a:t>
            </a:r>
          </a:p>
        </p:txBody>
      </p:sp>
      <p:sp>
        <p:nvSpPr>
          <p:cNvPr name="TextBox 15" id="15"/>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PROJECT TIMELINE</a:t>
            </a:r>
          </a:p>
        </p:txBody>
      </p:sp>
      <p:sp>
        <p:nvSpPr>
          <p:cNvPr name="TextBox 16" id="16"/>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CONCEPT IN BUSINESS</a:t>
            </a:r>
          </a:p>
        </p:txBody>
      </p:sp>
      <p:sp>
        <p:nvSpPr>
          <p:cNvPr name="TextBox 17" id="17"/>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OUR TEAM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396305"/>
            <a:ext cx="9610044" cy="1948998"/>
            <a:chOff x="0" y="0"/>
            <a:chExt cx="3682024" cy="746746"/>
          </a:xfrm>
        </p:grpSpPr>
        <p:sp>
          <p:nvSpPr>
            <p:cNvPr name="Freeform 8" id="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9" id="9"/>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5777447"/>
            <a:ext cx="9610044" cy="1948998"/>
            <a:chOff x="0" y="0"/>
            <a:chExt cx="3682024" cy="746746"/>
          </a:xfrm>
        </p:grpSpPr>
        <p:sp>
          <p:nvSpPr>
            <p:cNvPr name="Freeform 13" id="1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4" id="14"/>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371799" y="616257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908899" y="6005886"/>
            <a:ext cx="7132181"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ea typeface="DM Sans"/>
                <a:cs typeface="DM Sans"/>
                <a:sym typeface="DM Sans"/>
              </a:rPr>
              <a:t>The success rate of the film industry is 0.1%. However, movie studios can use analytics to predict a film's success rate and make better decisions</a:t>
            </a:r>
          </a:p>
        </p:txBody>
      </p:sp>
      <p:sp>
        <p:nvSpPr>
          <p:cNvPr name="Freeform 17" id="1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3662994" y="337474"/>
            <a:ext cx="4296549" cy="9735824"/>
          </a:xfrm>
          <a:custGeom>
            <a:avLst/>
            <a:gdLst/>
            <a:ahLst/>
            <a:cxnLst/>
            <a:rect r="r" b="b" t="t" l="l"/>
            <a:pathLst>
              <a:path h="9735824" w="4296549">
                <a:moveTo>
                  <a:pt x="0" y="0"/>
                </a:moveTo>
                <a:lnTo>
                  <a:pt x="4296549" y="0"/>
                </a:lnTo>
                <a:lnTo>
                  <a:pt x="4296549" y="9735824"/>
                </a:lnTo>
                <a:lnTo>
                  <a:pt x="0" y="9735824"/>
                </a:lnTo>
                <a:lnTo>
                  <a:pt x="0" y="0"/>
                </a:lnTo>
                <a:close/>
              </a:path>
            </a:pathLst>
          </a:custGeom>
          <a:blipFill>
            <a:blip r:embed="rId10"/>
            <a:stretch>
              <a:fillRect l="-30142" t="0" r="-22790" b="0"/>
            </a:stretch>
          </a:blipFill>
        </p:spPr>
      </p:sp>
      <p:sp>
        <p:nvSpPr>
          <p:cNvPr name="TextBox 19" id="19"/>
          <p:cNvSpPr txBox="true"/>
          <p:nvPr/>
        </p:nvSpPr>
        <p:spPr>
          <a:xfrm rot="0">
            <a:off x="1028700" y="888605"/>
            <a:ext cx="9552330"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INTRODUCTION</a:t>
            </a:r>
          </a:p>
        </p:txBody>
      </p:sp>
      <p:sp>
        <p:nvSpPr>
          <p:cNvPr name="TextBox 20" id="20"/>
          <p:cNvSpPr txBox="true"/>
          <p:nvPr/>
        </p:nvSpPr>
        <p:spPr>
          <a:xfrm rot="0">
            <a:off x="3908899" y="3624745"/>
            <a:ext cx="7132181"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ea typeface="DM Sans"/>
                <a:cs typeface="DM Sans"/>
                <a:sym typeface="DM Sans"/>
              </a:rPr>
              <a:t>A general rule of thumb for qualifying a movie as a “financial success” is to compare its gross revenue to twice its reported budget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20619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Objective n° 1</a:t>
              </a:r>
            </a:p>
          </p:txBody>
        </p:sp>
      </p:grpSp>
      <p:sp>
        <p:nvSpPr>
          <p:cNvPr name="TextBox 13" id="13"/>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GOALS AND OBJECTIVES</a:t>
            </a:r>
          </a:p>
        </p:txBody>
      </p:sp>
      <p:sp>
        <p:nvSpPr>
          <p:cNvPr name="TextBox 14" id="14"/>
          <p:cNvSpPr txBox="true"/>
          <p:nvPr/>
        </p:nvSpPr>
        <p:spPr>
          <a:xfrm rot="0">
            <a:off x="1830975" y="4045241"/>
            <a:ext cx="3360904" cy="27353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To gather a dataset of movies that have already been released, then carry out various operations to identify the model that predicts with the highest accuracy.</a:t>
            </a:r>
          </a:p>
        </p:txBody>
      </p:sp>
      <p:grpSp>
        <p:nvGrpSpPr>
          <p:cNvPr name="Group 15" id="15"/>
          <p:cNvGrpSpPr/>
          <p:nvPr/>
        </p:nvGrpSpPr>
        <p:grpSpPr>
          <a:xfrm rot="0">
            <a:off x="7218805" y="3206190"/>
            <a:ext cx="3474003" cy="647719"/>
            <a:chOff x="0" y="0"/>
            <a:chExt cx="914964" cy="170593"/>
          </a:xfrm>
        </p:grpSpPr>
        <p:sp>
          <p:nvSpPr>
            <p:cNvPr name="Freeform 16" id="16"/>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7" id="17"/>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Objective n° 2</a:t>
              </a:r>
            </a:p>
          </p:txBody>
        </p:sp>
      </p:grpSp>
      <p:sp>
        <p:nvSpPr>
          <p:cNvPr name="TextBox 18" id="18"/>
          <p:cNvSpPr txBox="true"/>
          <p:nvPr/>
        </p:nvSpPr>
        <p:spPr>
          <a:xfrm rot="0">
            <a:off x="6138875" y="4042536"/>
            <a:ext cx="6254887" cy="6779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To create a dataset of movies which are yet to be released</a:t>
            </a:r>
          </a:p>
        </p:txBody>
      </p:sp>
      <p:grpSp>
        <p:nvGrpSpPr>
          <p:cNvPr name="Group 19" id="19"/>
          <p:cNvGrpSpPr/>
          <p:nvPr/>
        </p:nvGrpSpPr>
        <p:grpSpPr>
          <a:xfrm rot="0">
            <a:off x="13284209" y="3206190"/>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Objective n° 3</a:t>
              </a:r>
            </a:p>
          </p:txBody>
        </p:sp>
      </p:grpSp>
      <p:sp>
        <p:nvSpPr>
          <p:cNvPr name="TextBox 22" id="22"/>
          <p:cNvSpPr txBox="true"/>
          <p:nvPr/>
        </p:nvSpPr>
        <p:spPr>
          <a:xfrm rot="0">
            <a:off x="13340758" y="4045241"/>
            <a:ext cx="3360904" cy="17066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To apply the model on the self curated dataset and predict the success rate of the movie</a:t>
            </a: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206" y="19206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589541" y="5472067"/>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542437" y="5240576"/>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2190716" y="6527916"/>
            <a:ext cx="3204526" cy="1158368"/>
          </a:xfrm>
          <a:prstGeom prst="rect">
            <a:avLst/>
          </a:prstGeom>
        </p:spPr>
        <p:txBody>
          <a:bodyPr anchor="t" rtlCol="false" tIns="0" lIns="0" bIns="0" rIns="0">
            <a:spAutoFit/>
          </a:bodyPr>
          <a:lstStyle/>
          <a:p>
            <a:pPr algn="ctr">
              <a:lnSpc>
                <a:spcPts val="3097"/>
              </a:lnSpc>
            </a:pPr>
            <a:r>
              <a:rPr lang="en-US" sz="2244" spc="219">
                <a:solidFill>
                  <a:srgbClr val="231F20"/>
                </a:solidFill>
                <a:latin typeface="DM Sans"/>
                <a:ea typeface="DM Sans"/>
                <a:cs typeface="DM Sans"/>
                <a:sym typeface="DM Sans"/>
              </a:rPr>
              <a:t>Selected the topic and began collecting data.</a:t>
            </a:r>
          </a:p>
        </p:txBody>
      </p:sp>
      <p:sp>
        <p:nvSpPr>
          <p:cNvPr name="TextBox 10" id="10"/>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11" id="11"/>
          <p:cNvSpPr txBox="true"/>
          <p:nvPr/>
        </p:nvSpPr>
        <p:spPr>
          <a:xfrm rot="0">
            <a:off x="2059451" y="5941547"/>
            <a:ext cx="3467055"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SEPTEMBER</a:t>
            </a:r>
          </a:p>
        </p:txBody>
      </p:sp>
      <p:sp>
        <p:nvSpPr>
          <p:cNvPr name="Freeform 12" id="12"/>
          <p:cNvSpPr/>
          <p:nvPr/>
        </p:nvSpPr>
        <p:spPr>
          <a:xfrm flipH="false" flipV="false" rot="0">
            <a:off x="8130227" y="2031766"/>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8893459" y="5255166"/>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8130227" y="2440464"/>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Freeform 17" id="17"/>
          <p:cNvSpPr/>
          <p:nvPr/>
        </p:nvSpPr>
        <p:spPr>
          <a:xfrm flipH="false" flipV="false" rot="0">
            <a:off x="13082422"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3845654" y="5240576"/>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13082422"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TextBox 22" id="22"/>
          <p:cNvSpPr txBox="true"/>
          <p:nvPr/>
        </p:nvSpPr>
        <p:spPr>
          <a:xfrm rot="0">
            <a:off x="7541737" y="6489306"/>
            <a:ext cx="3204526" cy="4075304"/>
          </a:xfrm>
          <a:prstGeom prst="rect">
            <a:avLst/>
          </a:prstGeom>
        </p:spPr>
        <p:txBody>
          <a:bodyPr anchor="t" rtlCol="false" tIns="0" lIns="0" bIns="0" rIns="0">
            <a:spAutoFit/>
          </a:bodyPr>
          <a:lstStyle/>
          <a:p>
            <a:pPr algn="ctr">
              <a:lnSpc>
                <a:spcPts val="2959"/>
              </a:lnSpc>
            </a:pPr>
            <a:r>
              <a:rPr lang="en-US" sz="2144" spc="210">
                <a:solidFill>
                  <a:srgbClr val="231F20"/>
                </a:solidFill>
                <a:latin typeface="DM Sans"/>
                <a:ea typeface="DM Sans"/>
                <a:cs typeface="DM Sans"/>
                <a:sym typeface="DM Sans"/>
              </a:rPr>
              <a:t>I compiled a dataset, conducted data cleaning, and performed exploratory data analysis (EDA). Additionally, I selected the Decision Tree as the most effective model for prediction.</a:t>
            </a:r>
          </a:p>
        </p:txBody>
      </p:sp>
      <p:sp>
        <p:nvSpPr>
          <p:cNvPr name="TextBox 23" id="23"/>
          <p:cNvSpPr txBox="true"/>
          <p:nvPr/>
        </p:nvSpPr>
        <p:spPr>
          <a:xfrm rot="0">
            <a:off x="7789084" y="5899632"/>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OCTOBER</a:t>
            </a:r>
          </a:p>
        </p:txBody>
      </p:sp>
      <p:sp>
        <p:nvSpPr>
          <p:cNvPr name="TextBox 24" id="24"/>
          <p:cNvSpPr txBox="true"/>
          <p:nvPr/>
        </p:nvSpPr>
        <p:spPr>
          <a:xfrm rot="0">
            <a:off x="12493932" y="6527916"/>
            <a:ext cx="3204526" cy="2589404"/>
          </a:xfrm>
          <a:prstGeom prst="rect">
            <a:avLst/>
          </a:prstGeom>
        </p:spPr>
        <p:txBody>
          <a:bodyPr anchor="t" rtlCol="false" tIns="0" lIns="0" bIns="0" rIns="0">
            <a:spAutoFit/>
          </a:bodyPr>
          <a:lstStyle/>
          <a:p>
            <a:pPr algn="ctr">
              <a:lnSpc>
                <a:spcPts val="2959"/>
              </a:lnSpc>
            </a:pPr>
            <a:r>
              <a:rPr lang="en-US" sz="2144" spc="210">
                <a:solidFill>
                  <a:srgbClr val="231F20"/>
                </a:solidFill>
                <a:latin typeface="DM Sans"/>
                <a:ea typeface="DM Sans"/>
                <a:cs typeface="DM Sans"/>
                <a:sym typeface="DM Sans"/>
              </a:rPr>
              <a:t>We have compiled our own curated dataset on upcoming movie releases and forecasted their potential success rates.</a:t>
            </a:r>
          </a:p>
        </p:txBody>
      </p:sp>
      <p:sp>
        <p:nvSpPr>
          <p:cNvPr name="TextBox 25" id="25"/>
          <p:cNvSpPr txBox="true"/>
          <p:nvPr/>
        </p:nvSpPr>
        <p:spPr>
          <a:xfrm rot="0">
            <a:off x="12741279" y="5892337"/>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NOVEMBER</a:t>
            </a:r>
          </a:p>
        </p:txBody>
      </p:sp>
      <p:sp>
        <p:nvSpPr>
          <p:cNvPr name="Freeform 26" id="26"/>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89411" y="664311"/>
            <a:ext cx="6021895" cy="8876442"/>
          </a:xfrm>
          <a:custGeom>
            <a:avLst/>
            <a:gdLst/>
            <a:ahLst/>
            <a:cxnLst/>
            <a:rect r="r" b="b" t="t" l="l"/>
            <a:pathLst>
              <a:path h="8876442" w="6021895">
                <a:moveTo>
                  <a:pt x="0" y="0"/>
                </a:moveTo>
                <a:lnTo>
                  <a:pt x="6021895" y="0"/>
                </a:lnTo>
                <a:lnTo>
                  <a:pt x="6021895" y="8876442"/>
                </a:lnTo>
                <a:lnTo>
                  <a:pt x="0" y="8876442"/>
                </a:lnTo>
                <a:lnTo>
                  <a:pt x="0" y="0"/>
                </a:lnTo>
                <a:close/>
              </a:path>
            </a:pathLst>
          </a:custGeom>
          <a:blipFill>
            <a:blip r:embed="rId4"/>
            <a:stretch>
              <a:fillRect l="-42054" t="0" r="-7905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191002" y="1162050"/>
            <a:ext cx="7241638"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CONCEPT IN BUSINESS</a:t>
            </a:r>
          </a:p>
        </p:txBody>
      </p:sp>
      <p:sp>
        <p:nvSpPr>
          <p:cNvPr name="TextBox 6" id="6"/>
          <p:cNvSpPr txBox="true"/>
          <p:nvPr/>
        </p:nvSpPr>
        <p:spPr>
          <a:xfrm rot="0">
            <a:off x="2008951" y="3756523"/>
            <a:ext cx="8865218" cy="2786089"/>
          </a:xfrm>
          <a:prstGeom prst="rect">
            <a:avLst/>
          </a:prstGeom>
        </p:spPr>
        <p:txBody>
          <a:bodyPr anchor="t" rtlCol="false" tIns="0" lIns="0" bIns="0" rIns="0">
            <a:spAutoFit/>
          </a:bodyPr>
          <a:lstStyle/>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Targeted Marketing and Budget Allocation:</a:t>
            </a:r>
            <a:r>
              <a:rPr lang="en-US" sz="2290" spc="224">
                <a:solidFill>
                  <a:srgbClr val="231F20"/>
                </a:solidFill>
                <a:latin typeface="DM Sans"/>
                <a:ea typeface="DM Sans"/>
                <a:cs typeface="DM Sans"/>
                <a:sym typeface="DM Sans"/>
              </a:rPr>
              <a:t> Movie studios and production companies can use the predicted success rates to optimize marketing budgets, focusing on high-potential films. By identifying likely box-office hits early, they can strategically allocate resources to maximize the film’s reach and engagement.</a:t>
            </a:r>
          </a:p>
        </p:txBody>
      </p:sp>
      <p:sp>
        <p:nvSpPr>
          <p:cNvPr name="TextBox 7" id="7"/>
          <p:cNvSpPr txBox="true"/>
          <p:nvPr/>
        </p:nvSpPr>
        <p:spPr>
          <a:xfrm rot="0">
            <a:off x="2008951" y="6822575"/>
            <a:ext cx="8683168" cy="2786089"/>
          </a:xfrm>
          <a:prstGeom prst="rect">
            <a:avLst/>
          </a:prstGeom>
        </p:spPr>
        <p:txBody>
          <a:bodyPr anchor="t" rtlCol="false" tIns="0" lIns="0" bIns="0" rIns="0">
            <a:spAutoFit/>
          </a:bodyPr>
          <a:lstStyle/>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Investor Insights and Decision-Making:</a:t>
            </a:r>
            <a:r>
              <a:rPr lang="en-US" sz="2290" spc="224">
                <a:solidFill>
                  <a:srgbClr val="231F20"/>
                </a:solidFill>
                <a:latin typeface="DM Sans"/>
                <a:ea typeface="DM Sans"/>
                <a:cs typeface="DM Sans"/>
                <a:sym typeface="DM Sans"/>
              </a:rPr>
              <a:t> Investors and distributors can leverage success predictions to make informed decisions about which movies to fund or distribute. Accurate success predictions can reduce investment risks, attract funding for promising projects, and support better portfolio management for investors.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416119" y="4821179"/>
            <a:ext cx="3145217" cy="3434885"/>
            <a:chOff x="0" y="0"/>
            <a:chExt cx="862412" cy="941838"/>
          </a:xfrm>
        </p:grpSpPr>
        <p:sp>
          <p:nvSpPr>
            <p:cNvPr name="Freeform 6" id="6"/>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7" id="7"/>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8" id="8"/>
          <p:cNvGrpSpPr>
            <a:grpSpLocks noChangeAspect="true"/>
          </p:cNvGrpSpPr>
          <p:nvPr/>
        </p:nvGrpSpPr>
        <p:grpSpPr>
          <a:xfrm rot="0">
            <a:off x="3603406" y="3655690"/>
            <a:ext cx="2706695" cy="2696122"/>
            <a:chOff x="0" y="0"/>
            <a:chExt cx="6502400" cy="6477000"/>
          </a:xfrm>
        </p:grpSpPr>
        <p:sp>
          <p:nvSpPr>
            <p:cNvPr name="Freeform 9" id="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76181" r="223" b="-76181"/>
              </a:stretch>
            </a:blipFill>
          </p:spPr>
        </p:sp>
        <p:sp>
          <p:nvSpPr>
            <p:cNvPr name="Freeform 10" id="1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11" id="11"/>
          <p:cNvGrpSpPr/>
          <p:nvPr/>
        </p:nvGrpSpPr>
        <p:grpSpPr>
          <a:xfrm rot="0">
            <a:off x="7571796" y="4821179"/>
            <a:ext cx="3145217" cy="3434885"/>
            <a:chOff x="0" y="0"/>
            <a:chExt cx="862412" cy="941838"/>
          </a:xfrm>
        </p:grpSpPr>
        <p:sp>
          <p:nvSpPr>
            <p:cNvPr name="Freeform 12" id="12"/>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13" id="13"/>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14" id="14"/>
          <p:cNvGrpSpPr>
            <a:grpSpLocks noChangeAspect="true"/>
          </p:cNvGrpSpPr>
          <p:nvPr/>
        </p:nvGrpSpPr>
        <p:grpSpPr>
          <a:xfrm rot="0">
            <a:off x="7759084" y="3655690"/>
            <a:ext cx="2706695" cy="2696122"/>
            <a:chOff x="0" y="0"/>
            <a:chExt cx="6502400" cy="6477000"/>
          </a:xfrm>
        </p:grpSpPr>
        <p:sp>
          <p:nvSpPr>
            <p:cNvPr name="Freeform 15" id="15"/>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9434" r="223" b="-9434"/>
              </a:stretch>
            </a:blipFill>
          </p:spPr>
        </p:sp>
        <p:sp>
          <p:nvSpPr>
            <p:cNvPr name="Freeform 16" id="16"/>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name="Freeform 17" id="17"/>
          <p:cNvSpPr/>
          <p:nvPr/>
        </p:nvSpPr>
        <p:spPr>
          <a:xfrm flipH="false" flipV="false" rot="0">
            <a:off x="3416119"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7"/>
            <a:stretch>
              <a:fillRect l="0" t="-86495" r="0" b="0"/>
            </a:stretch>
          </a:blipFill>
        </p:spPr>
      </p:sp>
      <p:sp>
        <p:nvSpPr>
          <p:cNvPr name="Freeform 18" id="18"/>
          <p:cNvSpPr/>
          <p:nvPr/>
        </p:nvSpPr>
        <p:spPr>
          <a:xfrm flipH="false" flipV="false" rot="0">
            <a:off x="7571796" y="8256064"/>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7"/>
            <a:stretch>
              <a:fillRect l="0" t="-86495" r="0" b="0"/>
            </a:stretch>
          </a:blipFill>
        </p:spPr>
      </p:sp>
      <p:sp>
        <p:nvSpPr>
          <p:cNvPr name="TextBox 19" id="19"/>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OUR TEAM</a:t>
            </a:r>
          </a:p>
        </p:txBody>
      </p:sp>
      <p:sp>
        <p:nvSpPr>
          <p:cNvPr name="TextBox 20" id="20"/>
          <p:cNvSpPr txBox="true"/>
          <p:nvPr/>
        </p:nvSpPr>
        <p:spPr>
          <a:xfrm rot="0">
            <a:off x="3860187" y="6558496"/>
            <a:ext cx="2257081"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Navaid Wahid</a:t>
            </a:r>
          </a:p>
        </p:txBody>
      </p:sp>
      <p:sp>
        <p:nvSpPr>
          <p:cNvPr name="TextBox 21" id="21"/>
          <p:cNvSpPr txBox="true"/>
          <p:nvPr/>
        </p:nvSpPr>
        <p:spPr>
          <a:xfrm rot="0">
            <a:off x="8005441" y="6558496"/>
            <a:ext cx="2213980"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Abhi Srivastava</a:t>
            </a:r>
          </a:p>
        </p:txBody>
      </p:sp>
      <p:sp>
        <p:nvSpPr>
          <p:cNvPr name="TextBox 22" id="22"/>
          <p:cNvSpPr txBox="true"/>
          <p:nvPr/>
        </p:nvSpPr>
        <p:spPr>
          <a:xfrm rot="0">
            <a:off x="12294659" y="6558496"/>
            <a:ext cx="2009227"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Remy Marsh</a:t>
            </a:r>
          </a:p>
        </p:txBody>
      </p:sp>
      <p:sp>
        <p:nvSpPr>
          <p:cNvPr name="TextBox 23" id="23"/>
          <p:cNvSpPr txBox="true"/>
          <p:nvPr/>
        </p:nvSpPr>
        <p:spPr>
          <a:xfrm rot="0">
            <a:off x="12104005"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THANK'S FOR WATCHING</a:t>
            </a:r>
          </a:p>
        </p:txBody>
      </p:sp>
      <p:sp>
        <p:nvSpPr>
          <p:cNvPr name="Freeform 5" id="5"/>
          <p:cNvSpPr/>
          <p:nvPr/>
        </p:nvSpPr>
        <p:spPr>
          <a:xfrm flipH="false" flipV="false" rot="0">
            <a:off x="15409623" y="2266970"/>
            <a:ext cx="734693" cy="755166"/>
          </a:xfrm>
          <a:custGeom>
            <a:avLst/>
            <a:gdLst/>
            <a:ahLst/>
            <a:cxnLst/>
            <a:rect r="r" b="b" t="t" l="l"/>
            <a:pathLst>
              <a:path h="755166" w="734693">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DAGV_CtoRxE</dc:identifier>
  <dcterms:modified xsi:type="dcterms:W3CDTF">2011-08-01T06:04:30Z</dcterms:modified>
  <cp:revision>1</cp:revision>
  <dc:title>Grey minimalist business project presentation </dc:title>
</cp:coreProperties>
</file>