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9" r:id="rId7"/>
    <p:sldId id="260" r:id="rId8"/>
    <p:sldId id="258" r:id="rId9"/>
    <p:sldId id="262" r:id="rId10"/>
    <p:sldId id="264" r:id="rId11"/>
    <p:sldId id="275" r:id="rId12"/>
    <p:sldId id="276" r:id="rId13"/>
    <p:sldId id="279" r:id="rId14"/>
    <p:sldId id="278" r:id="rId15"/>
    <p:sldId id="265" r:id="rId16"/>
    <p:sldId id="266" r:id="rId17"/>
    <p:sldId id="267" r:id="rId18"/>
    <p:sldId id="273" r:id="rId19"/>
    <p:sldId id="270" r:id="rId20"/>
    <p:sldId id="271" r:id="rId21"/>
    <p:sldId id="268" r:id="rId22"/>
    <p:sldId id="272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643" autoAdjust="0"/>
  </p:normalViewPr>
  <p:slideViewPr>
    <p:cSldViewPr>
      <p:cViewPr>
        <p:scale>
          <a:sx n="120" d="100"/>
          <a:sy n="120" d="100"/>
        </p:scale>
        <p:origin x="1296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FB46F-BD78-482B-B3D4-E3A10F72B1D7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34193-3201-4209-963E-96D8A95EB1D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3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3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4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0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7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34193-3201-4209-963E-96D8A95EB1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86038-BBD4-4E74-BA31-9BE2972D923D}" type="datetimeFigureOut">
              <a:rPr lang="it-IT" smtClean="0"/>
              <a:pPr/>
              <a:t>17/11/2021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130A-B880-4072-A0F9-114B3DB7D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6332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ESAME HUMAN – COMPUTER INTERAC. &amp; PERVASIVE ELECTR. MOD.B</a:t>
            </a:r>
          </a:p>
        </p:txBody>
      </p:sp>
      <p:pic>
        <p:nvPicPr>
          <p:cNvPr id="6" name="Picture 2" descr="LogoCartaIntestataENG">
            <a:extLst>
              <a:ext uri="{FF2B5EF4-FFF2-40B4-BE49-F238E27FC236}">
                <a16:creationId xmlns:a16="http://schemas.microsoft.com/office/drawing/2014/main" id="{1AEBCBEF-9B96-4E10-B0AA-23C3769C6C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05755" y="422269"/>
            <a:ext cx="8214366" cy="11026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8945BCE-CF14-41DD-A2F7-AB0F2C882FDA}"/>
              </a:ext>
            </a:extLst>
          </p:cNvPr>
          <p:cNvSpPr txBox="1"/>
          <p:nvPr/>
        </p:nvSpPr>
        <p:spPr>
          <a:xfrm>
            <a:off x="179512" y="5211575"/>
            <a:ext cx="3697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Candidati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Marianna </a:t>
            </a:r>
            <a:r>
              <a:rPr lang="en-US" sz="2400" dirty="0" err="1">
                <a:solidFill>
                  <a:schemeClr val="bg1"/>
                </a:solidFill>
              </a:rPr>
              <a:t>Cossu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Jorge Leonardo Quimi Villon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0993B2C-7D85-4734-85BB-B88799542A37}"/>
              </a:ext>
            </a:extLst>
          </p:cNvPr>
          <p:cNvSpPr txBox="1"/>
          <p:nvPr/>
        </p:nvSpPr>
        <p:spPr>
          <a:xfrm>
            <a:off x="7298647" y="5396240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Data: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02/12/2020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A5DE2642-36DF-4200-88BD-0F9EFE8EB56E}"/>
              </a:ext>
            </a:extLst>
          </p:cNvPr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Obbietti del app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48F6B20-05A5-493B-8634-A403A26C9A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110404"/>
            <a:ext cx="3747242" cy="2764984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719A649C-FB4D-4C81-AF26-D3098EFC5F54}"/>
              </a:ext>
            </a:extLst>
          </p:cNvPr>
          <p:cNvSpPr/>
          <p:nvPr/>
        </p:nvSpPr>
        <p:spPr>
          <a:xfrm>
            <a:off x="3993112" y="3370709"/>
            <a:ext cx="1296144" cy="28803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CAE400-F2F2-4CAF-A827-FAB50C98F0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4" y="2589287"/>
            <a:ext cx="3744416" cy="1872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C81FA8-3724-4607-A46C-277D3E547BC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651" y="4509120"/>
            <a:ext cx="3708921" cy="179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Autorizzazioni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AA577C4-C0B2-4326-8133-3B2868446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66723"/>
            <a:ext cx="7534092" cy="6225582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80324FF-409D-4C99-84BB-3E9236C922E1}"/>
              </a:ext>
            </a:extLst>
          </p:cNvPr>
          <p:cNvSpPr/>
          <p:nvPr/>
        </p:nvSpPr>
        <p:spPr>
          <a:xfrm>
            <a:off x="179512" y="1124744"/>
            <a:ext cx="525658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F2D660A-7487-4127-8561-3D024733FC29}"/>
              </a:ext>
            </a:extLst>
          </p:cNvPr>
          <p:cNvSpPr/>
          <p:nvPr/>
        </p:nvSpPr>
        <p:spPr>
          <a:xfrm>
            <a:off x="179512" y="1637928"/>
            <a:ext cx="5256584" cy="2789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D59999F-BFCF-4781-9A78-FE400794F8F9}"/>
              </a:ext>
            </a:extLst>
          </p:cNvPr>
          <p:cNvSpPr/>
          <p:nvPr/>
        </p:nvSpPr>
        <p:spPr>
          <a:xfrm>
            <a:off x="179512" y="5589240"/>
            <a:ext cx="6336704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OnCreate</a:t>
            </a:r>
            <a:r>
              <a:rPr lang="it-IT" dirty="0">
                <a:solidFill>
                  <a:schemeClr val="bg1"/>
                </a:solidFill>
              </a:rPr>
              <a:t> per applicazione client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8DBB51-3DB3-41C4-AB69-5B6B63ECB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4" y="836712"/>
            <a:ext cx="6196930" cy="55788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BAAD1D2-9B80-4566-8402-DB0F15F4A28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4653136"/>
            <a:ext cx="4032448" cy="19502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982B3-8F23-4007-96C7-D180C487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Gestione interfaccia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SensorEvenListener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D380B-00D7-459D-ACD3-DFEDD5B4B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608" y="3861048"/>
            <a:ext cx="6248400" cy="21431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507AED-D375-4248-B431-C43826CD0733}"/>
              </a:ext>
            </a:extLst>
          </p:cNvPr>
          <p:cNvSpPr txBox="1"/>
          <p:nvPr/>
        </p:nvSpPr>
        <p:spPr>
          <a:xfrm>
            <a:off x="611560" y="1417638"/>
            <a:ext cx="358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aggiunto nel </a:t>
            </a:r>
          </a:p>
          <a:p>
            <a:r>
              <a:rPr lang="it-IT" dirty="0" err="1">
                <a:solidFill>
                  <a:schemeClr val="bg1"/>
                </a:solidFill>
              </a:rPr>
              <a:t>Manifest</a:t>
            </a:r>
            <a:r>
              <a:rPr lang="it-IT" dirty="0">
                <a:solidFill>
                  <a:schemeClr val="bg1"/>
                </a:solidFill>
              </a:rPr>
              <a:t> il vincolo che l’applicazioni </a:t>
            </a:r>
          </a:p>
          <a:p>
            <a:r>
              <a:rPr lang="it-IT" dirty="0">
                <a:solidFill>
                  <a:schemeClr val="bg1"/>
                </a:solidFill>
              </a:rPr>
              <a:t>Funzioni solo in </a:t>
            </a:r>
            <a:r>
              <a:rPr lang="it-IT" dirty="0" err="1">
                <a:solidFill>
                  <a:schemeClr val="bg1"/>
                </a:solidFill>
              </a:rPr>
              <a:t>landscape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AutoShape 4" descr="immagine">
            <a:extLst>
              <a:ext uri="{FF2B5EF4-FFF2-40B4-BE49-F238E27FC236}">
                <a16:creationId xmlns:a16="http://schemas.microsoft.com/office/drawing/2014/main" id="{F3A89D71-8BFD-4D22-9499-461F0FC700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BA80CD8-02E4-464B-8270-F60DAD7222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6715" r="2685" b="12819"/>
          <a:stretch/>
        </p:blipFill>
        <p:spPr>
          <a:xfrm>
            <a:off x="4590053" y="1215412"/>
            <a:ext cx="3301283" cy="2645636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7452320" y="234888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6959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982B3-8F23-4007-96C7-D180C48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72441"/>
            <a:ext cx="8229600" cy="1143000"/>
          </a:xfrm>
        </p:spPr>
        <p:txBody>
          <a:bodyPr>
            <a:no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Gestione dei</a:t>
            </a:r>
            <a:r>
              <a:rPr lang="en-US" sz="3600" dirty="0">
                <a:solidFill>
                  <a:schemeClr val="bg1"/>
                </a:solidFill>
              </a:rPr>
              <a:t> Buttons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143278-DA22-4066-964C-9D66E09ED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836712"/>
            <a:ext cx="6040904" cy="241190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C08D1B2-DB9E-443E-BA0B-10505A922D8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4048" y="2173513"/>
            <a:ext cx="4086840" cy="19956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3444CAD-DE02-4C44-B0E1-0B6C4206D6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52" y="4169189"/>
            <a:ext cx="1783231" cy="17832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BC0F7C-545A-42E2-9252-EF2BBDD252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259335"/>
            <a:ext cx="3394719" cy="19098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5F510A-5206-4BB0-832F-B6EC89A1EE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92" y="3600235"/>
            <a:ext cx="473612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7974FD9-489B-4DB6-AC9F-37AB77180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1340768"/>
            <a:ext cx="7310609" cy="440566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C3953B4-9648-418B-9827-42704D5EF3D7}"/>
              </a:ext>
            </a:extLst>
          </p:cNvPr>
          <p:cNvSpPr/>
          <p:nvPr/>
        </p:nvSpPr>
        <p:spPr>
          <a:xfrm>
            <a:off x="1115616" y="4509120"/>
            <a:ext cx="432048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D9F48A1-0837-4A07-B24C-B06356781F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620688"/>
            <a:ext cx="3603276" cy="1759543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557BD6DA-1129-43C8-976D-38A12387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243408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CF638B-99FF-4F17-AFFF-0FDCC199BEF0}"/>
              </a:ext>
            </a:extLst>
          </p:cNvPr>
          <p:cNvSpPr txBox="1"/>
          <p:nvPr/>
        </p:nvSpPr>
        <p:spPr>
          <a:xfrm>
            <a:off x="6732240" y="2708920"/>
            <a:ext cx="1954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variabili </a:t>
            </a:r>
            <a:r>
              <a:rPr lang="it-IT" dirty="0" err="1">
                <a:solidFill>
                  <a:schemeClr val="bg1"/>
                </a:solidFill>
              </a:rPr>
              <a:t>mRgba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dirty="0" err="1">
                <a:solidFill>
                  <a:schemeClr val="bg1"/>
                </a:solidFill>
              </a:rPr>
              <a:t>mBlobColorRgba</a:t>
            </a:r>
            <a:r>
              <a:rPr lang="it-IT" dirty="0">
                <a:solidFill>
                  <a:schemeClr val="bg1"/>
                </a:solidFill>
              </a:rPr>
              <a:t> vengono inizializzate dalla funzione </a:t>
            </a:r>
            <a:r>
              <a:rPr lang="it-IT" dirty="0" err="1">
                <a:solidFill>
                  <a:schemeClr val="bg1"/>
                </a:solidFill>
              </a:rPr>
              <a:t>onCamerVIewStarte</a:t>
            </a:r>
            <a:r>
              <a:rPr lang="it-IT" dirty="0">
                <a:solidFill>
                  <a:schemeClr val="bg1"/>
                </a:solidFill>
              </a:rPr>
              <a:t> aggiornate dalla funzione </a:t>
            </a:r>
            <a:r>
              <a:rPr lang="it-IT" dirty="0" err="1">
                <a:solidFill>
                  <a:schemeClr val="bg1"/>
                </a:solidFill>
              </a:rPr>
              <a:t>onCameraFrame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66E053-261A-4061-81CF-1A79617C7F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16104"/>
            <a:ext cx="5835432" cy="61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A163F9C-6B90-4AA1-A498-0A94B6C95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84" y="1065560"/>
            <a:ext cx="9086850" cy="5210175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Gestione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metodo</a:t>
            </a:r>
            <a:r>
              <a:rPr lang="en-US" dirty="0">
                <a:solidFill>
                  <a:schemeClr val="bg1"/>
                </a:solidFill>
              </a:rPr>
              <a:t> runtime()</a:t>
            </a:r>
          </a:p>
        </p:txBody>
      </p:sp>
    </p:spTree>
    <p:extLst>
      <p:ext uri="{BB962C8B-B14F-4D97-AF65-F5344CB8AC3E}">
        <p14:creationId xmlns:p14="http://schemas.microsoft.com/office/powerpoint/2010/main" val="3376150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6349E-DE94-446A-AD11-46099658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0424"/>
            <a:ext cx="8229600" cy="11430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Gestione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scrittura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file txt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322A45-EDC2-4FD7-BF77-05E0B9677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787200"/>
            <a:ext cx="6408712" cy="57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06FBFED7-1E66-4C0A-8EEE-D862B886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99392"/>
            <a:ext cx="8229600" cy="11430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Gestione metodo runtime()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43A624A-62DF-43B6-B905-A89D81226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781715"/>
            <a:ext cx="6156911" cy="607628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3B9B288-6206-4BE2-B641-8390756EE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78" y="4797152"/>
            <a:ext cx="37444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9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64015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Obbiettivo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45259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Controllo movimento auto</a:t>
            </a:r>
          </a:p>
          <a:p>
            <a:r>
              <a:rPr lang="it-IT" dirty="0">
                <a:solidFill>
                  <a:schemeClr val="bg1"/>
                </a:solidFill>
              </a:rPr>
              <a:t>Applicazione Android </a:t>
            </a:r>
          </a:p>
          <a:p>
            <a:r>
              <a:rPr lang="it-IT" dirty="0" err="1">
                <a:solidFill>
                  <a:schemeClr val="bg1"/>
                </a:solidFill>
              </a:rPr>
              <a:t>Airsim</a:t>
            </a:r>
            <a:r>
              <a:rPr lang="it-IT" dirty="0">
                <a:solidFill>
                  <a:schemeClr val="bg1"/>
                </a:solidFill>
              </a:rPr>
              <a:t> (simulatore di droni, automobili </a:t>
            </a:r>
            <a:r>
              <a:rPr lang="it-IT" dirty="0" err="1">
                <a:solidFill>
                  <a:schemeClr val="bg1"/>
                </a:solidFill>
              </a:rPr>
              <a:t>ecc</a:t>
            </a:r>
            <a:r>
              <a:rPr lang="it-IT" dirty="0">
                <a:solidFill>
                  <a:schemeClr val="bg1"/>
                </a:solidFill>
              </a:rPr>
              <a:t>…, implementato su </a:t>
            </a:r>
            <a:r>
              <a:rPr lang="it-IT" dirty="0" err="1">
                <a:solidFill>
                  <a:schemeClr val="bg1"/>
                </a:solidFill>
              </a:rPr>
              <a:t>Unreal</a:t>
            </a:r>
            <a:r>
              <a:rPr lang="it-IT" dirty="0">
                <a:solidFill>
                  <a:schemeClr val="bg1"/>
                </a:solidFill>
              </a:rPr>
              <a:t> Engine)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1533" y="3933056"/>
            <a:ext cx="360437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B7B44DD-4967-43F2-B43C-FAB9C1E9645A}"/>
              </a:ext>
            </a:extLst>
          </p:cNvPr>
          <p:cNvSpPr/>
          <p:nvPr/>
        </p:nvSpPr>
        <p:spPr>
          <a:xfrm>
            <a:off x="150470" y="4134205"/>
            <a:ext cx="142658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E79EE7-0E15-447B-9655-8E67D39224B4}"/>
              </a:ext>
            </a:extLst>
          </p:cNvPr>
          <p:cNvSpPr/>
          <p:nvPr/>
        </p:nvSpPr>
        <p:spPr>
          <a:xfrm>
            <a:off x="1865091" y="4134205"/>
            <a:ext cx="6313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081845C-5DD8-431A-869C-E1BB541C1BCF}"/>
              </a:ext>
            </a:extLst>
          </p:cNvPr>
          <p:cNvSpPr/>
          <p:nvPr/>
        </p:nvSpPr>
        <p:spPr>
          <a:xfrm>
            <a:off x="2784427" y="4134205"/>
            <a:ext cx="1426589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FBE8D05-983E-441F-A324-AD519AD9C9E6}"/>
              </a:ext>
            </a:extLst>
          </p:cNvPr>
          <p:cNvSpPr/>
          <p:nvPr/>
        </p:nvSpPr>
        <p:spPr>
          <a:xfrm>
            <a:off x="4453945" y="4134205"/>
            <a:ext cx="631304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DCF201E-969B-4156-94A6-7F69333F21B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77059" y="4926293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2C253D3-CA5C-40A5-BA02-B5B87642C254}"/>
              </a:ext>
            </a:extLst>
          </p:cNvPr>
          <p:cNvCxnSpPr/>
          <p:nvPr/>
        </p:nvCxnSpPr>
        <p:spPr>
          <a:xfrm>
            <a:off x="2496395" y="4941168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74A924-D064-4B0B-BBB3-E6D0135E7D37}"/>
              </a:ext>
            </a:extLst>
          </p:cNvPr>
          <p:cNvCxnSpPr/>
          <p:nvPr/>
        </p:nvCxnSpPr>
        <p:spPr>
          <a:xfrm>
            <a:off x="4211016" y="4921290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6E38FD-1839-4BED-8D37-6B0D1B63B9F3}"/>
              </a:ext>
            </a:extLst>
          </p:cNvPr>
          <p:cNvCxnSpPr/>
          <p:nvPr/>
        </p:nvCxnSpPr>
        <p:spPr>
          <a:xfrm>
            <a:off x="5085249" y="4921290"/>
            <a:ext cx="288032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92AF829-8694-4B4D-89D6-CFD6F81641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" y="4457114"/>
            <a:ext cx="1639040" cy="87066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16CF58-B1D6-4DB0-BDAE-894F88A7E847}"/>
              </a:ext>
            </a:extLst>
          </p:cNvPr>
          <p:cNvSpPr txBox="1"/>
          <p:nvPr/>
        </p:nvSpPr>
        <p:spPr>
          <a:xfrm>
            <a:off x="2025340" y="4186892"/>
            <a:ext cx="615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</a:t>
            </a:r>
          </a:p>
          <a:p>
            <a:r>
              <a:rPr lang="en-US" sz="1600" dirty="0">
                <a:solidFill>
                  <a:schemeClr val="bg1"/>
                </a:solidFill>
              </a:rPr>
              <a:t>C</a:t>
            </a:r>
          </a:p>
          <a:p>
            <a:r>
              <a:rPr lang="en-US" sz="1600" dirty="0">
                <a:solidFill>
                  <a:schemeClr val="bg1"/>
                </a:solidFill>
              </a:rPr>
              <a:t>K</a:t>
            </a:r>
          </a:p>
          <a:p>
            <a:r>
              <a:rPr lang="en-US" sz="1600" dirty="0">
                <a:solidFill>
                  <a:schemeClr val="bg1"/>
                </a:solidFill>
              </a:rPr>
              <a:t>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742A5E0D-9D94-4276-9828-E5C5FAC935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20" y="4528621"/>
            <a:ext cx="1227750" cy="754378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EB002F-652F-4F6E-987D-A1763E46CD31}"/>
              </a:ext>
            </a:extLst>
          </p:cNvPr>
          <p:cNvSpPr txBox="1"/>
          <p:nvPr/>
        </p:nvSpPr>
        <p:spPr>
          <a:xfrm>
            <a:off x="4515976" y="4756502"/>
            <a:ext cx="56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.exe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6A3EF39-D4E0-4540-93BF-649A3E04F738}"/>
              </a:ext>
            </a:extLst>
          </p:cNvPr>
          <p:cNvSpPr/>
          <p:nvPr/>
        </p:nvSpPr>
        <p:spPr>
          <a:xfrm>
            <a:off x="5361533" y="3933056"/>
            <a:ext cx="3604375" cy="201622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5400B4B-8CEA-4798-B4AC-CF5A3366C7D0}"/>
              </a:ext>
            </a:extLst>
          </p:cNvPr>
          <p:cNvSpPr txBox="1"/>
          <p:nvPr/>
        </p:nvSpPr>
        <p:spPr>
          <a:xfrm>
            <a:off x="242900" y="3513481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Android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79D8730-3157-460C-A90B-133DE29A2180}"/>
              </a:ext>
            </a:extLst>
          </p:cNvPr>
          <p:cNvSpPr txBox="1"/>
          <p:nvPr/>
        </p:nvSpPr>
        <p:spPr>
          <a:xfrm>
            <a:off x="1822674" y="3701270"/>
            <a:ext cx="71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CBCEC23-AB8C-4223-BEC8-BCB2AEB0DFEA}"/>
              </a:ext>
            </a:extLst>
          </p:cNvPr>
          <p:cNvSpPr txBox="1"/>
          <p:nvPr/>
        </p:nvSpPr>
        <p:spPr>
          <a:xfrm>
            <a:off x="3027841" y="3550642"/>
            <a:ext cx="980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Java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60E90C6-51B4-4FBB-B4AF-32D3F8656961}"/>
              </a:ext>
            </a:extLst>
          </p:cNvPr>
          <p:cNvSpPr txBox="1"/>
          <p:nvPr/>
        </p:nvSpPr>
        <p:spPr>
          <a:xfrm>
            <a:off x="166883" y="6243827"/>
            <a:ext cx="258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 https://microsoft.github.io/AirSim/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45A0B43-E29D-4D5D-A751-9613DF0AEC30}"/>
              </a:ext>
            </a:extLst>
          </p:cNvPr>
          <p:cNvSpPr txBox="1"/>
          <p:nvPr/>
        </p:nvSpPr>
        <p:spPr>
          <a:xfrm>
            <a:off x="6024113" y="3513481"/>
            <a:ext cx="22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Airsim (Unreal Engine)</a:t>
            </a:r>
          </a:p>
        </p:txBody>
      </p:sp>
      <p:pic>
        <p:nvPicPr>
          <p:cNvPr id="10" name="Immagine 9" descr="Immagine che contiene monitor, schermo, telefono, computer&#10;&#10;Descrizione generata automaticamente">
            <a:extLst>
              <a:ext uri="{FF2B5EF4-FFF2-40B4-BE49-F238E27FC236}">
                <a16:creationId xmlns:a16="http://schemas.microsoft.com/office/drawing/2014/main" id="{54D27436-0995-43AB-AF73-5396BFDEC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75" y="106091"/>
            <a:ext cx="3008917" cy="1692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1592796"/>
            <a:ext cx="767608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011460"/>
            <a:ext cx="6408712" cy="530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366A6C6-E464-4AA7-A0BF-0B635381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5CD793A-0522-45AD-B0BB-2A184FBD5CF6}"/>
              </a:ext>
            </a:extLst>
          </p:cNvPr>
          <p:cNvSpPr txBox="1"/>
          <p:nvPr/>
        </p:nvSpPr>
        <p:spPr>
          <a:xfrm>
            <a:off x="6084168" y="126876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Connessione con simulatore e client (telefono)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814" y="-114034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Simulatore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99992" y="825560"/>
            <a:ext cx="4546848" cy="2016224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Il simulatore è stato gestito tramite un file C++ che utilizza le librerie di </a:t>
            </a:r>
            <a:r>
              <a:rPr lang="it-IT" sz="2400" dirty="0" err="1">
                <a:solidFill>
                  <a:schemeClr val="bg1"/>
                </a:solidFill>
              </a:rPr>
              <a:t>Airsim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64662" r="12489"/>
          <a:stretch/>
        </p:blipFill>
        <p:spPr bwMode="auto">
          <a:xfrm>
            <a:off x="467544" y="4119011"/>
            <a:ext cx="3617358" cy="204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A1EE577-68C0-48F2-A470-168FBFD2AE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 t="29459" r="38993" b="36306"/>
          <a:stretch/>
        </p:blipFill>
        <p:spPr>
          <a:xfrm>
            <a:off x="5226218" y="3781377"/>
            <a:ext cx="3453968" cy="300345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725B987-B538-4B8B-9AE1-E04F722F913B}"/>
              </a:ext>
            </a:extLst>
          </p:cNvPr>
          <p:cNvSpPr/>
          <p:nvPr/>
        </p:nvSpPr>
        <p:spPr>
          <a:xfrm>
            <a:off x="7317043" y="4466186"/>
            <a:ext cx="944227" cy="97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EDBD71-00E9-4878-9F11-CDE84E5FD6E6}"/>
              </a:ext>
            </a:extLst>
          </p:cNvPr>
          <p:cNvSpPr/>
          <p:nvPr/>
        </p:nvSpPr>
        <p:spPr>
          <a:xfrm>
            <a:off x="5574176" y="4469562"/>
            <a:ext cx="944227" cy="97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758B1D-49CB-4019-A60B-1C99B42B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8688" y="4470635"/>
            <a:ext cx="962582" cy="107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ED12FA6-C499-43C6-8A02-7BAE249D660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70471" y="4615674"/>
            <a:ext cx="576718" cy="2321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7271CB-5E0B-4A4E-ABAE-55925C04E543}"/>
              </a:ext>
            </a:extLst>
          </p:cNvPr>
          <p:cNvSpPr txBox="1"/>
          <p:nvPr/>
        </p:nvSpPr>
        <p:spPr>
          <a:xfrm>
            <a:off x="5536999" y="4109941"/>
            <a:ext cx="10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Simulatore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C156ED-4DD3-45AA-AA05-B54B8DDE1E79}"/>
              </a:ext>
            </a:extLst>
          </p:cNvPr>
          <p:cNvSpPr txBox="1"/>
          <p:nvPr/>
        </p:nvSpPr>
        <p:spPr>
          <a:xfrm>
            <a:off x="7457300" y="4109941"/>
            <a:ext cx="82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33E4753-A205-4421-8091-12C23216C86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43484" y="4955097"/>
            <a:ext cx="77355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DA10329C-83A0-4C7E-BB6B-FC4AB0C92C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61793"/>
            <a:ext cx="1783231" cy="178323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2489" b="42799"/>
          <a:stretch/>
        </p:blipFill>
        <p:spPr bwMode="auto">
          <a:xfrm>
            <a:off x="467544" y="836712"/>
            <a:ext cx="361735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4525963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Metodo che si occupa dell’avvio della comunicazione simulatore-server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1768343"/>
            <a:ext cx="7200800" cy="497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8D1E3CEE-1D15-4227-AD73-702119AA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33368006-F2C8-440E-B630-9D79B67B41E2}"/>
              </a:ext>
            </a:extLst>
          </p:cNvPr>
          <p:cNvSpPr/>
          <p:nvPr/>
        </p:nvSpPr>
        <p:spPr>
          <a:xfrm>
            <a:off x="6084168" y="5301208"/>
            <a:ext cx="468773" cy="5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8" y="836712"/>
            <a:ext cx="5688632" cy="571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95785C2-50C2-4972-96E5-47DEB9C7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07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Server (PC)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5DA945-5303-4AD5-BE0C-51D8CEC67432}"/>
              </a:ext>
            </a:extLst>
          </p:cNvPr>
          <p:cNvSpPr txBox="1"/>
          <p:nvPr/>
        </p:nvSpPr>
        <p:spPr>
          <a:xfrm>
            <a:off x="6012160" y="1124744"/>
            <a:ext cx="2952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Ricezione messaggi da client e trasmissione di quest’ultimi al simulatore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5081533" y="4941168"/>
            <a:ext cx="3306891" cy="1584176"/>
            <a:chOff x="184989" y="1396143"/>
            <a:chExt cx="8635483" cy="3819555"/>
          </a:xfrm>
        </p:grpSpPr>
        <p:pic>
          <p:nvPicPr>
            <p:cNvPr id="6" name="Immagine 5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D71FABE6-5A71-4E15-A079-2C275C4BE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87" t="29459" r="38993" b="36306"/>
            <a:stretch/>
          </p:blipFill>
          <p:spPr>
            <a:xfrm>
              <a:off x="184989" y="1396143"/>
              <a:ext cx="4392488" cy="3819555"/>
            </a:xfrm>
            <a:prstGeom prst="rect">
              <a:avLst/>
            </a:prstGeom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3368006-F2C8-440E-B630-9D79B67B41E2}"/>
                </a:ext>
              </a:extLst>
            </p:cNvPr>
            <p:cNvSpPr/>
            <p:nvPr/>
          </p:nvSpPr>
          <p:spPr>
            <a:xfrm>
              <a:off x="755576" y="2285000"/>
              <a:ext cx="1224135" cy="1368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3A16D0-889D-4FC0-8167-1542CA943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2B2B2B"/>
                </a:clrFrom>
                <a:clrTo>
                  <a:srgbClr val="2B2B2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843808" y="2204864"/>
              <a:ext cx="1224136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B0E2F38-B164-49DD-B186-5D10533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931" y="2741302"/>
              <a:ext cx="733425" cy="295275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3FF00A4-BE18-42F4-A76D-786BE17FFD76}"/>
                </a:ext>
              </a:extLst>
            </p:cNvPr>
            <p:cNvSpPr txBox="1"/>
            <p:nvPr/>
          </p:nvSpPr>
          <p:spPr>
            <a:xfrm>
              <a:off x="360167" y="1755428"/>
              <a:ext cx="2081288" cy="630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simulatore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96631D4-DDFA-463A-8DA8-B3FA2EEEF61D}"/>
                </a:ext>
              </a:extLst>
            </p:cNvPr>
            <p:cNvSpPr txBox="1"/>
            <p:nvPr/>
          </p:nvSpPr>
          <p:spPr>
            <a:xfrm>
              <a:off x="2688790" y="1755428"/>
              <a:ext cx="1445014" cy="630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Server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53CFFDB-6323-4B35-970C-05391387BAE4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1979711" y="2969078"/>
              <a:ext cx="83782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magine 13" descr="Immagine che contiene portatile, computer&#10;&#10;Descrizione generata automaticamente">
              <a:extLst>
                <a:ext uri="{FF2B5EF4-FFF2-40B4-BE49-F238E27FC236}">
                  <a16:creationId xmlns:a16="http://schemas.microsoft.com/office/drawing/2014/main" id="{A2B787A5-6090-4957-ACB8-DBF125B5C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" t="21855" r="2080" b="24141"/>
            <a:stretch/>
          </p:blipFill>
          <p:spPr>
            <a:xfrm rot="10800000">
              <a:off x="5508103" y="2124759"/>
              <a:ext cx="3312369" cy="1872208"/>
            </a:xfrm>
            <a:prstGeom prst="rect">
              <a:avLst/>
            </a:prstGeom>
          </p:spPr>
        </p:pic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7FFA7D5-1ED2-4B68-B331-45A163C92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7945" y="2888939"/>
              <a:ext cx="1512167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9D35AC-7DEE-4D0E-AC1F-C9BAD6662923}"/>
              </a:ext>
            </a:extLst>
          </p:cNvPr>
          <p:cNvSpPr txBox="1"/>
          <p:nvPr/>
        </p:nvSpPr>
        <p:spPr>
          <a:xfrm>
            <a:off x="7417922" y="5024209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Connessione </a:t>
            </a:r>
            <a:r>
              <a:rPr lang="it-IT" dirty="0" err="1">
                <a:solidFill>
                  <a:schemeClr val="bg1"/>
                </a:solidFill>
              </a:rPr>
              <a:t>Socket</a:t>
            </a:r>
            <a:r>
              <a:rPr lang="it-IT" dirty="0">
                <a:solidFill>
                  <a:schemeClr val="bg1"/>
                </a:solidFill>
              </a:rPr>
              <a:t> (Client – Server)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3817F-B2DB-4214-AB5B-8E94B331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054357"/>
            <a:ext cx="71630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A1495D0-D1F7-46D0-B5E0-9C6FCC803914}"/>
              </a:ext>
            </a:extLst>
          </p:cNvPr>
          <p:cNvSpPr txBox="1"/>
          <p:nvPr/>
        </p:nvSpPr>
        <p:spPr>
          <a:xfrm>
            <a:off x="492697" y="980728"/>
            <a:ext cx="843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</a:rPr>
              <a:t>Applicazione</a:t>
            </a:r>
            <a:r>
              <a:rPr lang="en-US" sz="2800" dirty="0">
                <a:solidFill>
                  <a:schemeClr val="bg1"/>
                </a:solidFill>
              </a:rPr>
              <a:t> Android (Client)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1AAFC8-922E-4A4A-BA40-47812FADD89B}"/>
              </a:ext>
            </a:extLst>
          </p:cNvPr>
          <p:cNvSpPr txBox="1"/>
          <p:nvPr/>
        </p:nvSpPr>
        <p:spPr>
          <a:xfrm>
            <a:off x="5292080" y="2123728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Funzione che si occupa della ricerca di un server disponibile</a:t>
            </a:r>
          </a:p>
        </p:txBody>
      </p:sp>
    </p:spTree>
    <p:extLst>
      <p:ext uri="{BB962C8B-B14F-4D97-AF65-F5344CB8AC3E}">
        <p14:creationId xmlns:p14="http://schemas.microsoft.com/office/powerpoint/2010/main" val="383783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8AFE5-A4B5-4EB6-89CD-A6D12D67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Gestione trasmissioni informazioni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A076ADA-7589-42E4-B74D-CEC522C8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512" y="1628800"/>
            <a:ext cx="5225969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8B84971-2BF0-4106-ABEA-4200D0A84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B2B2B"/>
              </a:clrFrom>
              <a:clrTo>
                <a:srgbClr val="2B2B2B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24128" y="1628800"/>
            <a:ext cx="3563888" cy="253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F00C7B53-9F98-48CD-9AA0-480D06D74CED}"/>
              </a:ext>
            </a:extLst>
          </p:cNvPr>
          <p:cNvSpPr/>
          <p:nvPr/>
        </p:nvSpPr>
        <p:spPr>
          <a:xfrm>
            <a:off x="179512" y="1484784"/>
            <a:ext cx="5225969" cy="48965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14CCE5B-A195-4BE8-9A6D-A0926095918D}"/>
              </a:ext>
            </a:extLst>
          </p:cNvPr>
          <p:cNvSpPr/>
          <p:nvPr/>
        </p:nvSpPr>
        <p:spPr>
          <a:xfrm>
            <a:off x="5580112" y="1484784"/>
            <a:ext cx="3456384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7D8A22-748C-41AD-8138-B5D6FF8283C3}"/>
              </a:ext>
            </a:extLst>
          </p:cNvPr>
          <p:cNvSpPr txBox="1"/>
          <p:nvPr/>
        </p:nvSpPr>
        <p:spPr>
          <a:xfrm>
            <a:off x="179512" y="1002794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Thread2 del Client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B415C2-7122-41BC-804E-04BD4226F9D2}"/>
              </a:ext>
            </a:extLst>
          </p:cNvPr>
          <p:cNvSpPr txBox="1"/>
          <p:nvPr/>
        </p:nvSpPr>
        <p:spPr>
          <a:xfrm>
            <a:off x="5580112" y="1043608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Thread3 del Client</a:t>
            </a:r>
          </a:p>
        </p:txBody>
      </p:sp>
    </p:spTree>
    <p:extLst>
      <p:ext uri="{BB962C8B-B14F-4D97-AF65-F5344CB8AC3E}">
        <p14:creationId xmlns:p14="http://schemas.microsoft.com/office/powerpoint/2010/main" val="216315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3E9D3E6979814888E96D279505547B" ma:contentTypeVersion="9" ma:contentTypeDescription="Creare un nuovo documento." ma:contentTypeScope="" ma:versionID="1174d7e7aef49bce6a76d66f0c218c91">
  <xsd:schema xmlns:xsd="http://www.w3.org/2001/XMLSchema" xmlns:xs="http://www.w3.org/2001/XMLSchema" xmlns:p="http://schemas.microsoft.com/office/2006/metadata/properties" xmlns:ns2="6b9139f2-d4a8-4fcf-9c69-a4fd8defd132" targetNamespace="http://schemas.microsoft.com/office/2006/metadata/properties" ma:root="true" ma:fieldsID="2e4e5f89ca4ec82810fbc6e1561bc878" ns2:_="">
    <xsd:import namespace="6b9139f2-d4a8-4fcf-9c69-a4fd8defd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139f2-d4a8-4fcf-9c69-a4fd8defd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FDF81-2C3E-4B76-80C5-C6938B32F3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FC303-F0F7-45B2-B644-1FD69078B15D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6b9139f2-d4a8-4fcf-9c69-a4fd8defd132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8D894B8-0FB0-4ACC-B3DF-7B03F4078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9139f2-d4a8-4fcf-9c69-a4fd8defd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252</Words>
  <Application>Microsoft Office PowerPoint</Application>
  <PresentationFormat>Presentazione su schermo (4:3)</PresentationFormat>
  <Paragraphs>75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di Office</vt:lpstr>
      <vt:lpstr>ESAME HUMAN – COMPUTER INTERAC. &amp; PERVASIVE ELECTR. MOD.B</vt:lpstr>
      <vt:lpstr>Obbiettivo</vt:lpstr>
      <vt:lpstr>Server (PC)</vt:lpstr>
      <vt:lpstr>Server (PC)</vt:lpstr>
      <vt:lpstr>Gestione Simulatore</vt:lpstr>
      <vt:lpstr>Server (PC)</vt:lpstr>
      <vt:lpstr>Server (PC)</vt:lpstr>
      <vt:lpstr>Connessione Socket (Client – Server) </vt:lpstr>
      <vt:lpstr>Gestione trasmissioni informazioni</vt:lpstr>
      <vt:lpstr>Presentazione standard di PowerPoint</vt:lpstr>
      <vt:lpstr>Autorizzazioni</vt:lpstr>
      <vt:lpstr>OnCreate per applicazione client </vt:lpstr>
      <vt:lpstr>Gestione interfaccia SensorEvenListener</vt:lpstr>
      <vt:lpstr>Gestione dei Buttons </vt:lpstr>
      <vt:lpstr>Gestione metodo runtime()</vt:lpstr>
      <vt:lpstr>Gestione metodo runtime()</vt:lpstr>
      <vt:lpstr>Gestione metodo runtime()</vt:lpstr>
      <vt:lpstr>Gestione scrittura su file txt</vt:lpstr>
      <vt:lpstr>Gestione metodo runtime()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HCI</dc:title>
  <dc:creator>Proprietario</dc:creator>
  <cp:lastModifiedBy>Leonardo Quimi</cp:lastModifiedBy>
  <cp:revision>92</cp:revision>
  <dcterms:created xsi:type="dcterms:W3CDTF">2020-11-23T15:30:51Z</dcterms:created>
  <dcterms:modified xsi:type="dcterms:W3CDTF">2021-11-17T22:16:40Z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0x010100593E9D3E6979814888E96D279505547B</vt:lpwstr>
  </property>
</Properties>
</file>