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1"/>
  </p:sldMasterIdLst>
  <p:sldIdLst>
    <p:sldId id="256" r:id="rId2"/>
    <p:sldId id="258"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7" r:id="rId17"/>
    <p:sldId id="278"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10-Dec-18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10-Dec-18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10-Dec-18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10-Dec-18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10-Dec-18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10-Dec-18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10-Dec-18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68D3E5-C7A3-47DF-A374-46BF83A69904}"/>
              </a:ext>
            </a:extLst>
          </p:cNvPr>
          <p:cNvSpPr>
            <a:spLocks noGrp="1"/>
          </p:cNvSpPr>
          <p:nvPr>
            <p:ph type="ctrTitle"/>
          </p:nvPr>
        </p:nvSpPr>
        <p:spPr>
          <a:xfrm>
            <a:off x="1876423" y="859317"/>
            <a:ext cx="8791575" cy="2387600"/>
          </a:xfrm>
        </p:spPr>
        <p:txBody>
          <a:bodyPr>
            <a:normAutofit fontScale="90000"/>
          </a:bodyPr>
          <a:lstStyle/>
          <a:p>
            <a:pPr algn="ctr"/>
            <a:r>
              <a:rPr lang="en-ZA" sz="5400" dirty="0">
                <a:solidFill>
                  <a:schemeClr val="bg1"/>
                </a:solidFill>
              </a:rPr>
              <a:t>CSE 3200</a:t>
            </a:r>
            <a:br>
              <a:rPr lang="en-ZA" sz="5400" dirty="0">
                <a:solidFill>
                  <a:schemeClr val="bg1"/>
                </a:solidFill>
              </a:rPr>
            </a:br>
            <a:r>
              <a:rPr lang="en-ZA" sz="5400" dirty="0">
                <a:solidFill>
                  <a:schemeClr val="bg1"/>
                </a:solidFill>
              </a:rPr>
              <a:t/>
            </a:r>
            <a:br>
              <a:rPr lang="en-ZA" sz="5400" dirty="0">
                <a:solidFill>
                  <a:schemeClr val="bg1"/>
                </a:solidFill>
              </a:rPr>
            </a:br>
            <a:r>
              <a:rPr lang="en-ZA" sz="5400" dirty="0">
                <a:solidFill>
                  <a:schemeClr val="bg1"/>
                </a:solidFill>
              </a:rPr>
              <a:t> SYSTEM DEVELOPMENT PROJECT</a:t>
            </a:r>
            <a:endParaRPr lang="en-US" sz="5400" dirty="0">
              <a:solidFill>
                <a:schemeClr val="bg1"/>
              </a:solidFill>
              <a:latin typeface="Rockwell" panose="02060603020205020403" pitchFamily="18" charset="0"/>
            </a:endParaRPr>
          </a:p>
        </p:txBody>
      </p:sp>
      <p:sp>
        <p:nvSpPr>
          <p:cNvPr id="3" name="Subtitle 2">
            <a:extLst>
              <a:ext uri="{FF2B5EF4-FFF2-40B4-BE49-F238E27FC236}">
                <a16:creationId xmlns="" xmlns:a16="http://schemas.microsoft.com/office/drawing/2014/main" id="{2E78725B-6E40-4D82-B375-7831D81C29EE}"/>
              </a:ext>
            </a:extLst>
          </p:cNvPr>
          <p:cNvSpPr>
            <a:spLocks noGrp="1"/>
          </p:cNvSpPr>
          <p:nvPr>
            <p:ph type="subTitle" idx="1"/>
          </p:nvPr>
        </p:nvSpPr>
        <p:spPr/>
        <p:txBody>
          <a:bodyPr>
            <a:normAutofit/>
          </a:bodyPr>
          <a:lstStyle/>
          <a:p>
            <a:pPr algn="ctr"/>
            <a:r>
              <a:rPr lang="en-ZA" sz="3200" b="1" dirty="0">
                <a:solidFill>
                  <a:schemeClr val="bg1"/>
                </a:solidFill>
              </a:rPr>
              <a:t>Corruption Detection App using </a:t>
            </a:r>
          </a:p>
          <a:p>
            <a:pPr algn="ctr"/>
            <a:r>
              <a:rPr lang="en-ZA" sz="3200" b="1" dirty="0">
                <a:solidFill>
                  <a:schemeClr val="bg1"/>
                </a:solidFill>
              </a:rPr>
              <a:t>K-means Clustering</a:t>
            </a:r>
          </a:p>
        </p:txBody>
      </p:sp>
    </p:spTree>
    <p:extLst>
      <p:ext uri="{BB962C8B-B14F-4D97-AF65-F5344CB8AC3E}">
        <p14:creationId xmlns:p14="http://schemas.microsoft.com/office/powerpoint/2010/main" val="1819359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538618"/>
            <a:ext cx="9905999" cy="5887233"/>
          </a:xfrm>
        </p:spPr>
        <p:txBody>
          <a:bodyPr>
            <a:normAutofit/>
          </a:bodyPr>
          <a:lstStyle/>
          <a:p>
            <a:pPr marL="0" indent="0">
              <a:buNone/>
            </a:pPr>
            <a:r>
              <a:rPr lang="en-US" sz="2800" dirty="0" smtClean="0">
                <a:solidFill>
                  <a:schemeClr val="bg1"/>
                </a:solidFill>
              </a:rPr>
              <a:t>Submitting complaints</a:t>
            </a:r>
          </a:p>
          <a:p>
            <a:pPr marL="0" indent="0">
              <a:buNone/>
            </a:pPr>
            <a:endParaRPr lang="en-US" sz="2800" dirty="0">
              <a:solidFill>
                <a:schemeClr val="bg1"/>
              </a:solidFill>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665961" y="1517269"/>
            <a:ext cx="2555310" cy="4282282"/>
          </a:xfrm>
          <a:prstGeom prst="rect">
            <a:avLst/>
          </a:prstGeom>
        </p:spPr>
      </p:pic>
      <p:cxnSp>
        <p:nvCxnSpPr>
          <p:cNvPr id="6" name="Straight Arrow Connector 5"/>
          <p:cNvCxnSpPr/>
          <p:nvPr/>
        </p:nvCxnSpPr>
        <p:spPr>
          <a:xfrm flipV="1">
            <a:off x="4146115" y="2192055"/>
            <a:ext cx="1453019" cy="95197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05445" y="1642530"/>
            <a:ext cx="2010588" cy="954107"/>
          </a:xfrm>
          <a:prstGeom prst="rect">
            <a:avLst/>
          </a:prstGeom>
          <a:noFill/>
        </p:spPr>
        <p:txBody>
          <a:bodyPr wrap="square" rtlCol="0">
            <a:spAutoFit/>
          </a:bodyPr>
          <a:lstStyle/>
          <a:p>
            <a:r>
              <a:rPr lang="en-US" sz="2800" dirty="0" smtClean="0">
                <a:solidFill>
                  <a:schemeClr val="bg1"/>
                </a:solidFill>
              </a:rPr>
              <a:t>Name of </a:t>
            </a:r>
            <a:r>
              <a:rPr lang="en-US" sz="2800" dirty="0">
                <a:solidFill>
                  <a:schemeClr val="bg1"/>
                </a:solidFill>
              </a:rPr>
              <a:t>the complainee</a:t>
            </a:r>
          </a:p>
        </p:txBody>
      </p:sp>
      <p:cxnSp>
        <p:nvCxnSpPr>
          <p:cNvPr id="10" name="Straight Arrow Connector 9"/>
          <p:cNvCxnSpPr/>
          <p:nvPr/>
        </p:nvCxnSpPr>
        <p:spPr>
          <a:xfrm flipV="1">
            <a:off x="4146115" y="4096011"/>
            <a:ext cx="1453019" cy="6263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755549" y="3508908"/>
            <a:ext cx="2010588" cy="954107"/>
          </a:xfrm>
          <a:prstGeom prst="rect">
            <a:avLst/>
          </a:prstGeom>
          <a:noFill/>
        </p:spPr>
        <p:txBody>
          <a:bodyPr wrap="square" rtlCol="0">
            <a:spAutoFit/>
          </a:bodyPr>
          <a:lstStyle/>
          <a:p>
            <a:r>
              <a:rPr lang="en-US" sz="2800" dirty="0" smtClean="0">
                <a:solidFill>
                  <a:schemeClr val="bg1"/>
                </a:solidFill>
              </a:rPr>
              <a:t>Description of crime</a:t>
            </a:r>
            <a:endParaRPr lang="en-US" sz="2800" dirty="0">
              <a:solidFill>
                <a:schemeClr val="bg1"/>
              </a:solidFill>
            </a:endParaRPr>
          </a:p>
        </p:txBody>
      </p:sp>
      <p:cxnSp>
        <p:nvCxnSpPr>
          <p:cNvPr id="13" name="Straight Arrow Connector 12"/>
          <p:cNvCxnSpPr/>
          <p:nvPr/>
        </p:nvCxnSpPr>
        <p:spPr>
          <a:xfrm>
            <a:off x="3544866" y="5523978"/>
            <a:ext cx="205426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55549" y="5062135"/>
            <a:ext cx="3839388" cy="954107"/>
          </a:xfrm>
          <a:prstGeom prst="rect">
            <a:avLst/>
          </a:prstGeom>
          <a:noFill/>
        </p:spPr>
        <p:txBody>
          <a:bodyPr wrap="square" rtlCol="0">
            <a:spAutoFit/>
          </a:bodyPr>
          <a:lstStyle/>
          <a:p>
            <a:r>
              <a:rPr lang="en-US" sz="2800" dirty="0" smtClean="0">
                <a:solidFill>
                  <a:schemeClr val="bg1"/>
                </a:solidFill>
              </a:rPr>
              <a:t>Button to navigate to evidence page</a:t>
            </a:r>
            <a:endParaRPr lang="en-US" sz="2800" dirty="0">
              <a:solidFill>
                <a:schemeClr val="bg1"/>
              </a:solidFill>
            </a:endParaRPr>
          </a:p>
        </p:txBody>
      </p:sp>
      <p:sp>
        <p:nvSpPr>
          <p:cNvPr id="15" name="TextBox 14"/>
          <p:cNvSpPr txBox="1"/>
          <p:nvPr/>
        </p:nvSpPr>
        <p:spPr>
          <a:xfrm>
            <a:off x="8605381" y="2084919"/>
            <a:ext cx="1979112" cy="2677656"/>
          </a:xfrm>
          <a:prstGeom prst="rect">
            <a:avLst/>
          </a:prstGeom>
          <a:noFill/>
        </p:spPr>
        <p:txBody>
          <a:bodyPr wrap="square" rtlCol="0">
            <a:spAutoFit/>
          </a:bodyPr>
          <a:lstStyle/>
          <a:p>
            <a:pPr algn="just"/>
            <a:r>
              <a:rPr lang="en-US" sz="2800" dirty="0" smtClean="0">
                <a:solidFill>
                  <a:schemeClr val="bg1"/>
                </a:solidFill>
              </a:rPr>
              <a:t>All the boxes must be filled to navigate to the next part</a:t>
            </a:r>
            <a:endParaRPr lang="en-US" sz="2800" dirty="0">
              <a:solidFill>
                <a:schemeClr val="bg1"/>
              </a:solidFill>
            </a:endParaRPr>
          </a:p>
        </p:txBody>
      </p:sp>
    </p:spTree>
    <p:extLst>
      <p:ext uri="{BB962C8B-B14F-4D97-AF65-F5344CB8AC3E}">
        <p14:creationId xmlns:p14="http://schemas.microsoft.com/office/powerpoint/2010/main" val="1828076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526092"/>
            <a:ext cx="9905999" cy="5924811"/>
          </a:xfrm>
        </p:spPr>
        <p:txBody>
          <a:bodyPr>
            <a:normAutofit/>
          </a:bodyPr>
          <a:lstStyle/>
          <a:p>
            <a:pPr marL="0" indent="0">
              <a:buNone/>
            </a:pPr>
            <a:r>
              <a:rPr lang="en-US" sz="2800" dirty="0" smtClean="0">
                <a:solidFill>
                  <a:schemeClr val="bg1"/>
                </a:solidFill>
              </a:rPr>
              <a:t>Submitting evidence</a:t>
            </a:r>
          </a:p>
          <a:p>
            <a:pPr marL="0" indent="0">
              <a:buNone/>
            </a:pPr>
            <a:endParaRPr lang="en-US" sz="2800" dirty="0">
              <a:solidFill>
                <a:schemeClr val="bg1"/>
              </a:solidFill>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503123" y="1791222"/>
            <a:ext cx="2630466" cy="4396636"/>
          </a:xfrm>
          <a:prstGeom prst="rect">
            <a:avLst/>
          </a:prstGeom>
        </p:spPr>
      </p:pic>
      <p:cxnSp>
        <p:nvCxnSpPr>
          <p:cNvPr id="6" name="Straight Arrow Connector 5"/>
          <p:cNvCxnSpPr/>
          <p:nvPr/>
        </p:nvCxnSpPr>
        <p:spPr>
          <a:xfrm flipV="1">
            <a:off x="4133589" y="1891430"/>
            <a:ext cx="1427967" cy="111481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05541" y="1634833"/>
            <a:ext cx="3814447" cy="461665"/>
          </a:xfrm>
          <a:prstGeom prst="rect">
            <a:avLst/>
          </a:prstGeom>
          <a:noFill/>
        </p:spPr>
        <p:txBody>
          <a:bodyPr wrap="square" rtlCol="0">
            <a:spAutoFit/>
          </a:bodyPr>
          <a:lstStyle/>
          <a:p>
            <a:pPr algn="ctr"/>
            <a:r>
              <a:rPr lang="en-US" sz="2400" dirty="0" smtClean="0">
                <a:solidFill>
                  <a:schemeClr val="bg1"/>
                </a:solidFill>
              </a:rPr>
              <a:t>Button for uploading image</a:t>
            </a:r>
            <a:endParaRPr lang="en-US" sz="2400" dirty="0">
              <a:solidFill>
                <a:schemeClr val="bg1"/>
              </a:solidFill>
            </a:endParaRPr>
          </a:p>
        </p:txBody>
      </p:sp>
      <p:cxnSp>
        <p:nvCxnSpPr>
          <p:cNvPr id="9" name="Straight Arrow Connector 8"/>
          <p:cNvCxnSpPr/>
          <p:nvPr/>
        </p:nvCxnSpPr>
        <p:spPr>
          <a:xfrm flipV="1">
            <a:off x="4008329" y="2906038"/>
            <a:ext cx="1772160" cy="8267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818067" y="2624389"/>
            <a:ext cx="3814447" cy="461665"/>
          </a:xfrm>
          <a:prstGeom prst="rect">
            <a:avLst/>
          </a:prstGeom>
          <a:noFill/>
        </p:spPr>
        <p:txBody>
          <a:bodyPr wrap="square" rtlCol="0">
            <a:spAutoFit/>
          </a:bodyPr>
          <a:lstStyle/>
          <a:p>
            <a:pPr algn="ctr"/>
            <a:r>
              <a:rPr lang="en-US" sz="2400" dirty="0" smtClean="0">
                <a:solidFill>
                  <a:schemeClr val="bg1"/>
                </a:solidFill>
              </a:rPr>
              <a:t>Button for uploading audio</a:t>
            </a:r>
            <a:endParaRPr lang="en-US" sz="2400" dirty="0">
              <a:solidFill>
                <a:schemeClr val="bg1"/>
              </a:solidFill>
            </a:endParaRPr>
          </a:p>
        </p:txBody>
      </p:sp>
      <p:cxnSp>
        <p:nvCxnSpPr>
          <p:cNvPr id="13" name="Straight Arrow Connector 12"/>
          <p:cNvCxnSpPr/>
          <p:nvPr/>
        </p:nvCxnSpPr>
        <p:spPr>
          <a:xfrm flipV="1">
            <a:off x="4008329" y="4146115"/>
            <a:ext cx="1797212" cy="1753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855645" y="3902044"/>
            <a:ext cx="3814447" cy="461665"/>
          </a:xfrm>
          <a:prstGeom prst="rect">
            <a:avLst/>
          </a:prstGeom>
          <a:noFill/>
        </p:spPr>
        <p:txBody>
          <a:bodyPr wrap="square" rtlCol="0">
            <a:spAutoFit/>
          </a:bodyPr>
          <a:lstStyle/>
          <a:p>
            <a:pPr algn="ctr"/>
            <a:r>
              <a:rPr lang="en-US" sz="2400" dirty="0" smtClean="0">
                <a:solidFill>
                  <a:schemeClr val="bg1"/>
                </a:solidFill>
              </a:rPr>
              <a:t>Button for uploading video</a:t>
            </a:r>
            <a:endParaRPr lang="en-US" sz="2400" dirty="0">
              <a:solidFill>
                <a:schemeClr val="bg1"/>
              </a:solidFill>
            </a:endParaRPr>
          </a:p>
        </p:txBody>
      </p:sp>
      <p:cxnSp>
        <p:nvCxnSpPr>
          <p:cNvPr id="16" name="Straight Arrow Connector 15"/>
          <p:cNvCxnSpPr/>
          <p:nvPr/>
        </p:nvCxnSpPr>
        <p:spPr>
          <a:xfrm>
            <a:off x="4133589" y="4997885"/>
            <a:ext cx="1684478" cy="23799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80489" y="5004334"/>
            <a:ext cx="3814447" cy="461665"/>
          </a:xfrm>
          <a:prstGeom prst="rect">
            <a:avLst/>
          </a:prstGeom>
          <a:noFill/>
        </p:spPr>
        <p:txBody>
          <a:bodyPr wrap="square" rtlCol="0">
            <a:spAutoFit/>
          </a:bodyPr>
          <a:lstStyle/>
          <a:p>
            <a:pPr algn="ctr"/>
            <a:r>
              <a:rPr lang="en-US" sz="2400" dirty="0" smtClean="0">
                <a:solidFill>
                  <a:schemeClr val="bg1"/>
                </a:solidFill>
              </a:rPr>
              <a:t>Button for uploading pdf</a:t>
            </a:r>
            <a:endParaRPr lang="en-US" sz="2400" dirty="0">
              <a:solidFill>
                <a:schemeClr val="bg1"/>
              </a:solidFill>
            </a:endParaRPr>
          </a:p>
        </p:txBody>
      </p:sp>
    </p:spTree>
    <p:extLst>
      <p:ext uri="{BB962C8B-B14F-4D97-AF65-F5344CB8AC3E}">
        <p14:creationId xmlns:p14="http://schemas.microsoft.com/office/powerpoint/2010/main" val="1602657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01458"/>
            <a:ext cx="9905999" cy="5486400"/>
          </a:xfrm>
        </p:spPr>
        <p:txBody>
          <a:bodyPr>
            <a:normAutofit/>
          </a:bodyPr>
          <a:lstStyle/>
          <a:p>
            <a:pPr marL="0" indent="0">
              <a:buNone/>
            </a:pPr>
            <a:r>
              <a:rPr lang="en-US" sz="2800" dirty="0" smtClean="0">
                <a:solidFill>
                  <a:schemeClr val="bg1"/>
                </a:solidFill>
              </a:rPr>
              <a:t>Options for choosing an employee to complain against</a:t>
            </a:r>
          </a:p>
          <a:p>
            <a:pPr marL="0" indent="0">
              <a:buNone/>
            </a:pPr>
            <a:endParaRPr lang="en-US" sz="2800" dirty="0">
              <a:solidFill>
                <a:schemeClr val="bg1"/>
              </a:solidFill>
            </a:endParaRPr>
          </a:p>
        </p:txBody>
      </p:sp>
      <p:pic>
        <p:nvPicPr>
          <p:cNvPr id="4" name="Picture 3" descr="C:\Users\Fazle Rasul\Desktop\Screenshot_20181209-100154.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4507" y="1791221"/>
            <a:ext cx="2849498" cy="4396637"/>
          </a:xfrm>
          <a:prstGeom prst="rect">
            <a:avLst/>
          </a:prstGeom>
          <a:noFill/>
          <a:ln>
            <a:noFill/>
          </a:ln>
        </p:spPr>
      </p:pic>
      <p:cxnSp>
        <p:nvCxnSpPr>
          <p:cNvPr id="6" name="Straight Arrow Connector 5"/>
          <p:cNvCxnSpPr/>
          <p:nvPr/>
        </p:nvCxnSpPr>
        <p:spPr>
          <a:xfrm flipV="1">
            <a:off x="4446740" y="3557392"/>
            <a:ext cx="1102290" cy="638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912286" y="2705807"/>
            <a:ext cx="3194137" cy="1200329"/>
          </a:xfrm>
          <a:prstGeom prst="rect">
            <a:avLst/>
          </a:prstGeom>
          <a:noFill/>
        </p:spPr>
        <p:txBody>
          <a:bodyPr wrap="square" rtlCol="0">
            <a:spAutoFit/>
          </a:bodyPr>
          <a:lstStyle/>
          <a:p>
            <a:pPr algn="just"/>
            <a:r>
              <a:rPr lang="en-US" sz="2400" dirty="0" smtClean="0">
                <a:solidFill>
                  <a:schemeClr val="bg1"/>
                </a:solidFill>
              </a:rPr>
              <a:t>User must choose among employee for whom the opinion will be stored.</a:t>
            </a:r>
            <a:endParaRPr lang="en-US" sz="2400" dirty="0">
              <a:solidFill>
                <a:schemeClr val="bg1"/>
              </a:solidFill>
            </a:endParaRPr>
          </a:p>
        </p:txBody>
      </p:sp>
    </p:spTree>
    <p:extLst>
      <p:ext uri="{BB962C8B-B14F-4D97-AF65-F5344CB8AC3E}">
        <p14:creationId xmlns:p14="http://schemas.microsoft.com/office/powerpoint/2010/main" val="2015674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6360" y="683732"/>
            <a:ext cx="9905999" cy="5591807"/>
          </a:xfrm>
        </p:spPr>
        <p:txBody>
          <a:bodyPr/>
          <a:lstStyle/>
          <a:p>
            <a:pPr marL="0" indent="0">
              <a:buNone/>
            </a:pPr>
            <a:r>
              <a:rPr lang="en-US" sz="2800" dirty="0">
                <a:solidFill>
                  <a:schemeClr val="bg1"/>
                </a:solidFill>
              </a:rPr>
              <a:t>Questionnaires to </a:t>
            </a:r>
            <a:r>
              <a:rPr lang="en-US" sz="2800" dirty="0" smtClean="0">
                <a:solidFill>
                  <a:schemeClr val="bg1"/>
                </a:solidFill>
              </a:rPr>
              <a:t>evaluate employees </a:t>
            </a:r>
          </a:p>
          <a:p>
            <a:pPr marL="0" indent="0">
              <a:buNone/>
            </a:pPr>
            <a:endParaRPr lang="en-US" dirty="0">
              <a:solidFill>
                <a:schemeClr val="bg1"/>
              </a:solidFill>
            </a:endParaRPr>
          </a:p>
        </p:txBody>
      </p:sp>
      <p:pic>
        <p:nvPicPr>
          <p:cNvPr id="4" name="Picture 3" descr="C:\Users\Fazle Rasul\Desktop\Screenshot_20181209-100224.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3702" y="1716066"/>
            <a:ext cx="2479575" cy="3920646"/>
          </a:xfrm>
          <a:prstGeom prst="rect">
            <a:avLst/>
          </a:prstGeom>
          <a:noFill/>
          <a:ln>
            <a:noFill/>
          </a:ln>
        </p:spPr>
      </p:pic>
      <p:cxnSp>
        <p:nvCxnSpPr>
          <p:cNvPr id="6" name="Straight Arrow Connector 5"/>
          <p:cNvCxnSpPr/>
          <p:nvPr/>
        </p:nvCxnSpPr>
        <p:spPr>
          <a:xfrm flipV="1">
            <a:off x="2906038" y="2004164"/>
            <a:ext cx="2818357" cy="9144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962389" y="1716066"/>
            <a:ext cx="3820439" cy="830997"/>
          </a:xfrm>
          <a:prstGeom prst="rect">
            <a:avLst/>
          </a:prstGeom>
          <a:noFill/>
        </p:spPr>
        <p:txBody>
          <a:bodyPr wrap="square" rtlCol="0">
            <a:spAutoFit/>
          </a:bodyPr>
          <a:lstStyle/>
          <a:p>
            <a:pPr algn="just"/>
            <a:r>
              <a:rPr lang="en-US" sz="2400" dirty="0" smtClean="0">
                <a:solidFill>
                  <a:schemeClr val="bg1"/>
                </a:solidFill>
              </a:rPr>
              <a:t>Users will have to answer all the questions and then submit.</a:t>
            </a:r>
            <a:endParaRPr lang="en-US" sz="2400" dirty="0">
              <a:solidFill>
                <a:schemeClr val="bg1"/>
              </a:solidFill>
            </a:endParaRPr>
          </a:p>
        </p:txBody>
      </p:sp>
      <p:cxnSp>
        <p:nvCxnSpPr>
          <p:cNvPr id="9" name="Straight Arrow Connector 8"/>
          <p:cNvCxnSpPr/>
          <p:nvPr/>
        </p:nvCxnSpPr>
        <p:spPr>
          <a:xfrm flipV="1">
            <a:off x="3206663" y="3970751"/>
            <a:ext cx="2617940" cy="146554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99967" y="3569918"/>
            <a:ext cx="3820439" cy="1200329"/>
          </a:xfrm>
          <a:prstGeom prst="rect">
            <a:avLst/>
          </a:prstGeom>
          <a:noFill/>
        </p:spPr>
        <p:txBody>
          <a:bodyPr wrap="square" rtlCol="0">
            <a:spAutoFit/>
          </a:bodyPr>
          <a:lstStyle/>
          <a:p>
            <a:pPr algn="just"/>
            <a:r>
              <a:rPr lang="en-US" sz="2400" dirty="0" smtClean="0">
                <a:solidFill>
                  <a:schemeClr val="bg1"/>
                </a:solidFill>
              </a:rPr>
              <a:t>Tap on Submit button will finally submit opinions to firebase database. </a:t>
            </a:r>
            <a:endParaRPr lang="en-US" sz="2400" dirty="0">
              <a:solidFill>
                <a:schemeClr val="bg1"/>
              </a:solidFill>
            </a:endParaRPr>
          </a:p>
        </p:txBody>
      </p:sp>
    </p:spTree>
    <p:extLst>
      <p:ext uri="{BB962C8B-B14F-4D97-AF65-F5344CB8AC3E}">
        <p14:creationId xmlns:p14="http://schemas.microsoft.com/office/powerpoint/2010/main" val="3291940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63878"/>
            <a:ext cx="9905999" cy="5523979"/>
          </a:xfrm>
        </p:spPr>
        <p:txBody>
          <a:bodyPr/>
          <a:lstStyle/>
          <a:p>
            <a:pPr marL="0" indent="0">
              <a:buNone/>
            </a:pPr>
            <a:r>
              <a:rPr lang="en-US" sz="2800" dirty="0" smtClean="0">
                <a:solidFill>
                  <a:schemeClr val="bg1"/>
                </a:solidFill>
              </a:rPr>
              <a:t>UI for officers </a:t>
            </a:r>
          </a:p>
          <a:p>
            <a:pPr marL="0" indent="0">
              <a:buNone/>
            </a:pPr>
            <a:endParaRPr lang="en-US" dirty="0">
              <a:solidFill>
                <a:schemeClr val="bg1"/>
              </a:solidFill>
            </a:endParaRPr>
          </a:p>
        </p:txBody>
      </p:sp>
      <p:pic>
        <p:nvPicPr>
          <p:cNvPr id="4" name="Picture 3" descr="C:\Users\Fazle Rasul\Desktop\Screenshot_20181208-230800.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7861" y="1553227"/>
            <a:ext cx="2806144" cy="4496844"/>
          </a:xfrm>
          <a:prstGeom prst="rect">
            <a:avLst/>
          </a:prstGeom>
          <a:noFill/>
          <a:ln>
            <a:noFill/>
          </a:ln>
        </p:spPr>
      </p:pic>
      <p:cxnSp>
        <p:nvCxnSpPr>
          <p:cNvPr id="6" name="Straight Arrow Connector 5"/>
          <p:cNvCxnSpPr/>
          <p:nvPr/>
        </p:nvCxnSpPr>
        <p:spPr>
          <a:xfrm flipV="1">
            <a:off x="4033381" y="2254685"/>
            <a:ext cx="2279737" cy="151564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50903" y="1365337"/>
            <a:ext cx="3394553" cy="2308324"/>
          </a:xfrm>
          <a:prstGeom prst="rect">
            <a:avLst/>
          </a:prstGeom>
          <a:noFill/>
        </p:spPr>
        <p:txBody>
          <a:bodyPr wrap="square" rtlCol="0">
            <a:spAutoFit/>
          </a:bodyPr>
          <a:lstStyle/>
          <a:p>
            <a:pPr algn="just"/>
            <a:r>
              <a:rPr lang="en-US" sz="2400" dirty="0" smtClean="0">
                <a:solidFill>
                  <a:schemeClr val="bg1"/>
                </a:solidFill>
              </a:rPr>
              <a:t>Complaints submitted by general users will be shown in this page and it is shown only to Anti-Corruption Commission authority.</a:t>
            </a:r>
            <a:endParaRPr lang="en-US" sz="2400" dirty="0">
              <a:solidFill>
                <a:schemeClr val="bg1"/>
              </a:solidFill>
            </a:endParaRPr>
          </a:p>
        </p:txBody>
      </p:sp>
      <p:cxnSp>
        <p:nvCxnSpPr>
          <p:cNvPr id="9" name="Straight Arrow Connector 8"/>
          <p:cNvCxnSpPr/>
          <p:nvPr/>
        </p:nvCxnSpPr>
        <p:spPr>
          <a:xfrm>
            <a:off x="3594970" y="4872625"/>
            <a:ext cx="2630466" cy="30062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450903" y="4145929"/>
            <a:ext cx="3394553" cy="1569660"/>
          </a:xfrm>
          <a:prstGeom prst="rect">
            <a:avLst/>
          </a:prstGeom>
          <a:noFill/>
        </p:spPr>
        <p:txBody>
          <a:bodyPr wrap="square" rtlCol="0">
            <a:spAutoFit/>
          </a:bodyPr>
          <a:lstStyle/>
          <a:p>
            <a:pPr algn="just"/>
            <a:r>
              <a:rPr lang="en-US" sz="2400" dirty="0" smtClean="0">
                <a:solidFill>
                  <a:schemeClr val="bg1"/>
                </a:solidFill>
              </a:rPr>
              <a:t>Button to view evidence submitted. Evidence can be video, audio, image or pdf.</a:t>
            </a:r>
            <a:endParaRPr lang="en-US" sz="2400" dirty="0">
              <a:solidFill>
                <a:schemeClr val="bg1"/>
              </a:solidFill>
            </a:endParaRPr>
          </a:p>
        </p:txBody>
      </p:sp>
    </p:spTree>
    <p:extLst>
      <p:ext uri="{BB962C8B-B14F-4D97-AF65-F5344CB8AC3E}">
        <p14:creationId xmlns:p14="http://schemas.microsoft.com/office/powerpoint/2010/main" val="621375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88932"/>
            <a:ext cx="9905999" cy="5373665"/>
          </a:xfrm>
        </p:spPr>
        <p:txBody>
          <a:bodyPr>
            <a:normAutofit/>
          </a:bodyPr>
          <a:lstStyle/>
          <a:p>
            <a:pPr marL="0" indent="0" algn="just">
              <a:buNone/>
            </a:pPr>
            <a:r>
              <a:rPr lang="en-US" sz="2800" dirty="0" smtClean="0">
                <a:solidFill>
                  <a:schemeClr val="bg1"/>
                </a:solidFill>
              </a:rPr>
              <a:t>Corruption results </a:t>
            </a:r>
          </a:p>
          <a:p>
            <a:pPr marL="0" indent="0" algn="just">
              <a:buNone/>
            </a:pPr>
            <a:endParaRPr lang="en-US" sz="2800" dirty="0">
              <a:solidFill>
                <a:schemeClr val="bg1"/>
              </a:solidFill>
            </a:endParaRPr>
          </a:p>
        </p:txBody>
      </p:sp>
      <p:pic>
        <p:nvPicPr>
          <p:cNvPr id="4" name="Picture 3" descr="C:\Users\Fazle Rasul\Desktop\Screenshot_20181208-230818.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4405" y="1949779"/>
            <a:ext cx="2500296" cy="3949980"/>
          </a:xfrm>
          <a:prstGeom prst="rect">
            <a:avLst/>
          </a:prstGeom>
          <a:noFill/>
          <a:ln>
            <a:noFill/>
          </a:ln>
        </p:spPr>
      </p:pic>
      <p:sp>
        <p:nvSpPr>
          <p:cNvPr id="7" name="Right Brace 6"/>
          <p:cNvSpPr/>
          <p:nvPr/>
        </p:nvSpPr>
        <p:spPr>
          <a:xfrm>
            <a:off x="5267693" y="1949779"/>
            <a:ext cx="826718" cy="3849772"/>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just"/>
            <a:endParaRPr lang="en-US"/>
          </a:p>
        </p:txBody>
      </p:sp>
      <p:sp>
        <p:nvSpPr>
          <p:cNvPr id="8" name="TextBox 7"/>
          <p:cNvSpPr txBox="1"/>
          <p:nvPr/>
        </p:nvSpPr>
        <p:spPr>
          <a:xfrm>
            <a:off x="6501009" y="2743200"/>
            <a:ext cx="2680569" cy="1569660"/>
          </a:xfrm>
          <a:prstGeom prst="rect">
            <a:avLst/>
          </a:prstGeom>
          <a:noFill/>
        </p:spPr>
        <p:txBody>
          <a:bodyPr wrap="square" rtlCol="0">
            <a:spAutoFit/>
          </a:bodyPr>
          <a:lstStyle/>
          <a:p>
            <a:pPr algn="just"/>
            <a:r>
              <a:rPr lang="en-US" sz="2400" dirty="0" smtClean="0">
                <a:solidFill>
                  <a:schemeClr val="bg1"/>
                </a:solidFill>
              </a:rPr>
              <a:t>Employees clustered into three categories honest, average and corrupted.</a:t>
            </a:r>
            <a:endParaRPr lang="en-US" sz="2400" dirty="0">
              <a:solidFill>
                <a:schemeClr val="bg1"/>
              </a:solidFill>
            </a:endParaRPr>
          </a:p>
        </p:txBody>
      </p:sp>
    </p:spTree>
    <p:extLst>
      <p:ext uri="{BB962C8B-B14F-4D97-AF65-F5344CB8AC3E}">
        <p14:creationId xmlns:p14="http://schemas.microsoft.com/office/powerpoint/2010/main" val="15546731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814192"/>
            <a:ext cx="9905998" cy="769329"/>
          </a:xfrm>
        </p:spPr>
        <p:txBody>
          <a:bodyPr>
            <a:normAutofit/>
          </a:bodyPr>
          <a:lstStyle/>
          <a:p>
            <a:r>
              <a:rPr lang="en-US" sz="2800" dirty="0" smtClean="0">
                <a:solidFill>
                  <a:schemeClr val="bg1"/>
                </a:solidFill>
              </a:rPr>
              <a:t>Future Enhancement</a:t>
            </a:r>
            <a:endParaRPr lang="en-US" sz="2800" dirty="0">
              <a:solidFill>
                <a:schemeClr val="bg1"/>
              </a:solidFill>
            </a:endParaRPr>
          </a:p>
        </p:txBody>
      </p:sp>
      <p:sp>
        <p:nvSpPr>
          <p:cNvPr id="3" name="Content Placeholder 2"/>
          <p:cNvSpPr>
            <a:spLocks noGrp="1"/>
          </p:cNvSpPr>
          <p:nvPr>
            <p:ph idx="1"/>
          </p:nvPr>
        </p:nvSpPr>
        <p:spPr>
          <a:xfrm>
            <a:off x="1440493" y="2079321"/>
            <a:ext cx="9457151" cy="3782860"/>
          </a:xfrm>
        </p:spPr>
        <p:txBody>
          <a:bodyPr/>
          <a:lstStyle/>
          <a:p>
            <a:pPr algn="just"/>
            <a:r>
              <a:rPr lang="en-US" dirty="0" smtClean="0">
                <a:solidFill>
                  <a:schemeClr val="bg1"/>
                </a:solidFill>
              </a:rPr>
              <a:t>Auto mail sending option to concerned organization after a specific time duration.</a:t>
            </a:r>
          </a:p>
          <a:p>
            <a:pPr algn="just"/>
            <a:r>
              <a:rPr lang="en-US" dirty="0" smtClean="0">
                <a:solidFill>
                  <a:schemeClr val="bg1"/>
                </a:solidFill>
              </a:rPr>
              <a:t>Generating a history graph to find improvement of employees.</a:t>
            </a:r>
          </a:p>
          <a:p>
            <a:pPr algn="just"/>
            <a:r>
              <a:rPr lang="en-US" dirty="0" smtClean="0">
                <a:solidFill>
                  <a:schemeClr val="bg1"/>
                </a:solidFill>
              </a:rPr>
              <a:t>Creating SMS based feedback system.</a:t>
            </a:r>
          </a:p>
          <a:p>
            <a:pPr algn="just"/>
            <a:r>
              <a:rPr lang="en-US" dirty="0" smtClean="0">
                <a:solidFill>
                  <a:schemeClr val="bg1"/>
                </a:solidFill>
              </a:rPr>
              <a:t>Digital complaint and suggestion box.</a:t>
            </a:r>
          </a:p>
          <a:p>
            <a:pPr algn="just"/>
            <a:endParaRPr lang="en-US" dirty="0" smtClean="0">
              <a:solidFill>
                <a:schemeClr val="bg1"/>
              </a:solidFill>
            </a:endParaRPr>
          </a:p>
        </p:txBody>
      </p:sp>
    </p:spTree>
    <p:extLst>
      <p:ext uri="{BB962C8B-B14F-4D97-AF65-F5344CB8AC3E}">
        <p14:creationId xmlns:p14="http://schemas.microsoft.com/office/powerpoint/2010/main" val="2337898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68414"/>
            <a:ext cx="9905998" cy="1478570"/>
          </a:xfrm>
        </p:spPr>
        <p:txBody>
          <a:bodyPr/>
          <a:lstStyle/>
          <a:p>
            <a:r>
              <a:rPr lang="en-US" dirty="0" smtClean="0">
                <a:solidFill>
                  <a:schemeClr val="bg1"/>
                </a:solidFill>
              </a:rPr>
              <a:t>Conclusion</a:t>
            </a:r>
            <a:endParaRPr lang="en-US" dirty="0">
              <a:solidFill>
                <a:schemeClr val="bg1"/>
              </a:solidFill>
            </a:endParaRPr>
          </a:p>
        </p:txBody>
      </p:sp>
      <p:sp>
        <p:nvSpPr>
          <p:cNvPr id="3" name="Content Placeholder 2"/>
          <p:cNvSpPr>
            <a:spLocks noGrp="1"/>
          </p:cNvSpPr>
          <p:nvPr>
            <p:ph idx="1"/>
          </p:nvPr>
        </p:nvSpPr>
        <p:spPr/>
        <p:txBody>
          <a:bodyPr/>
          <a:lstStyle/>
          <a:p>
            <a:pPr algn="just"/>
            <a:r>
              <a:rPr lang="en-US" dirty="0" smtClean="0">
                <a:solidFill>
                  <a:schemeClr val="bg1"/>
                </a:solidFill>
              </a:rPr>
              <a:t>This model will </a:t>
            </a:r>
            <a:r>
              <a:rPr lang="en-US" dirty="0">
                <a:solidFill>
                  <a:schemeClr val="bg1"/>
                </a:solidFill>
              </a:rPr>
              <a:t>be effective in society if the </a:t>
            </a:r>
            <a:r>
              <a:rPr lang="en-US" dirty="0" smtClean="0">
                <a:solidFill>
                  <a:schemeClr val="bg1"/>
                </a:solidFill>
              </a:rPr>
              <a:t>corrupted </a:t>
            </a:r>
            <a:r>
              <a:rPr lang="en-US" dirty="0">
                <a:solidFill>
                  <a:schemeClr val="bg1"/>
                </a:solidFill>
              </a:rPr>
              <a:t>people are  being faced  </a:t>
            </a:r>
            <a:r>
              <a:rPr lang="en-US" dirty="0" smtClean="0">
                <a:solidFill>
                  <a:schemeClr val="bg1"/>
                </a:solidFill>
              </a:rPr>
              <a:t>punishment.</a:t>
            </a:r>
          </a:p>
          <a:p>
            <a:pPr algn="just"/>
            <a:r>
              <a:rPr lang="en-US" dirty="0" smtClean="0">
                <a:solidFill>
                  <a:schemeClr val="bg1"/>
                </a:solidFill>
              </a:rPr>
              <a:t>The ultimate goal of this project is to raise awareness among all against corruption. This project will increase accountability of employees and make them aware of the fact that if they get involved in corruption they will not be spared anymore.</a:t>
            </a:r>
          </a:p>
        </p:txBody>
      </p:sp>
    </p:spTree>
    <p:extLst>
      <p:ext uri="{BB962C8B-B14F-4D97-AF65-F5344CB8AC3E}">
        <p14:creationId xmlns:p14="http://schemas.microsoft.com/office/powerpoint/2010/main" val="1734438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13984"/>
            <a:ext cx="9905999" cy="5448821"/>
          </a:xfrm>
        </p:spPr>
        <p:txBody>
          <a:bodyPr/>
          <a:lstStyle/>
          <a:p>
            <a:pPr marL="0" indent="0" algn="ctr">
              <a:buNone/>
            </a:pPr>
            <a:endParaRPr lang="en-US" dirty="0" smtClean="0">
              <a:solidFill>
                <a:schemeClr val="bg1"/>
              </a:solidFill>
            </a:endParaRPr>
          </a:p>
          <a:p>
            <a:pPr marL="0" indent="0" algn="ctr">
              <a:buNone/>
            </a:pPr>
            <a:endParaRPr lang="en-US" dirty="0">
              <a:solidFill>
                <a:schemeClr val="bg1"/>
              </a:solidFill>
            </a:endParaRPr>
          </a:p>
          <a:p>
            <a:pPr marL="0" indent="0" algn="ctr">
              <a:buNone/>
            </a:pPr>
            <a:endParaRPr lang="en-US" dirty="0" smtClean="0">
              <a:solidFill>
                <a:schemeClr val="bg1"/>
              </a:solidFill>
            </a:endParaRPr>
          </a:p>
          <a:p>
            <a:pPr marL="0" indent="0" algn="ctr">
              <a:buNone/>
            </a:pPr>
            <a:endParaRPr lang="en-US" dirty="0">
              <a:solidFill>
                <a:schemeClr val="bg1"/>
              </a:solidFill>
            </a:endParaRPr>
          </a:p>
          <a:p>
            <a:pPr marL="0" indent="0" algn="ctr">
              <a:buNone/>
            </a:pPr>
            <a:r>
              <a:rPr lang="en-US" sz="6000" dirty="0" smtClean="0">
                <a:solidFill>
                  <a:schemeClr val="bg1"/>
                </a:solidFill>
              </a:rPr>
              <a:t>THANK YOU</a:t>
            </a:r>
            <a:endParaRPr lang="en-US" sz="6000" dirty="0">
              <a:solidFill>
                <a:schemeClr val="bg1"/>
              </a:solidFill>
            </a:endParaRPr>
          </a:p>
        </p:txBody>
      </p:sp>
    </p:spTree>
    <p:extLst>
      <p:ext uri="{BB962C8B-B14F-4D97-AF65-F5344CB8AC3E}">
        <p14:creationId xmlns:p14="http://schemas.microsoft.com/office/powerpoint/2010/main" val="2114383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a:xfrm>
            <a:off x="0" y="488515"/>
            <a:ext cx="11661731" cy="3607495"/>
          </a:xfrm>
        </p:spPr>
        <p:txBody>
          <a:bodyPr>
            <a:normAutofit/>
          </a:bodyPr>
          <a:lstStyle/>
          <a:p>
            <a:pPr algn="ctr"/>
            <a:r>
              <a:rPr lang="en-ZA" dirty="0">
                <a:solidFill>
                  <a:schemeClr val="bg1"/>
                </a:solidFill>
              </a:rPr>
              <a:t>Project supervisor</a:t>
            </a:r>
            <a:br>
              <a:rPr lang="en-ZA" dirty="0">
                <a:solidFill>
                  <a:schemeClr val="bg1"/>
                </a:solidFill>
              </a:rPr>
            </a:br>
            <a:r>
              <a:rPr lang="en-ZA" dirty="0">
                <a:solidFill>
                  <a:schemeClr val="bg1"/>
                </a:solidFill>
              </a:rPr>
              <a:t>Dr. M.M.A. Hashem</a:t>
            </a:r>
            <a:br>
              <a:rPr lang="en-ZA" dirty="0">
                <a:solidFill>
                  <a:schemeClr val="bg1"/>
                </a:solidFill>
              </a:rPr>
            </a:br>
            <a:r>
              <a:rPr lang="en-ZA" dirty="0">
                <a:solidFill>
                  <a:schemeClr val="bg1"/>
                </a:solidFill>
              </a:rPr>
              <a:t>Professor</a:t>
            </a:r>
            <a:br>
              <a:rPr lang="en-ZA" dirty="0">
                <a:solidFill>
                  <a:schemeClr val="bg1"/>
                </a:solidFill>
              </a:rPr>
            </a:br>
            <a:r>
              <a:rPr lang="en-ZA" dirty="0">
                <a:solidFill>
                  <a:schemeClr val="bg1"/>
                </a:solidFill>
              </a:rPr>
              <a:t>Dept. of Computer Science and Engineering</a:t>
            </a:r>
            <a:br>
              <a:rPr lang="en-ZA" dirty="0">
                <a:solidFill>
                  <a:schemeClr val="bg1"/>
                </a:solidFill>
              </a:rPr>
            </a:br>
            <a:r>
              <a:rPr lang="en-ZA" dirty="0">
                <a:solidFill>
                  <a:schemeClr val="bg1"/>
                </a:solidFill>
              </a:rPr>
              <a:t>Khulna University of Engineering and Technology</a:t>
            </a:r>
            <a:br>
              <a:rPr lang="en-ZA" dirty="0">
                <a:solidFill>
                  <a:schemeClr val="bg1"/>
                </a:solidFill>
              </a:rPr>
            </a:br>
            <a:r>
              <a:rPr lang="en-ZA" dirty="0">
                <a:solidFill>
                  <a:schemeClr val="bg1"/>
                </a:solidFill>
              </a:rPr>
              <a:t>Khulna, Bangladesh.</a:t>
            </a:r>
            <a:endParaRPr lang="en-US" dirty="0">
              <a:solidFill>
                <a:schemeClr val="bg1"/>
              </a:solidFill>
              <a:latin typeface="Rockwell" panose="02060603020205020403" pitchFamily="18" charset="0"/>
            </a:endParaRP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a:xfrm>
            <a:off x="1103834" y="4096010"/>
            <a:ext cx="9905999" cy="2054269"/>
          </a:xfrm>
        </p:spPr>
        <p:txBody>
          <a:bodyPr>
            <a:noAutofit/>
          </a:bodyPr>
          <a:lstStyle/>
          <a:p>
            <a:pPr marL="0" indent="0">
              <a:buNone/>
            </a:pPr>
            <a:r>
              <a:rPr lang="en-ZA" sz="2800" b="1" dirty="0">
                <a:solidFill>
                  <a:schemeClr val="bg1"/>
                </a:solidFill>
              </a:rPr>
              <a:t>Presented by : </a:t>
            </a:r>
          </a:p>
          <a:p>
            <a:pPr marL="0" indent="0">
              <a:buNone/>
            </a:pPr>
            <a:r>
              <a:rPr lang="en-ZA" sz="2800" b="1" dirty="0">
                <a:solidFill>
                  <a:schemeClr val="bg1"/>
                </a:solidFill>
              </a:rPr>
              <a:t>	        </a:t>
            </a:r>
            <a:r>
              <a:rPr lang="en-ZA" sz="2800" b="1" dirty="0" err="1">
                <a:solidFill>
                  <a:schemeClr val="bg1"/>
                </a:solidFill>
              </a:rPr>
              <a:t>Nahin</a:t>
            </a:r>
            <a:r>
              <a:rPr lang="en-ZA" sz="2800" b="1" dirty="0">
                <a:solidFill>
                  <a:schemeClr val="bg1"/>
                </a:solidFill>
              </a:rPr>
              <a:t> Kumar </a:t>
            </a:r>
            <a:r>
              <a:rPr lang="en-ZA" sz="2800" b="1" dirty="0" err="1">
                <a:solidFill>
                  <a:schemeClr val="bg1"/>
                </a:solidFill>
              </a:rPr>
              <a:t>Dey</a:t>
            </a:r>
            <a:r>
              <a:rPr lang="en-ZA" sz="2800" b="1" dirty="0">
                <a:solidFill>
                  <a:schemeClr val="bg1"/>
                </a:solidFill>
              </a:rPr>
              <a:t>	</a:t>
            </a:r>
            <a:r>
              <a:rPr lang="en-ZA" sz="2800" b="1" dirty="0" smtClean="0">
                <a:solidFill>
                  <a:schemeClr val="bg1"/>
                </a:solidFill>
              </a:rPr>
              <a:t>	Md</a:t>
            </a:r>
            <a:r>
              <a:rPr lang="en-ZA" sz="2800" b="1" dirty="0">
                <a:solidFill>
                  <a:schemeClr val="bg1"/>
                </a:solidFill>
              </a:rPr>
              <a:t>. </a:t>
            </a:r>
            <a:r>
              <a:rPr lang="en-ZA" sz="2800" b="1" dirty="0" err="1">
                <a:solidFill>
                  <a:schemeClr val="bg1"/>
                </a:solidFill>
              </a:rPr>
              <a:t>Fazle</a:t>
            </a:r>
            <a:r>
              <a:rPr lang="en-ZA" sz="2800" b="1" dirty="0">
                <a:solidFill>
                  <a:schemeClr val="bg1"/>
                </a:solidFill>
              </a:rPr>
              <a:t> </a:t>
            </a:r>
            <a:r>
              <a:rPr lang="en-ZA" sz="2800" b="1" dirty="0" err="1">
                <a:solidFill>
                  <a:schemeClr val="bg1"/>
                </a:solidFill>
              </a:rPr>
              <a:t>Rasul</a:t>
            </a:r>
            <a:endParaRPr lang="en-ZA" sz="2800" b="1" dirty="0">
              <a:solidFill>
                <a:schemeClr val="bg1"/>
              </a:solidFill>
            </a:endParaRPr>
          </a:p>
          <a:p>
            <a:pPr marL="0" indent="0">
              <a:buNone/>
            </a:pPr>
            <a:r>
              <a:rPr lang="en-ZA" sz="2800" b="1" dirty="0">
                <a:solidFill>
                  <a:schemeClr val="bg1"/>
                </a:solidFill>
              </a:rPr>
              <a:t>	        Roll : 1507019		Roll: 1507029</a:t>
            </a:r>
          </a:p>
        </p:txBody>
      </p:sp>
    </p:spTree>
    <p:extLst>
      <p:ext uri="{BB962C8B-B14F-4D97-AF65-F5344CB8AC3E}">
        <p14:creationId xmlns:p14="http://schemas.microsoft.com/office/powerpoint/2010/main" val="2172179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a:xfrm>
            <a:off x="1141412" y="280316"/>
            <a:ext cx="9905998" cy="1059969"/>
          </a:xfrm>
        </p:spPr>
        <p:txBody>
          <a:bodyPr>
            <a:normAutofit/>
          </a:bodyPr>
          <a:lstStyle/>
          <a:p>
            <a:r>
              <a:rPr lang="en-US" sz="4400" dirty="0">
                <a:solidFill>
                  <a:schemeClr val="bg1"/>
                </a:solidFill>
              </a:rPr>
              <a:t>Motivation</a:t>
            </a:r>
            <a:endParaRPr lang="en-US" sz="4400" dirty="0">
              <a:solidFill>
                <a:schemeClr val="bg1"/>
              </a:solidFill>
              <a:latin typeface="Rockwell" panose="02060603020205020403" pitchFamily="18" charset="0"/>
            </a:endParaRP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a:xfrm>
            <a:off x="1141411" y="1548028"/>
            <a:ext cx="9905999" cy="4890349"/>
          </a:xfrm>
        </p:spPr>
        <p:txBody>
          <a:bodyPr vert="horz" lIns="91440" tIns="45720" rIns="91440" bIns="45720" rtlCol="0" anchor="t">
            <a:noAutofit/>
          </a:bodyPr>
          <a:lstStyle/>
          <a:p>
            <a:pPr algn="just"/>
            <a:r>
              <a:rPr lang="en-US" sz="2800" dirty="0">
                <a:solidFill>
                  <a:schemeClr val="bg1"/>
                </a:solidFill>
              </a:rPr>
              <a:t>Mass people often fear to testify against corrupted ones.</a:t>
            </a:r>
          </a:p>
          <a:p>
            <a:pPr algn="just"/>
            <a:r>
              <a:rPr lang="en-US" sz="2800" dirty="0">
                <a:solidFill>
                  <a:schemeClr val="bg1"/>
                </a:solidFill>
              </a:rPr>
              <a:t>Corrupted people often do not face punishment due to lack of proper evidence.</a:t>
            </a:r>
          </a:p>
          <a:p>
            <a:pPr algn="just"/>
            <a:r>
              <a:rPr lang="en-US" sz="2800" dirty="0">
                <a:solidFill>
                  <a:schemeClr val="bg1"/>
                </a:solidFill>
              </a:rPr>
              <a:t>Corrupted people often try to harm who testify against them.</a:t>
            </a:r>
          </a:p>
          <a:p>
            <a:pPr algn="just"/>
            <a:r>
              <a:rPr lang="en-US" sz="2800" dirty="0">
                <a:solidFill>
                  <a:schemeClr val="bg1"/>
                </a:solidFill>
              </a:rPr>
              <a:t>Government employees are often callous about their responsibilities due to insufficient accountability.</a:t>
            </a:r>
          </a:p>
          <a:p>
            <a:pPr algn="just"/>
            <a:r>
              <a:rPr lang="en-US" sz="2800" dirty="0">
                <a:solidFill>
                  <a:schemeClr val="bg1"/>
                </a:solidFill>
              </a:rPr>
              <a:t>We are worn-out with bribery, embezzlement, favoritism.</a:t>
            </a:r>
          </a:p>
          <a:p>
            <a:pPr algn="just"/>
            <a:r>
              <a:rPr lang="en-US" sz="2800" dirty="0">
                <a:solidFill>
                  <a:schemeClr val="bg1"/>
                </a:solidFill>
              </a:rPr>
              <a:t>All our development plans fail due to corruption.</a:t>
            </a:r>
          </a:p>
        </p:txBody>
      </p:sp>
    </p:spTree>
    <p:extLst>
      <p:ext uri="{BB962C8B-B14F-4D97-AF65-F5344CB8AC3E}">
        <p14:creationId xmlns:p14="http://schemas.microsoft.com/office/powerpoint/2010/main" val="1902613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55680"/>
            <a:ext cx="9905998" cy="997340"/>
          </a:xfrm>
        </p:spPr>
        <p:txBody>
          <a:bodyPr/>
          <a:lstStyle/>
          <a:p>
            <a:r>
              <a:rPr lang="en-US" dirty="0">
                <a:solidFill>
                  <a:schemeClr val="bg1"/>
                </a:solidFill>
              </a:rPr>
              <a:t>What this app does …</a:t>
            </a:r>
          </a:p>
        </p:txBody>
      </p:sp>
      <p:sp>
        <p:nvSpPr>
          <p:cNvPr id="3" name="Content Placeholder 2"/>
          <p:cNvSpPr>
            <a:spLocks noGrp="1"/>
          </p:cNvSpPr>
          <p:nvPr>
            <p:ph idx="1"/>
          </p:nvPr>
        </p:nvSpPr>
        <p:spPr>
          <a:xfrm>
            <a:off x="1141412" y="1791222"/>
            <a:ext cx="9905999" cy="4471792"/>
          </a:xfrm>
        </p:spPr>
        <p:txBody>
          <a:bodyPr>
            <a:normAutofit/>
          </a:bodyPr>
          <a:lstStyle/>
          <a:p>
            <a:pPr algn="just"/>
            <a:r>
              <a:rPr lang="en-US" sz="2800" dirty="0">
                <a:solidFill>
                  <a:schemeClr val="bg1"/>
                </a:solidFill>
              </a:rPr>
              <a:t>Lets users to give opinion about service providers.</a:t>
            </a:r>
          </a:p>
          <a:p>
            <a:pPr algn="just"/>
            <a:r>
              <a:rPr lang="en-US" sz="2800" dirty="0">
                <a:solidFill>
                  <a:schemeClr val="bg1"/>
                </a:solidFill>
              </a:rPr>
              <a:t>Hides identity of opinion holders.</a:t>
            </a:r>
          </a:p>
          <a:p>
            <a:pPr algn="just"/>
            <a:r>
              <a:rPr lang="en-US" sz="2800" dirty="0">
                <a:solidFill>
                  <a:schemeClr val="bg1"/>
                </a:solidFill>
              </a:rPr>
              <a:t>Lets users to complain against service providers.</a:t>
            </a:r>
          </a:p>
          <a:p>
            <a:pPr algn="just"/>
            <a:r>
              <a:rPr lang="en-US" sz="2800" dirty="0">
                <a:solidFill>
                  <a:schemeClr val="bg1"/>
                </a:solidFill>
              </a:rPr>
              <a:t>Forces users to provide evidence with their complaints.</a:t>
            </a:r>
          </a:p>
          <a:p>
            <a:pPr algn="just"/>
            <a:r>
              <a:rPr lang="en-US" sz="2800" dirty="0">
                <a:solidFill>
                  <a:schemeClr val="bg1"/>
                </a:solidFill>
              </a:rPr>
              <a:t>Offers wide variety of format of evidence to choose from (video, audio, pdf or image).</a:t>
            </a:r>
          </a:p>
          <a:p>
            <a:pPr algn="just"/>
            <a:r>
              <a:rPr lang="en-US" sz="2800" dirty="0">
                <a:solidFill>
                  <a:schemeClr val="bg1"/>
                </a:solidFill>
              </a:rPr>
              <a:t>Clusters employees according to their corruption level.</a:t>
            </a:r>
          </a:p>
          <a:p>
            <a:endParaRPr lang="en-US" sz="2800" dirty="0">
              <a:solidFill>
                <a:schemeClr val="bg1"/>
              </a:solidFill>
            </a:endParaRPr>
          </a:p>
          <a:p>
            <a:endParaRPr lang="en-US" sz="2800" dirty="0">
              <a:solidFill>
                <a:schemeClr val="bg1"/>
              </a:solidFill>
            </a:endParaRPr>
          </a:p>
        </p:txBody>
      </p:sp>
    </p:spTree>
    <p:extLst>
      <p:ext uri="{BB962C8B-B14F-4D97-AF65-F5344CB8AC3E}">
        <p14:creationId xmlns:p14="http://schemas.microsoft.com/office/powerpoint/2010/main" val="3534281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17894"/>
            <a:ext cx="9905998" cy="972287"/>
          </a:xfrm>
        </p:spPr>
        <p:txBody>
          <a:bodyPr/>
          <a:lstStyle/>
          <a:p>
            <a:r>
              <a:rPr lang="en-US" dirty="0">
                <a:solidFill>
                  <a:schemeClr val="bg1"/>
                </a:solidFill>
              </a:rPr>
              <a:t>Problem Definition</a:t>
            </a:r>
          </a:p>
        </p:txBody>
      </p:sp>
      <p:sp>
        <p:nvSpPr>
          <p:cNvPr id="3" name="Content Placeholder 2"/>
          <p:cNvSpPr>
            <a:spLocks noGrp="1"/>
          </p:cNvSpPr>
          <p:nvPr>
            <p:ph idx="1"/>
          </p:nvPr>
        </p:nvSpPr>
        <p:spPr>
          <a:xfrm>
            <a:off x="1141412" y="1528174"/>
            <a:ext cx="9905999" cy="4847573"/>
          </a:xfrm>
        </p:spPr>
        <p:txBody>
          <a:bodyPr>
            <a:normAutofit/>
          </a:bodyPr>
          <a:lstStyle/>
          <a:p>
            <a:pPr algn="just"/>
            <a:r>
              <a:rPr lang="en-US" sz="2800" dirty="0">
                <a:solidFill>
                  <a:schemeClr val="bg1"/>
                </a:solidFill>
              </a:rPr>
              <a:t>Isolate general user’s opinion from internal employee’s opinion.</a:t>
            </a:r>
          </a:p>
          <a:p>
            <a:pPr algn="just"/>
            <a:r>
              <a:rPr lang="en-US" sz="2800" dirty="0">
                <a:solidFill>
                  <a:schemeClr val="bg1"/>
                </a:solidFill>
              </a:rPr>
              <a:t>Keep track which opinion is for whom.</a:t>
            </a:r>
          </a:p>
          <a:p>
            <a:pPr algn="just"/>
            <a:r>
              <a:rPr lang="en-US" sz="2800" dirty="0">
                <a:solidFill>
                  <a:schemeClr val="bg1"/>
                </a:solidFill>
              </a:rPr>
              <a:t> Hide complainers identity from the authority to ensure complainers safety.</a:t>
            </a:r>
          </a:p>
          <a:p>
            <a:pPr algn="just"/>
            <a:r>
              <a:rPr lang="en-US" sz="2800" dirty="0">
                <a:solidFill>
                  <a:schemeClr val="bg1"/>
                </a:solidFill>
              </a:rPr>
              <a:t>At the same time it is to be ensured that complainers are not manipulating evidence and submit fake complaints.</a:t>
            </a:r>
          </a:p>
          <a:p>
            <a:pPr algn="just"/>
            <a:r>
              <a:rPr lang="en-US" sz="2800" dirty="0">
                <a:solidFill>
                  <a:schemeClr val="bg1"/>
                </a:solidFill>
              </a:rPr>
              <a:t>Identity of complainers is to be visible by someone to control all sorts of situations.</a:t>
            </a:r>
          </a:p>
        </p:txBody>
      </p:sp>
    </p:spTree>
    <p:extLst>
      <p:ext uri="{BB962C8B-B14F-4D97-AF65-F5344CB8AC3E}">
        <p14:creationId xmlns:p14="http://schemas.microsoft.com/office/powerpoint/2010/main" val="3799898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88099"/>
            <a:ext cx="9905998" cy="857012"/>
          </a:xfrm>
        </p:spPr>
        <p:txBody>
          <a:bodyPr/>
          <a:lstStyle/>
          <a:p>
            <a:r>
              <a:rPr lang="en-US" dirty="0">
                <a:solidFill>
                  <a:schemeClr val="bg1"/>
                </a:solidFill>
              </a:rPr>
              <a:t>Implementation</a:t>
            </a:r>
          </a:p>
        </p:txBody>
      </p:sp>
      <p:sp>
        <p:nvSpPr>
          <p:cNvPr id="3" name="Content Placeholder 2"/>
          <p:cNvSpPr>
            <a:spLocks noGrp="1"/>
          </p:cNvSpPr>
          <p:nvPr>
            <p:ph idx="1"/>
          </p:nvPr>
        </p:nvSpPr>
        <p:spPr>
          <a:xfrm>
            <a:off x="1141412" y="1377862"/>
            <a:ext cx="9905999" cy="5173249"/>
          </a:xfrm>
        </p:spPr>
        <p:txBody>
          <a:bodyPr>
            <a:normAutofit/>
          </a:bodyPr>
          <a:lstStyle/>
          <a:p>
            <a:pPr marL="0" indent="0">
              <a:buNone/>
            </a:pPr>
            <a:endParaRPr lang="en-US" dirty="0" smtClean="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lgn="ctr">
              <a:buNone/>
            </a:pPr>
            <a:endParaRPr lang="en-US" dirty="0" smtClean="0">
              <a:solidFill>
                <a:schemeClr val="bg1"/>
              </a:solidFill>
            </a:endParaRPr>
          </a:p>
          <a:p>
            <a:pPr marL="0" indent="0" algn="ctr">
              <a:buNone/>
            </a:pPr>
            <a:r>
              <a:rPr lang="en-US" sz="2800" dirty="0" smtClean="0">
                <a:solidFill>
                  <a:schemeClr val="bg1"/>
                </a:solidFill>
              </a:rPr>
              <a:t>Fig </a:t>
            </a:r>
            <a:r>
              <a:rPr lang="en-US" sz="2800" dirty="0">
                <a:solidFill>
                  <a:schemeClr val="bg1"/>
                </a:solidFill>
              </a:rPr>
              <a:t>: Model to detect corruption</a:t>
            </a:r>
          </a:p>
          <a:p>
            <a:endParaRPr lang="en-US" dirty="0">
              <a:solidFill>
                <a:schemeClr val="bg1"/>
              </a:solidFill>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359058" y="1145112"/>
            <a:ext cx="3695177" cy="4284938"/>
          </a:xfrm>
          <a:prstGeom prst="rect">
            <a:avLst/>
          </a:prstGeom>
        </p:spPr>
      </p:pic>
    </p:spTree>
    <p:extLst>
      <p:ext uri="{BB962C8B-B14F-4D97-AF65-F5344CB8AC3E}">
        <p14:creationId xmlns:p14="http://schemas.microsoft.com/office/powerpoint/2010/main" val="343925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78608"/>
            <a:ext cx="9905998" cy="844485"/>
          </a:xfrm>
        </p:spPr>
        <p:txBody>
          <a:bodyPr/>
          <a:lstStyle/>
          <a:p>
            <a:r>
              <a:rPr lang="en-US" dirty="0">
                <a:solidFill>
                  <a:schemeClr val="bg1"/>
                </a:solidFill>
              </a:rPr>
              <a:t>System Design</a:t>
            </a:r>
          </a:p>
        </p:txBody>
      </p:sp>
      <p:sp>
        <p:nvSpPr>
          <p:cNvPr id="3" name="Content Placeholder 2"/>
          <p:cNvSpPr>
            <a:spLocks noGrp="1"/>
          </p:cNvSpPr>
          <p:nvPr>
            <p:ph idx="1"/>
          </p:nvPr>
        </p:nvSpPr>
        <p:spPr>
          <a:xfrm>
            <a:off x="1141412" y="1578278"/>
            <a:ext cx="9905999" cy="5209648"/>
          </a:xfrm>
        </p:spPr>
        <p:txBody>
          <a:bodyPr>
            <a:normAutofit/>
          </a:bodyPr>
          <a:lstStyle/>
          <a:p>
            <a:pPr marL="0" indent="0" algn="ctr">
              <a:buNone/>
            </a:pPr>
            <a:endParaRPr lang="en-US" sz="2800" dirty="0" smtClean="0">
              <a:solidFill>
                <a:schemeClr val="bg1"/>
              </a:solidFill>
            </a:endParaRPr>
          </a:p>
          <a:p>
            <a:pPr marL="0" indent="0" algn="ctr">
              <a:buNone/>
            </a:pPr>
            <a:endParaRPr lang="en-US" sz="2800" dirty="0" smtClean="0">
              <a:solidFill>
                <a:schemeClr val="bg1"/>
              </a:solidFill>
            </a:endParaRPr>
          </a:p>
          <a:p>
            <a:pPr marL="0" indent="0" algn="ctr">
              <a:buNone/>
            </a:pPr>
            <a:endParaRPr lang="en-US" sz="2800" dirty="0">
              <a:solidFill>
                <a:schemeClr val="bg1"/>
              </a:solidFill>
            </a:endParaRPr>
          </a:p>
          <a:p>
            <a:pPr marL="0" indent="0" algn="ctr">
              <a:buNone/>
            </a:pPr>
            <a:endParaRPr lang="en-US" sz="2800" dirty="0" smtClean="0">
              <a:solidFill>
                <a:schemeClr val="bg1"/>
              </a:solidFill>
            </a:endParaRPr>
          </a:p>
          <a:p>
            <a:pPr marL="0" indent="0" algn="ctr">
              <a:buNone/>
            </a:pPr>
            <a:endParaRPr lang="en-US" sz="2800" dirty="0">
              <a:solidFill>
                <a:schemeClr val="bg1"/>
              </a:solidFill>
            </a:endParaRPr>
          </a:p>
          <a:p>
            <a:pPr marL="0" indent="0" algn="ctr">
              <a:buNone/>
            </a:pPr>
            <a:endParaRPr lang="en-US" sz="2800" dirty="0" smtClean="0">
              <a:solidFill>
                <a:schemeClr val="bg1"/>
              </a:solidFill>
            </a:endParaRPr>
          </a:p>
          <a:p>
            <a:pPr marL="0" indent="0" algn="ctr">
              <a:buNone/>
            </a:pPr>
            <a:endParaRPr lang="en-US" sz="2800" dirty="0">
              <a:solidFill>
                <a:schemeClr val="bg1"/>
              </a:solidFill>
            </a:endParaRPr>
          </a:p>
          <a:p>
            <a:pPr marL="0" indent="0" algn="ctr">
              <a:buNone/>
            </a:pPr>
            <a:r>
              <a:rPr lang="en-US" sz="2800" dirty="0" smtClean="0">
                <a:solidFill>
                  <a:schemeClr val="bg1"/>
                </a:solidFill>
              </a:rPr>
              <a:t>Fig </a:t>
            </a:r>
            <a:r>
              <a:rPr lang="en-US" sz="2800" dirty="0">
                <a:solidFill>
                  <a:schemeClr val="bg1"/>
                </a:solidFill>
              </a:rPr>
              <a:t>: Flowchart of procedure.</a:t>
            </a:r>
          </a:p>
          <a:p>
            <a:endParaRPr lang="en-US" dirty="0">
              <a:solidFill>
                <a:schemeClr val="bg1"/>
              </a:solidFill>
            </a:endParaRPr>
          </a:p>
        </p:txBody>
      </p:sp>
      <p:pic>
        <p:nvPicPr>
          <p:cNvPr id="4" name="Picture 3" descr="C:\Users\Fazle Rasul\Desktop\1.JPG"/>
          <p:cNvPicPr/>
          <p:nvPr/>
        </p:nvPicPr>
        <p:blipFill>
          <a:blip r:embed="rId2">
            <a:extLst>
              <a:ext uri="{28A0092B-C50C-407E-A947-70E740481C1C}">
                <a14:useLocalDpi xmlns:a14="http://schemas.microsoft.com/office/drawing/2010/main" val="0"/>
              </a:ext>
            </a:extLst>
          </a:blip>
          <a:srcRect/>
          <a:stretch>
            <a:fillRect/>
          </a:stretch>
        </p:blipFill>
        <p:spPr bwMode="auto">
          <a:xfrm>
            <a:off x="4229098" y="1195213"/>
            <a:ext cx="3730625" cy="4535286"/>
          </a:xfrm>
          <a:prstGeom prst="rect">
            <a:avLst/>
          </a:prstGeom>
          <a:noFill/>
          <a:ln>
            <a:noFill/>
          </a:ln>
        </p:spPr>
      </p:pic>
    </p:spTree>
    <p:extLst>
      <p:ext uri="{BB962C8B-B14F-4D97-AF65-F5344CB8AC3E}">
        <p14:creationId xmlns:p14="http://schemas.microsoft.com/office/powerpoint/2010/main" val="939444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80524"/>
            <a:ext cx="9905998" cy="721766"/>
          </a:xfrm>
        </p:spPr>
        <p:txBody>
          <a:bodyPr/>
          <a:lstStyle/>
          <a:p>
            <a:r>
              <a:rPr lang="en-US" dirty="0">
                <a:solidFill>
                  <a:schemeClr val="bg1"/>
                </a:solidFill>
              </a:rPr>
              <a:t>VISIT TO THE APP</a:t>
            </a:r>
          </a:p>
        </p:txBody>
      </p:sp>
      <p:sp>
        <p:nvSpPr>
          <p:cNvPr id="3" name="Content Placeholder 2"/>
          <p:cNvSpPr>
            <a:spLocks noGrp="1"/>
          </p:cNvSpPr>
          <p:nvPr>
            <p:ph idx="1"/>
          </p:nvPr>
        </p:nvSpPr>
        <p:spPr>
          <a:xfrm>
            <a:off x="1141412" y="1252602"/>
            <a:ext cx="9905999" cy="5110619"/>
          </a:xfrm>
        </p:spPr>
        <p:txBody>
          <a:bodyPr>
            <a:normAutofit/>
          </a:bodyPr>
          <a:lstStyle/>
          <a:p>
            <a:pPr marL="0" indent="0">
              <a:buNone/>
            </a:pPr>
            <a:endParaRPr lang="en-US" dirty="0" smtClean="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r>
              <a:rPr lang="en-US" dirty="0" smtClean="0">
                <a:solidFill>
                  <a:schemeClr val="bg1"/>
                </a:solidFill>
              </a:rPr>
              <a:t>	</a:t>
            </a:r>
          </a:p>
          <a:p>
            <a:pPr marL="0" indent="0">
              <a:buNone/>
            </a:pPr>
            <a:r>
              <a:rPr lang="en-US" dirty="0">
                <a:solidFill>
                  <a:schemeClr val="bg1"/>
                </a:solidFill>
              </a:rPr>
              <a:t>	</a:t>
            </a:r>
            <a:r>
              <a:rPr lang="en-US" dirty="0" smtClean="0">
                <a:solidFill>
                  <a:schemeClr val="bg1"/>
                </a:solidFill>
              </a:rPr>
              <a:t>	Fig : Log in                      	      Fig : Sign up</a:t>
            </a:r>
            <a:endParaRPr lang="en-US" dirty="0">
              <a:solidFill>
                <a:schemeClr val="bg1"/>
              </a:solidFill>
            </a:endParaRPr>
          </a:p>
        </p:txBody>
      </p:sp>
      <p:pic>
        <p:nvPicPr>
          <p:cNvPr id="4" name="Picture 3" descr="C:\Users\Fazle Rasul\Desktop\Screenshot_20181209-100024.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42159" y="1390390"/>
            <a:ext cx="2705622" cy="4233796"/>
          </a:xfrm>
          <a:prstGeom prst="rect">
            <a:avLst/>
          </a:prstGeom>
          <a:noFill/>
          <a:ln>
            <a:noFill/>
          </a:ln>
        </p:spPr>
      </p:pic>
      <p:pic>
        <p:nvPicPr>
          <p:cNvPr id="5" name="Picture 4" descr="C:\Users\Fazle Rasul\Desktop\Screenshot_20181209-10003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7489" y="1390390"/>
            <a:ext cx="2754922" cy="4228082"/>
          </a:xfrm>
          <a:prstGeom prst="rect">
            <a:avLst/>
          </a:prstGeom>
          <a:noFill/>
          <a:ln>
            <a:noFill/>
          </a:ln>
        </p:spPr>
      </p:pic>
    </p:spTree>
    <p:extLst>
      <p:ext uri="{BB962C8B-B14F-4D97-AF65-F5344CB8AC3E}">
        <p14:creationId xmlns:p14="http://schemas.microsoft.com/office/powerpoint/2010/main" val="1885028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88932"/>
            <a:ext cx="9905999" cy="5511452"/>
          </a:xfrm>
        </p:spPr>
        <p:txBody>
          <a:bodyPr>
            <a:normAutofit/>
          </a:bodyPr>
          <a:lstStyle/>
          <a:p>
            <a:pPr marL="0" indent="0">
              <a:buNone/>
            </a:pPr>
            <a:r>
              <a:rPr lang="en-US" sz="2800" dirty="0" smtClean="0">
                <a:solidFill>
                  <a:schemeClr val="bg1"/>
                </a:solidFill>
              </a:rPr>
              <a:t>Homepage for general users</a:t>
            </a:r>
          </a:p>
          <a:p>
            <a:pPr marL="0" indent="0">
              <a:buNone/>
            </a:pPr>
            <a:endParaRPr lang="en-US" sz="2800" dirty="0" smtClean="0">
              <a:solidFill>
                <a:schemeClr val="bg1"/>
              </a:solidFill>
            </a:endParaRPr>
          </a:p>
          <a:p>
            <a:pPr marL="0" indent="0">
              <a:buNone/>
            </a:pPr>
            <a:endParaRPr lang="en-US" sz="28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948" y="1615858"/>
            <a:ext cx="3097909" cy="5029200"/>
          </a:xfrm>
          <a:prstGeom prst="rect">
            <a:avLst/>
          </a:prstGeom>
        </p:spPr>
      </p:pic>
      <p:cxnSp>
        <p:nvCxnSpPr>
          <p:cNvPr id="7" name="Straight Arrow Connector 6"/>
          <p:cNvCxnSpPr/>
          <p:nvPr/>
        </p:nvCxnSpPr>
        <p:spPr>
          <a:xfrm flipV="1">
            <a:off x="6613742" y="2029216"/>
            <a:ext cx="1277655" cy="1252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80226" y="1767606"/>
            <a:ext cx="2501228" cy="461665"/>
          </a:xfrm>
          <a:prstGeom prst="rect">
            <a:avLst/>
          </a:prstGeom>
          <a:noFill/>
        </p:spPr>
        <p:txBody>
          <a:bodyPr wrap="square" rtlCol="0">
            <a:spAutoFit/>
          </a:bodyPr>
          <a:lstStyle/>
          <a:p>
            <a:r>
              <a:rPr lang="en-US" sz="2400" dirty="0" smtClean="0">
                <a:solidFill>
                  <a:schemeClr val="bg1"/>
                </a:solidFill>
              </a:rPr>
              <a:t>Log out Button</a:t>
            </a:r>
            <a:endParaRPr lang="en-US" sz="2400" dirty="0">
              <a:solidFill>
                <a:schemeClr val="bg1"/>
              </a:solidFill>
            </a:endParaRPr>
          </a:p>
        </p:txBody>
      </p:sp>
      <p:cxnSp>
        <p:nvCxnSpPr>
          <p:cNvPr id="10" name="Straight Arrow Connector 9"/>
          <p:cNvCxnSpPr/>
          <p:nvPr/>
        </p:nvCxnSpPr>
        <p:spPr>
          <a:xfrm flipV="1">
            <a:off x="6613742" y="3331923"/>
            <a:ext cx="1277655" cy="2505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980226" y="2930129"/>
            <a:ext cx="2563858" cy="1200329"/>
          </a:xfrm>
          <a:prstGeom prst="rect">
            <a:avLst/>
          </a:prstGeom>
          <a:noFill/>
        </p:spPr>
        <p:txBody>
          <a:bodyPr wrap="square" rtlCol="0">
            <a:spAutoFit/>
          </a:bodyPr>
          <a:lstStyle/>
          <a:p>
            <a:pPr algn="just"/>
            <a:r>
              <a:rPr lang="en-US" sz="2400" dirty="0" smtClean="0">
                <a:solidFill>
                  <a:schemeClr val="bg1"/>
                </a:solidFill>
              </a:rPr>
              <a:t>Button for giving opinion about employees</a:t>
            </a:r>
            <a:endParaRPr lang="en-US" sz="2400" dirty="0">
              <a:solidFill>
                <a:schemeClr val="bg1"/>
              </a:solidFill>
            </a:endParaRPr>
          </a:p>
        </p:txBody>
      </p:sp>
      <p:cxnSp>
        <p:nvCxnSpPr>
          <p:cNvPr id="13" name="Straight Arrow Connector 12"/>
          <p:cNvCxnSpPr>
            <a:stCxn id="5" idx="3"/>
          </p:cNvCxnSpPr>
          <p:nvPr/>
        </p:nvCxnSpPr>
        <p:spPr>
          <a:xfrm>
            <a:off x="6577857" y="4130458"/>
            <a:ext cx="1189972" cy="100521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55382" y="5049425"/>
            <a:ext cx="2779632" cy="830997"/>
          </a:xfrm>
          <a:prstGeom prst="rect">
            <a:avLst/>
          </a:prstGeom>
          <a:noFill/>
        </p:spPr>
        <p:txBody>
          <a:bodyPr wrap="square" rtlCol="0">
            <a:spAutoFit/>
          </a:bodyPr>
          <a:lstStyle/>
          <a:p>
            <a:pPr algn="just"/>
            <a:r>
              <a:rPr lang="en-US" sz="2400" dirty="0" smtClean="0">
                <a:solidFill>
                  <a:schemeClr val="bg1"/>
                </a:solidFill>
              </a:rPr>
              <a:t>This button is for submitting complaints</a:t>
            </a:r>
            <a:endParaRPr lang="en-US" sz="2400" dirty="0">
              <a:solidFill>
                <a:schemeClr val="bg1"/>
              </a:solidFill>
            </a:endParaRPr>
          </a:p>
        </p:txBody>
      </p:sp>
    </p:spTree>
    <p:extLst>
      <p:ext uri="{BB962C8B-B14F-4D97-AF65-F5344CB8AC3E}">
        <p14:creationId xmlns:p14="http://schemas.microsoft.com/office/powerpoint/2010/main" val="29802815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Problem - Solution.potx" id="{618825C9-7A5B-4FD0-8173-05FBE0DDE387}" vid="{0970E009-9DDA-4822-A7D1-BB4C8516F0AC}"/>
    </a:ext>
  </a:extLst>
</a:theme>
</file>

<file path=docProps/app.xml><?xml version="1.0" encoding="utf-8"?>
<Properties xmlns="http://schemas.openxmlformats.org/officeDocument/2006/extended-properties" xmlns:vt="http://schemas.openxmlformats.org/officeDocument/2006/docPropsVTypes">
  <Template>Problemsolution cycle </Template>
  <TotalTime>0</TotalTime>
  <Words>497</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Rockwell</vt:lpstr>
      <vt:lpstr>Trebuchet MS</vt:lpstr>
      <vt:lpstr>Tw Cen MT</vt:lpstr>
      <vt:lpstr>Circuit</vt:lpstr>
      <vt:lpstr>CSE 3200   SYSTEM DEVELOPMENT PROJECT</vt:lpstr>
      <vt:lpstr>Project supervisor Dr. M.M.A. Hashem Professor Dept. of Computer Science and Engineering Khulna University of Engineering and Technology Khulna, Bangladesh.</vt:lpstr>
      <vt:lpstr>Motivation</vt:lpstr>
      <vt:lpstr>What this app does …</vt:lpstr>
      <vt:lpstr>Problem Definition</vt:lpstr>
      <vt:lpstr>Implementation</vt:lpstr>
      <vt:lpstr>System Design</vt:lpstr>
      <vt:lpstr>VISIT TO THE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Enhancement</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2018-12-09T16:11:25Z</dcterms:created>
  <dcterms:modified xsi:type="dcterms:W3CDTF">2018-12-10T13:31:56Z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2018-08-20T22:55:44.5188046Z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