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3" r:id="rId14"/>
    <p:sldId id="264" r:id="rId15"/>
    <p:sldId id="266" r:id="rId16"/>
    <p:sldId id="267" r:id="rId17"/>
    <p:sldId id="269" r:id="rId18"/>
    <p:sldId id="270" r:id="rId19"/>
    <p:sldId id="271" r:id="rId20"/>
    <p:sldId id="280" r:id="rId21"/>
    <p:sldId id="281" r:id="rId22"/>
    <p:sldId id="272" r:id="rId23"/>
    <p:sldId id="278" r:id="rId24"/>
    <p:sldId id="274" r:id="rId25"/>
    <p:sldId id="273" r:id="rId26"/>
    <p:sldId id="275" r:id="rId27"/>
    <p:sldId id="277" r:id="rId28"/>
    <p:sldId id="279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ól Karolina" initials="KK" lastIdx="1" clrIdx="0">
    <p:extLst>
      <p:ext uri="{19B8F6BF-5375-455C-9EA6-DF929625EA0E}">
        <p15:presenceInfo xmlns:p15="http://schemas.microsoft.com/office/powerpoint/2012/main" userId="S::krolk@pmwsz.opole.pl::6889ac8e-1474-4fab-974e-7d15de012f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na Sochocka" userId="b8cb5f93404a0469" providerId="LiveId" clId="{D88D312E-16FF-4BB9-B9CD-943302CC04B5}"/>
    <pc:docChg chg="custSel addSld delSld modSld">
      <pc:chgData name="Lucyna Sochocka" userId="b8cb5f93404a0469" providerId="LiveId" clId="{D88D312E-16FF-4BB9-B9CD-943302CC04B5}" dt="2021-04-15T14:14:28.567" v="2270" actId="5793"/>
      <pc:docMkLst>
        <pc:docMk/>
      </pc:docMkLst>
      <pc:sldChg chg="delSp modSp mod">
        <pc:chgData name="Lucyna Sochocka" userId="b8cb5f93404a0469" providerId="LiveId" clId="{D88D312E-16FF-4BB9-B9CD-943302CC04B5}" dt="2021-04-12T16:57:35.702" v="5" actId="20577"/>
        <pc:sldMkLst>
          <pc:docMk/>
          <pc:sldMk cId="0" sldId="256"/>
        </pc:sldMkLst>
        <pc:spChg chg="mod">
          <ac:chgData name="Lucyna Sochocka" userId="b8cb5f93404a0469" providerId="LiveId" clId="{D88D312E-16FF-4BB9-B9CD-943302CC04B5}" dt="2021-04-12T16:57:23.732" v="2" actId="21"/>
          <ac:spMkLst>
            <pc:docMk/>
            <pc:sldMk cId="0" sldId="256"/>
            <ac:spMk id="169" creationId="{00000000-0000-0000-0000-000000000000}"/>
          </ac:spMkLst>
        </pc:spChg>
        <pc:spChg chg="mod">
          <ac:chgData name="Lucyna Sochocka" userId="b8cb5f93404a0469" providerId="LiveId" clId="{D88D312E-16FF-4BB9-B9CD-943302CC04B5}" dt="2021-04-12T16:57:35.702" v="5" actId="20577"/>
          <ac:spMkLst>
            <pc:docMk/>
            <pc:sldMk cId="0" sldId="256"/>
            <ac:spMk id="170" creationId="{00000000-0000-0000-0000-000000000000}"/>
          </ac:spMkLst>
        </pc:spChg>
        <pc:picChg chg="del">
          <ac:chgData name="Lucyna Sochocka" userId="b8cb5f93404a0469" providerId="LiveId" clId="{D88D312E-16FF-4BB9-B9CD-943302CC04B5}" dt="2021-04-12T16:57:16.472" v="0" actId="21"/>
          <ac:picMkLst>
            <pc:docMk/>
            <pc:sldMk cId="0" sldId="256"/>
            <ac:picMk id="171" creationId="{00000000-0000-0000-0000-000000000000}"/>
          </ac:picMkLst>
        </pc:picChg>
      </pc:sldChg>
      <pc:sldChg chg="del">
        <pc:chgData name="Lucyna Sochocka" userId="b8cb5f93404a0469" providerId="LiveId" clId="{D88D312E-16FF-4BB9-B9CD-943302CC04B5}" dt="2021-04-15T13:11:53.583" v="546" actId="2696"/>
        <pc:sldMkLst>
          <pc:docMk/>
          <pc:sldMk cId="850810594" sldId="276"/>
        </pc:sldMkLst>
      </pc:sldChg>
      <pc:sldChg chg="addSp modSp new mod">
        <pc:chgData name="Lucyna Sochocka" userId="b8cb5f93404a0469" providerId="LiveId" clId="{D88D312E-16FF-4BB9-B9CD-943302CC04B5}" dt="2021-04-15T13:06:06.273" v="514" actId="255"/>
        <pc:sldMkLst>
          <pc:docMk/>
          <pc:sldMk cId="104781766" sldId="280"/>
        </pc:sldMkLst>
        <pc:spChg chg="mod">
          <ac:chgData name="Lucyna Sochocka" userId="b8cb5f93404a0469" providerId="LiveId" clId="{D88D312E-16FF-4BB9-B9CD-943302CC04B5}" dt="2021-04-12T16:58:48.858" v="51" actId="20577"/>
          <ac:spMkLst>
            <pc:docMk/>
            <pc:sldMk cId="104781766" sldId="280"/>
            <ac:spMk id="2" creationId="{5D9E9A0F-F5C7-4094-9A59-8760B1F0D649}"/>
          </ac:spMkLst>
        </pc:spChg>
        <pc:spChg chg="mod">
          <ac:chgData name="Lucyna Sochocka" userId="b8cb5f93404a0469" providerId="LiveId" clId="{D88D312E-16FF-4BB9-B9CD-943302CC04B5}" dt="2021-04-15T13:05:30.730" v="510" actId="6549"/>
          <ac:spMkLst>
            <pc:docMk/>
            <pc:sldMk cId="104781766" sldId="280"/>
            <ac:spMk id="3" creationId="{A8CD82C8-61B8-4B5B-A040-7D33755E4C90}"/>
          </ac:spMkLst>
        </pc:spChg>
        <pc:spChg chg="add mod">
          <ac:chgData name="Lucyna Sochocka" userId="b8cb5f93404a0469" providerId="LiveId" clId="{D88D312E-16FF-4BB9-B9CD-943302CC04B5}" dt="2021-04-15T13:06:06.273" v="514" actId="255"/>
          <ac:spMkLst>
            <pc:docMk/>
            <pc:sldMk cId="104781766" sldId="280"/>
            <ac:spMk id="5" creationId="{CA7135FB-748C-4CFA-933F-3A73601196B4}"/>
          </ac:spMkLst>
        </pc:spChg>
      </pc:sldChg>
      <pc:sldChg chg="addSp modSp new mod">
        <pc:chgData name="Lucyna Sochocka" userId="b8cb5f93404a0469" providerId="LiveId" clId="{D88D312E-16FF-4BB9-B9CD-943302CC04B5}" dt="2021-04-15T13:10:36.950" v="541" actId="20577"/>
        <pc:sldMkLst>
          <pc:docMk/>
          <pc:sldMk cId="1124712794" sldId="281"/>
        </pc:sldMkLst>
        <pc:spChg chg="mod">
          <ac:chgData name="Lucyna Sochocka" userId="b8cb5f93404a0469" providerId="LiveId" clId="{D88D312E-16FF-4BB9-B9CD-943302CC04B5}" dt="2021-04-12T17:00:50.977" v="202" actId="20577"/>
          <ac:spMkLst>
            <pc:docMk/>
            <pc:sldMk cId="1124712794" sldId="281"/>
            <ac:spMk id="2" creationId="{A5CFB5FC-2855-41D8-AD48-B851B4CFA93E}"/>
          </ac:spMkLst>
        </pc:spChg>
        <pc:spChg chg="mod">
          <ac:chgData name="Lucyna Sochocka" userId="b8cb5f93404a0469" providerId="LiveId" clId="{D88D312E-16FF-4BB9-B9CD-943302CC04B5}" dt="2021-04-15T13:07:37.828" v="519" actId="6549"/>
          <ac:spMkLst>
            <pc:docMk/>
            <pc:sldMk cId="1124712794" sldId="281"/>
            <ac:spMk id="3" creationId="{7AA664C0-0EA5-45FC-B309-9B0234531A2B}"/>
          </ac:spMkLst>
        </pc:spChg>
        <pc:spChg chg="add mod">
          <ac:chgData name="Lucyna Sochocka" userId="b8cb5f93404a0469" providerId="LiveId" clId="{D88D312E-16FF-4BB9-B9CD-943302CC04B5}" dt="2021-04-15T13:09:20.794" v="524" actId="21"/>
          <ac:spMkLst>
            <pc:docMk/>
            <pc:sldMk cId="1124712794" sldId="281"/>
            <ac:spMk id="5" creationId="{B3F366DB-A0A3-44D3-9907-7ACDFDA79A1F}"/>
          </ac:spMkLst>
        </pc:spChg>
        <pc:spChg chg="add mod">
          <ac:chgData name="Lucyna Sochocka" userId="b8cb5f93404a0469" providerId="LiveId" clId="{D88D312E-16FF-4BB9-B9CD-943302CC04B5}" dt="2021-04-15T13:10:36.950" v="541" actId="20577"/>
          <ac:spMkLst>
            <pc:docMk/>
            <pc:sldMk cId="1124712794" sldId="281"/>
            <ac:spMk id="7" creationId="{BF7F7DBF-9062-467B-97E6-F135F3DB927A}"/>
          </ac:spMkLst>
        </pc:spChg>
      </pc:sldChg>
      <pc:sldChg chg="addSp modSp new mod">
        <pc:chgData name="Lucyna Sochocka" userId="b8cb5f93404a0469" providerId="LiveId" clId="{D88D312E-16FF-4BB9-B9CD-943302CC04B5}" dt="2021-04-15T13:11:43.149" v="545" actId="255"/>
        <pc:sldMkLst>
          <pc:docMk/>
          <pc:sldMk cId="1290747561" sldId="282"/>
        </pc:sldMkLst>
        <pc:spChg chg="mod">
          <ac:chgData name="Lucyna Sochocka" userId="b8cb5f93404a0469" providerId="LiveId" clId="{D88D312E-16FF-4BB9-B9CD-943302CC04B5}" dt="2021-04-12T17:02:34.882" v="284" actId="20577"/>
          <ac:spMkLst>
            <pc:docMk/>
            <pc:sldMk cId="1290747561" sldId="282"/>
            <ac:spMk id="2" creationId="{1AB32712-9993-4C32-A8BF-5002028D6E2A}"/>
          </ac:spMkLst>
        </pc:spChg>
        <pc:spChg chg="mod">
          <ac:chgData name="Lucyna Sochocka" userId="b8cb5f93404a0469" providerId="LiveId" clId="{D88D312E-16FF-4BB9-B9CD-943302CC04B5}" dt="2021-04-15T13:11:25.655" v="543" actId="21"/>
          <ac:spMkLst>
            <pc:docMk/>
            <pc:sldMk cId="1290747561" sldId="282"/>
            <ac:spMk id="3" creationId="{D01EEA84-53DD-4182-A236-FB51F3087E30}"/>
          </ac:spMkLst>
        </pc:spChg>
        <pc:spChg chg="add mod">
          <ac:chgData name="Lucyna Sochocka" userId="b8cb5f93404a0469" providerId="LiveId" clId="{D88D312E-16FF-4BB9-B9CD-943302CC04B5}" dt="2021-04-15T13:11:43.149" v="545" actId="255"/>
          <ac:spMkLst>
            <pc:docMk/>
            <pc:sldMk cId="1290747561" sldId="282"/>
            <ac:spMk id="5" creationId="{0A7445A7-57EC-4A57-962B-E057427220EA}"/>
          </ac:spMkLst>
        </pc:spChg>
      </pc:sldChg>
      <pc:sldChg chg="modSp new mod">
        <pc:chgData name="Lucyna Sochocka" userId="b8cb5f93404a0469" providerId="LiveId" clId="{D88D312E-16FF-4BB9-B9CD-943302CC04B5}" dt="2021-04-15T13:20:20.676" v="677" actId="20577"/>
        <pc:sldMkLst>
          <pc:docMk/>
          <pc:sldMk cId="2916452498" sldId="283"/>
        </pc:sldMkLst>
        <pc:spChg chg="mod">
          <ac:chgData name="Lucyna Sochocka" userId="b8cb5f93404a0469" providerId="LiveId" clId="{D88D312E-16FF-4BB9-B9CD-943302CC04B5}" dt="2021-04-15T13:18:32.612" v="582" actId="20577"/>
          <ac:spMkLst>
            <pc:docMk/>
            <pc:sldMk cId="2916452498" sldId="283"/>
            <ac:spMk id="2" creationId="{779C88D6-A066-45AC-B740-F03B70AE318C}"/>
          </ac:spMkLst>
        </pc:spChg>
        <pc:spChg chg="mod">
          <ac:chgData name="Lucyna Sochocka" userId="b8cb5f93404a0469" providerId="LiveId" clId="{D88D312E-16FF-4BB9-B9CD-943302CC04B5}" dt="2021-04-15T13:20:20.676" v="677" actId="20577"/>
          <ac:spMkLst>
            <pc:docMk/>
            <pc:sldMk cId="2916452498" sldId="283"/>
            <ac:spMk id="3" creationId="{41003120-BE60-49FB-987D-F98553A5EA47}"/>
          </ac:spMkLst>
        </pc:spChg>
      </pc:sldChg>
      <pc:sldChg chg="modSp new mod">
        <pc:chgData name="Lucyna Sochocka" userId="b8cb5f93404a0469" providerId="LiveId" clId="{D88D312E-16FF-4BB9-B9CD-943302CC04B5}" dt="2021-04-15T13:26:24.656" v="1213" actId="255"/>
        <pc:sldMkLst>
          <pc:docMk/>
          <pc:sldMk cId="717583015" sldId="284"/>
        </pc:sldMkLst>
        <pc:spChg chg="mod">
          <ac:chgData name="Lucyna Sochocka" userId="b8cb5f93404a0469" providerId="LiveId" clId="{D88D312E-16FF-4BB9-B9CD-943302CC04B5}" dt="2021-04-15T13:26:12.981" v="1211" actId="255"/>
          <ac:spMkLst>
            <pc:docMk/>
            <pc:sldMk cId="717583015" sldId="284"/>
            <ac:spMk id="2" creationId="{80420864-A653-47A6-82E6-C9750DDE92B7}"/>
          </ac:spMkLst>
        </pc:spChg>
        <pc:spChg chg="mod">
          <ac:chgData name="Lucyna Sochocka" userId="b8cb5f93404a0469" providerId="LiveId" clId="{D88D312E-16FF-4BB9-B9CD-943302CC04B5}" dt="2021-04-15T13:26:24.656" v="1213" actId="255"/>
          <ac:spMkLst>
            <pc:docMk/>
            <pc:sldMk cId="717583015" sldId="284"/>
            <ac:spMk id="3" creationId="{F6B9E3AD-2840-439B-BE59-605EFA706A2B}"/>
          </ac:spMkLst>
        </pc:spChg>
      </pc:sldChg>
      <pc:sldChg chg="modSp new mod">
        <pc:chgData name="Lucyna Sochocka" userId="b8cb5f93404a0469" providerId="LiveId" clId="{D88D312E-16FF-4BB9-B9CD-943302CC04B5}" dt="2021-04-15T13:36:04.931" v="1477" actId="20577"/>
        <pc:sldMkLst>
          <pc:docMk/>
          <pc:sldMk cId="397380099" sldId="285"/>
        </pc:sldMkLst>
        <pc:spChg chg="mod">
          <ac:chgData name="Lucyna Sochocka" userId="b8cb5f93404a0469" providerId="LiveId" clId="{D88D312E-16FF-4BB9-B9CD-943302CC04B5}" dt="2021-04-15T13:26:40.880" v="1236" actId="20577"/>
          <ac:spMkLst>
            <pc:docMk/>
            <pc:sldMk cId="397380099" sldId="285"/>
            <ac:spMk id="2" creationId="{2003100C-A015-4B0C-AD45-2ECBEA76D88C}"/>
          </ac:spMkLst>
        </pc:spChg>
        <pc:spChg chg="mod">
          <ac:chgData name="Lucyna Sochocka" userId="b8cb5f93404a0469" providerId="LiveId" clId="{D88D312E-16FF-4BB9-B9CD-943302CC04B5}" dt="2021-04-15T13:36:04.931" v="1477" actId="20577"/>
          <ac:spMkLst>
            <pc:docMk/>
            <pc:sldMk cId="397380099" sldId="285"/>
            <ac:spMk id="3" creationId="{21A91CC8-3455-4A87-8067-369B1657366E}"/>
          </ac:spMkLst>
        </pc:spChg>
      </pc:sldChg>
      <pc:sldChg chg="modSp new mod">
        <pc:chgData name="Lucyna Sochocka" userId="b8cb5f93404a0469" providerId="LiveId" clId="{D88D312E-16FF-4BB9-B9CD-943302CC04B5}" dt="2021-04-15T14:11:27.278" v="1955" actId="5793"/>
        <pc:sldMkLst>
          <pc:docMk/>
          <pc:sldMk cId="2851581484" sldId="286"/>
        </pc:sldMkLst>
        <pc:spChg chg="mod">
          <ac:chgData name="Lucyna Sochocka" userId="b8cb5f93404a0469" providerId="LiveId" clId="{D88D312E-16FF-4BB9-B9CD-943302CC04B5}" dt="2021-04-15T14:05:24.257" v="1649" actId="122"/>
          <ac:spMkLst>
            <pc:docMk/>
            <pc:sldMk cId="2851581484" sldId="286"/>
            <ac:spMk id="2" creationId="{986CB29C-446C-4CE1-98EA-952A89DFBD45}"/>
          </ac:spMkLst>
        </pc:spChg>
        <pc:spChg chg="mod">
          <ac:chgData name="Lucyna Sochocka" userId="b8cb5f93404a0469" providerId="LiveId" clId="{D88D312E-16FF-4BB9-B9CD-943302CC04B5}" dt="2021-04-15T14:11:27.278" v="1955" actId="5793"/>
          <ac:spMkLst>
            <pc:docMk/>
            <pc:sldMk cId="2851581484" sldId="286"/>
            <ac:spMk id="3" creationId="{BE38298C-DE81-4A31-A61E-3CF935628032}"/>
          </ac:spMkLst>
        </pc:spChg>
      </pc:sldChg>
      <pc:sldChg chg="modSp new mod">
        <pc:chgData name="Lucyna Sochocka" userId="b8cb5f93404a0469" providerId="LiveId" clId="{D88D312E-16FF-4BB9-B9CD-943302CC04B5}" dt="2021-04-15T14:14:28.567" v="2270" actId="5793"/>
        <pc:sldMkLst>
          <pc:docMk/>
          <pc:sldMk cId="1119916277" sldId="287"/>
        </pc:sldMkLst>
        <pc:spChg chg="mod">
          <ac:chgData name="Lucyna Sochocka" userId="b8cb5f93404a0469" providerId="LiveId" clId="{D88D312E-16FF-4BB9-B9CD-943302CC04B5}" dt="2021-04-15T14:14:28.567" v="2270" actId="5793"/>
          <ac:spMkLst>
            <pc:docMk/>
            <pc:sldMk cId="1119916277" sldId="287"/>
            <ac:spMk id="3" creationId="{81CB89AF-C11D-4526-815F-D404F7BB99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109724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912120"/>
            <a:ext cx="109724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52388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52388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91212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91212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91212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523880"/>
            <a:ext cx="10972440" cy="457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109724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152280"/>
            <a:ext cx="10972440" cy="56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523880"/>
            <a:ext cx="10972440" cy="457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912120"/>
            <a:ext cx="109724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109724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912120"/>
            <a:ext cx="109724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52388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52388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91212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91212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91212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523880"/>
            <a:ext cx="10972440" cy="457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109724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109724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152280"/>
            <a:ext cx="10972440" cy="56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912120"/>
            <a:ext cx="109724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109724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3912120"/>
            <a:ext cx="109724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23196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319640" y="152388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8029800" y="152388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91212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4319640" y="391212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8029800" y="391212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523880"/>
            <a:ext cx="10972440" cy="457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109724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152280"/>
            <a:ext cx="10972440" cy="56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912120"/>
            <a:ext cx="109724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109724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912120"/>
            <a:ext cx="109724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52388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52388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91212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91212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912120"/>
            <a:ext cx="3533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152280"/>
            <a:ext cx="10972440" cy="56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91212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523880"/>
            <a:ext cx="535428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912120"/>
            <a:ext cx="109724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26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1433880"/>
            <a:ext cx="11073960" cy="198072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800" b="0" strike="noStrike" spc="-100">
                <a:solidFill>
                  <a:srgbClr val="DBDBDB">
                    <a:alpha val="25000"/>
                  </a:srgbClr>
                </a:solidFill>
                <a:latin typeface="Constantia"/>
              </a:rPr>
              <a:t>Kliknij, aby edytować styl</a:t>
            </a:r>
            <a:endParaRPr lang="pl-PL" sz="4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9" name="Line 2"/>
          <p:cNvSpPr/>
          <p:nvPr/>
        </p:nvSpPr>
        <p:spPr>
          <a:xfrm>
            <a:off x="1951200" y="3549960"/>
            <a:ext cx="3962520" cy="1440"/>
          </a:xfrm>
          <a:prstGeom prst="line">
            <a:avLst/>
          </a:prstGeom>
          <a:ln w="9525">
            <a:solidFill>
              <a:schemeClr val="bg2">
                <a:tint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6278040" y="3549960"/>
            <a:ext cx="3962160" cy="1440"/>
          </a:xfrm>
          <a:prstGeom prst="line">
            <a:avLst/>
          </a:prstGeom>
          <a:ln w="9525">
            <a:solidFill>
              <a:schemeClr val="bg2">
                <a:tint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053760" y="3526200"/>
            <a:ext cx="60480" cy="45360"/>
          </a:xfrm>
          <a:prstGeom prst="ellipse">
            <a:avLst/>
          </a:prstGeom>
          <a:ln>
            <a:round/>
          </a:ln>
          <a:effectLst>
            <a:outerShdw blurRad="3175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7721640" y="6203520"/>
            <a:ext cx="3454200" cy="383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F45CB010-B46D-4E2E-A866-CCFA6838288E}" type="datetime">
              <a:rPr lang="pl-PL" sz="1200" b="0" strike="noStrike" spc="-1">
                <a:solidFill>
                  <a:srgbClr val="FFC199"/>
                </a:solidFill>
                <a:latin typeface="Constantia"/>
              </a:rPr>
              <a:t>15.04.2021</a:t>
            </a:fld>
            <a:endParaRPr lang="pl-PL" sz="12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214000" y="6181560"/>
            <a:ext cx="812520" cy="45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69956D63-A253-4DD2-8FF5-56EAB262A733}" type="slidenum">
              <a:rPr lang="pl-PL" sz="1600" b="0" strike="noStrike" spc="-1">
                <a:solidFill>
                  <a:srgbClr val="FFC199"/>
                </a:solidFill>
                <a:latin typeface="Constantia"/>
              </a:rPr>
              <a:t>‹#›</a:t>
            </a:fld>
            <a:endParaRPr lang="pl-PL" sz="16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844720" y="6203520"/>
            <a:ext cx="4774680" cy="383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pl-PL" sz="24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600" b="0" strike="noStrike" spc="-1">
                <a:solidFill>
                  <a:srgbClr val="003760"/>
                </a:solidFill>
                <a:latin typeface="Constantia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100" b="0" strike="noStrike" spc="-1">
                <a:solidFill>
                  <a:srgbClr val="003760"/>
                </a:solidFill>
                <a:latin typeface="Constantia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1900" b="0" strike="noStrike" spc="-1">
                <a:solidFill>
                  <a:srgbClr val="003760"/>
                </a:solidFill>
                <a:latin typeface="Constantia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1600" b="0" strike="noStrike" spc="-1">
                <a:solidFill>
                  <a:srgbClr val="003760"/>
                </a:solidFill>
                <a:latin typeface="Constantia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3760"/>
                </a:solidFill>
                <a:latin typeface="Constantia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3760"/>
                </a:solidFill>
                <a:latin typeface="Constantia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solidFill>
                  <a:srgbClr val="003760"/>
                </a:solidFill>
                <a:latin typeface="Constantia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609480" y="1523880"/>
            <a:ext cx="10972440" cy="4571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003760"/>
              </a:buClr>
              <a:buSzPct val="85000"/>
              <a:buFont typeface="Wingdings 2" charset="2"/>
              <a:buChar char=""/>
            </a:pPr>
            <a:r>
              <a:rPr lang="pl-PL" sz="2600" b="0" strike="noStrike" spc="-1">
                <a:solidFill>
                  <a:srgbClr val="003760"/>
                </a:solidFill>
                <a:latin typeface="Constantia"/>
              </a:rPr>
              <a:t>Kliknij, aby edytować style wzorca tekstu</a:t>
            </a:r>
          </a:p>
          <a:p>
            <a:pPr marL="640080" lvl="1" indent="-273960">
              <a:lnSpc>
                <a:spcPct val="100000"/>
              </a:lnSpc>
              <a:spcBef>
                <a:spcPts val="300"/>
              </a:spcBef>
              <a:buClr>
                <a:srgbClr val="003054"/>
              </a:buClr>
              <a:buSzPct val="85000"/>
              <a:buFont typeface="Wingdings 2" charset="2"/>
              <a:buChar char=""/>
            </a:pPr>
            <a:r>
              <a:rPr lang="pl-PL" sz="2400" b="0" strike="noStrike" spc="-1">
                <a:solidFill>
                  <a:srgbClr val="FFC199"/>
                </a:solidFill>
                <a:latin typeface="Constantia"/>
              </a:rPr>
              <a:t>Drugi poziom</a:t>
            </a:r>
            <a:endParaRPr lang="pl-PL" sz="2400" b="0" strike="noStrike" spc="-1">
              <a:solidFill>
                <a:srgbClr val="003760"/>
              </a:solidFill>
              <a:latin typeface="Constantia"/>
            </a:endParaRPr>
          </a:p>
          <a:p>
            <a:pPr marL="1005840" lvl="2" indent="-228240">
              <a:lnSpc>
                <a:spcPct val="100000"/>
              </a:lnSpc>
              <a:spcBef>
                <a:spcPts val="300"/>
              </a:spcBef>
              <a:buClr>
                <a:srgbClr val="002847"/>
              </a:buClr>
              <a:buSzPct val="85000"/>
              <a:buFont typeface="Wingdings 2" charset="2"/>
              <a:buChar char=""/>
            </a:pPr>
            <a:r>
              <a:rPr lang="pl-PL" sz="2100" b="0" strike="noStrike" spc="-1">
                <a:solidFill>
                  <a:srgbClr val="003760"/>
                </a:solidFill>
                <a:latin typeface="Constantia"/>
              </a:rPr>
              <a:t>Trzeci poziom</a:t>
            </a:r>
          </a:p>
          <a:p>
            <a:pPr marL="1280160" lvl="3" indent="-228240">
              <a:lnSpc>
                <a:spcPct val="100000"/>
              </a:lnSpc>
              <a:spcBef>
                <a:spcPts val="300"/>
              </a:spcBef>
              <a:buClr>
                <a:srgbClr val="003054"/>
              </a:buClr>
              <a:buSzPct val="85000"/>
              <a:buFont typeface="Wingdings 2" charset="2"/>
              <a:buChar char=""/>
            </a:pPr>
            <a:r>
              <a:rPr lang="pl-PL" sz="1900" b="0" strike="noStrike" spc="-1">
                <a:solidFill>
                  <a:srgbClr val="003760"/>
                </a:solidFill>
                <a:latin typeface="Constantia"/>
              </a:rPr>
              <a:t>Czwarty poziom</a:t>
            </a:r>
          </a:p>
          <a:p>
            <a:pPr marL="1554480" lvl="4" indent="-228240">
              <a:lnSpc>
                <a:spcPct val="100000"/>
              </a:lnSpc>
              <a:spcBef>
                <a:spcPts val="340"/>
              </a:spcBef>
              <a:buClr>
                <a:srgbClr val="003054"/>
              </a:buClr>
              <a:buSzPct val="85000"/>
              <a:buFont typeface="Wingdings 2" charset="2"/>
              <a:buChar char=""/>
            </a:pPr>
            <a:r>
              <a:rPr lang="pl-PL" sz="1600" b="0" strike="noStrike" spc="-1">
                <a:solidFill>
                  <a:srgbClr val="003760"/>
                </a:solidFill>
                <a:latin typeface="Constantia"/>
              </a:rPr>
              <a:t>Piąty poziom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7721640" y="6203520"/>
            <a:ext cx="3454200" cy="383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C26001D7-C5A4-45E9-BFD5-028D2D14DE31}" type="datetime">
              <a:rPr lang="pl-PL" sz="1200" b="0" strike="noStrike" spc="-1">
                <a:solidFill>
                  <a:srgbClr val="FFC199"/>
                </a:solidFill>
                <a:latin typeface="Constantia"/>
              </a:rPr>
              <a:t>15.04.2021</a:t>
            </a:fld>
            <a:endParaRPr lang="pl-PL" sz="12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/>
          </p:nvPr>
        </p:nvSpPr>
        <p:spPr>
          <a:xfrm>
            <a:off x="11214000" y="6181560"/>
            <a:ext cx="812520" cy="45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733A3E34-7D9C-4288-8795-72412EF5336B}" type="slidenum">
              <a:rPr lang="pl-PL" sz="1600" b="0" strike="noStrike" spc="-1">
                <a:solidFill>
                  <a:srgbClr val="FFC199"/>
                </a:solidFill>
                <a:latin typeface="Constantia"/>
              </a:rPr>
              <a:t>‹#›</a:t>
            </a:fld>
            <a:endParaRPr lang="pl-PL" sz="16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2844720" y="6203520"/>
            <a:ext cx="4774680" cy="383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pl-PL" sz="24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l-PL" sz="4200" b="0" strike="noStrike" spc="-100">
                <a:solidFill>
                  <a:srgbClr val="DBDBDB">
                    <a:alpha val="25000"/>
                  </a:srgbClr>
                </a:solidFill>
                <a:latin typeface="Constantia"/>
              </a:rPr>
              <a:t>Kliknij, aby edytować styl</a:t>
            </a:r>
            <a:endParaRPr lang="pl-PL" sz="4200" b="0" strike="noStrike" spc="-1">
              <a:solidFill>
                <a:srgbClr val="003760"/>
              </a:solidFill>
              <a:latin typeface="Constant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dt"/>
          </p:nvPr>
        </p:nvSpPr>
        <p:spPr>
          <a:xfrm>
            <a:off x="7721640" y="6203520"/>
            <a:ext cx="3454200" cy="383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65471479-270E-4447-B492-2D2D31BABCD1}" type="datetime">
              <a:rPr lang="pl-PL" sz="1200" b="0" strike="noStrike" spc="-1">
                <a:solidFill>
                  <a:srgbClr val="FFC199"/>
                </a:solidFill>
                <a:latin typeface="Constantia"/>
              </a:rPr>
              <a:t>15.04.2021</a:t>
            </a:fld>
            <a:endParaRPr lang="pl-PL" sz="1200" b="0" strike="noStrike" spc="-1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/>
          </p:nvPr>
        </p:nvSpPr>
        <p:spPr>
          <a:xfrm>
            <a:off x="2844720" y="6203520"/>
            <a:ext cx="4774680" cy="383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pl-PL" sz="2400" b="0" strike="noStrike" spc="-1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11214000" y="6181560"/>
            <a:ext cx="812520" cy="45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54DBF5C3-50BD-4E96-86A4-4648B0641325}" type="slidenum">
              <a:rPr lang="pl-PL" sz="1600" b="0" strike="noStrike" spc="-1">
                <a:solidFill>
                  <a:srgbClr val="FFC199"/>
                </a:solidFill>
                <a:latin typeface="Constantia"/>
              </a:rPr>
              <a:t>‹#›</a:t>
            </a:fld>
            <a:endParaRPr lang="pl-PL" sz="1600" b="0" strike="noStrike" spc="-1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218960"/>
          </a:xfrm>
          <a:prstGeom prst="rect">
            <a:avLst/>
          </a:prstGeom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l-PL" sz="4200" b="0" strike="noStrike" spc="-100">
                <a:solidFill>
                  <a:srgbClr val="DBDBDB">
                    <a:alpha val="25000"/>
                  </a:srgbClr>
                </a:solidFill>
                <a:latin typeface="Constantia"/>
              </a:rPr>
              <a:t>Kliknij, aby edytować styl</a:t>
            </a:r>
            <a:endParaRPr lang="pl-PL" sz="42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523880"/>
            <a:ext cx="5412960" cy="4571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003760"/>
              </a:buClr>
              <a:buSzPct val="85000"/>
              <a:buFont typeface="Wingdings 2" charset="2"/>
              <a:buChar char=""/>
            </a:pPr>
            <a:r>
              <a:rPr lang="pl-PL" sz="2600" b="0" strike="noStrike" spc="-1">
                <a:solidFill>
                  <a:srgbClr val="003760"/>
                </a:solidFill>
                <a:latin typeface="Constantia"/>
              </a:rPr>
              <a:t>Kliknij, aby edytować style wzorca tekstu</a:t>
            </a:r>
          </a:p>
          <a:p>
            <a:pPr marL="640080" lvl="1" indent="-273960">
              <a:lnSpc>
                <a:spcPct val="100000"/>
              </a:lnSpc>
              <a:spcBef>
                <a:spcPts val="300"/>
              </a:spcBef>
              <a:buClr>
                <a:srgbClr val="003054"/>
              </a:buClr>
              <a:buSzPct val="85000"/>
              <a:buFont typeface="Wingdings 2" charset="2"/>
              <a:buChar char=""/>
            </a:pPr>
            <a:r>
              <a:rPr lang="pl-PL" sz="2400" b="0" strike="noStrike" spc="-1">
                <a:solidFill>
                  <a:srgbClr val="FFC199"/>
                </a:solidFill>
                <a:latin typeface="Constantia"/>
              </a:rPr>
              <a:t>Drugi poziom</a:t>
            </a:r>
            <a:endParaRPr lang="pl-PL" sz="2400" b="0" strike="noStrike" spc="-1">
              <a:solidFill>
                <a:srgbClr val="003760"/>
              </a:solidFill>
              <a:latin typeface="Constantia"/>
            </a:endParaRPr>
          </a:p>
          <a:p>
            <a:pPr marL="1005840" lvl="2" indent="-228240">
              <a:lnSpc>
                <a:spcPct val="100000"/>
              </a:lnSpc>
              <a:spcBef>
                <a:spcPts val="300"/>
              </a:spcBef>
              <a:buClr>
                <a:srgbClr val="002847"/>
              </a:buClr>
              <a:buSzPct val="85000"/>
              <a:buFont typeface="Wingdings 2" charset="2"/>
              <a:buChar char=""/>
            </a:pPr>
            <a:r>
              <a:rPr lang="pl-PL" sz="2100" b="0" strike="noStrike" spc="-1">
                <a:solidFill>
                  <a:srgbClr val="003760"/>
                </a:solidFill>
                <a:latin typeface="Constantia"/>
              </a:rPr>
              <a:t>Trzeci poziom</a:t>
            </a:r>
          </a:p>
          <a:p>
            <a:pPr marL="1280160" lvl="3" indent="-228240">
              <a:lnSpc>
                <a:spcPct val="100000"/>
              </a:lnSpc>
              <a:spcBef>
                <a:spcPts val="300"/>
              </a:spcBef>
              <a:buClr>
                <a:srgbClr val="003054"/>
              </a:buClr>
              <a:buSzPct val="85000"/>
              <a:buFont typeface="Wingdings 2" charset="2"/>
              <a:buChar char=""/>
            </a:pPr>
            <a:r>
              <a:rPr lang="pl-PL" sz="1900" b="0" strike="noStrike" spc="-1">
                <a:solidFill>
                  <a:srgbClr val="003760"/>
                </a:solidFill>
                <a:latin typeface="Constantia"/>
              </a:rPr>
              <a:t>Czwarty poziom</a:t>
            </a:r>
          </a:p>
          <a:p>
            <a:pPr marL="1554480" lvl="4" indent="-228240">
              <a:lnSpc>
                <a:spcPct val="100000"/>
              </a:lnSpc>
              <a:spcBef>
                <a:spcPts val="340"/>
              </a:spcBef>
              <a:buClr>
                <a:srgbClr val="003054"/>
              </a:buClr>
              <a:buSzPct val="85000"/>
              <a:buFont typeface="Wingdings 2" charset="2"/>
              <a:buChar char=""/>
            </a:pPr>
            <a:r>
              <a:rPr lang="pl-PL" sz="1600" b="0" strike="noStrike" spc="-1">
                <a:solidFill>
                  <a:srgbClr val="003760"/>
                </a:solidFill>
                <a:latin typeface="Constantia"/>
              </a:rPr>
              <a:t>Piąty poziom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6197760" y="1523880"/>
            <a:ext cx="5412960" cy="45716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003760"/>
              </a:buClr>
              <a:buSzPct val="85000"/>
              <a:buFont typeface="Wingdings 2" charset="2"/>
              <a:buChar char=""/>
            </a:pPr>
            <a:r>
              <a:rPr lang="pl-PL" sz="2600" b="0" strike="noStrike" spc="-1">
                <a:solidFill>
                  <a:srgbClr val="003760"/>
                </a:solidFill>
                <a:latin typeface="Constantia"/>
              </a:rPr>
              <a:t>Kliknij, aby edytować style wzorca tekstu</a:t>
            </a:r>
          </a:p>
          <a:p>
            <a:pPr marL="640080" lvl="1" indent="-273960">
              <a:lnSpc>
                <a:spcPct val="100000"/>
              </a:lnSpc>
              <a:spcBef>
                <a:spcPts val="300"/>
              </a:spcBef>
              <a:buClr>
                <a:srgbClr val="003054"/>
              </a:buClr>
              <a:buSzPct val="85000"/>
              <a:buFont typeface="Wingdings 2" charset="2"/>
              <a:buChar char=""/>
            </a:pPr>
            <a:r>
              <a:rPr lang="pl-PL" sz="2400" b="0" strike="noStrike" spc="-1">
                <a:solidFill>
                  <a:srgbClr val="FFC199"/>
                </a:solidFill>
                <a:latin typeface="Constantia"/>
              </a:rPr>
              <a:t>Drugi poziom</a:t>
            </a:r>
            <a:endParaRPr lang="pl-PL" sz="2400" b="0" strike="noStrike" spc="-1">
              <a:solidFill>
                <a:srgbClr val="003760"/>
              </a:solidFill>
              <a:latin typeface="Constantia"/>
            </a:endParaRPr>
          </a:p>
          <a:p>
            <a:pPr marL="1005840" lvl="2" indent="-228240">
              <a:lnSpc>
                <a:spcPct val="100000"/>
              </a:lnSpc>
              <a:spcBef>
                <a:spcPts val="300"/>
              </a:spcBef>
              <a:buClr>
                <a:srgbClr val="002847"/>
              </a:buClr>
              <a:buSzPct val="85000"/>
              <a:buFont typeface="Wingdings 2" charset="2"/>
              <a:buChar char=""/>
            </a:pPr>
            <a:r>
              <a:rPr lang="pl-PL" sz="2100" b="0" strike="noStrike" spc="-1">
                <a:solidFill>
                  <a:srgbClr val="003760"/>
                </a:solidFill>
                <a:latin typeface="Constantia"/>
              </a:rPr>
              <a:t>Trzeci poziom</a:t>
            </a:r>
          </a:p>
          <a:p>
            <a:pPr marL="1280160" lvl="3" indent="-228240">
              <a:lnSpc>
                <a:spcPct val="100000"/>
              </a:lnSpc>
              <a:spcBef>
                <a:spcPts val="300"/>
              </a:spcBef>
              <a:buClr>
                <a:srgbClr val="003054"/>
              </a:buClr>
              <a:buSzPct val="85000"/>
              <a:buFont typeface="Wingdings 2" charset="2"/>
              <a:buChar char=""/>
            </a:pPr>
            <a:r>
              <a:rPr lang="pl-PL" sz="1900" b="0" strike="noStrike" spc="-1">
                <a:solidFill>
                  <a:srgbClr val="003760"/>
                </a:solidFill>
                <a:latin typeface="Constantia"/>
              </a:rPr>
              <a:t>Czwarty poziom</a:t>
            </a:r>
          </a:p>
          <a:p>
            <a:pPr marL="1554480" lvl="4" indent="-228240">
              <a:lnSpc>
                <a:spcPct val="100000"/>
              </a:lnSpc>
              <a:spcBef>
                <a:spcPts val="340"/>
              </a:spcBef>
              <a:buClr>
                <a:srgbClr val="003054"/>
              </a:buClr>
              <a:buSzPct val="85000"/>
              <a:buFont typeface="Wingdings 2" charset="2"/>
              <a:buChar char=""/>
            </a:pPr>
            <a:r>
              <a:rPr lang="pl-PL" sz="1600" b="0" strike="noStrike" spc="-1">
                <a:solidFill>
                  <a:srgbClr val="003760"/>
                </a:solidFill>
                <a:latin typeface="Constantia"/>
              </a:rPr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839080" y="457200"/>
            <a:ext cx="2742840" cy="1066320"/>
          </a:xfrm>
          <a:prstGeom prst="rect">
            <a:avLst/>
          </a:prstGeom>
        </p:spPr>
        <p:txBody>
          <a:bodyPr tIns="9144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l-PL" sz="1800" b="1" strike="noStrike" spc="-52">
                <a:solidFill>
                  <a:srgbClr val="FFC199"/>
                </a:solidFill>
                <a:latin typeface="Constantia"/>
              </a:rPr>
              <a:t>Kliknij, aby edytować styl</a:t>
            </a:r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457200"/>
            <a:ext cx="8026200" cy="55623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l-PL" sz="3200" b="0" strike="noStrike" spc="-1">
                <a:solidFill>
                  <a:srgbClr val="003760"/>
                </a:solidFill>
                <a:latin typeface="Constantia"/>
              </a:rPr>
              <a:t>Kliknij ikonę, aby dodać obraz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8839080" y="1600200"/>
            <a:ext cx="2742840" cy="44193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25000"/>
              </a:lnSpc>
              <a:spcBef>
                <a:spcPts val="6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l-PL" sz="1600" b="0" strike="noStrike" spc="-1">
                <a:solidFill>
                  <a:srgbClr val="FFC199"/>
                </a:solidFill>
                <a:latin typeface="Constantia"/>
              </a:rPr>
              <a:t>Kliknij, aby edytować style wzorca tekstu</a:t>
            </a:r>
            <a:endParaRPr lang="pl-PL" sz="16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7721640" y="6203520"/>
            <a:ext cx="3454200" cy="383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492BDAEF-2831-4054-8114-66A66B1F3D37}" type="datetime">
              <a:rPr lang="pl-PL" sz="1200" b="0" strike="noStrike" spc="-1">
                <a:solidFill>
                  <a:srgbClr val="FFC199"/>
                </a:solidFill>
                <a:latin typeface="Constantia"/>
              </a:rPr>
              <a:t>15.04.2021</a:t>
            </a:fld>
            <a:endParaRPr lang="pl-PL" sz="1200" b="0" strike="noStrike" spc="-1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11214000" y="6181560"/>
            <a:ext cx="812520" cy="456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A0DC42A4-97C4-4266-850D-4AE38F55A084}" type="slidenum">
              <a:rPr lang="pl-PL" sz="1600" b="0" strike="noStrike" spc="-1">
                <a:solidFill>
                  <a:srgbClr val="FFC199"/>
                </a:solidFill>
                <a:latin typeface="Constantia"/>
              </a:rPr>
              <a:t>‹#›</a:t>
            </a:fld>
            <a:endParaRPr lang="pl-PL" sz="1600" b="0" strike="noStrike" spc="-1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ftr"/>
          </p:nvPr>
        </p:nvSpPr>
        <p:spPr>
          <a:xfrm>
            <a:off x="2844720" y="6203520"/>
            <a:ext cx="4774680" cy="38376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pl-PL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787033" y="4599360"/>
            <a:ext cx="11073960" cy="1593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l-PL" sz="2800" b="0" strike="noStrike" spc="-1" dirty="0"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1018080"/>
            <a:ext cx="11226600" cy="3581280"/>
          </a:xfrm>
          <a:prstGeom prst="rect">
            <a:avLst/>
          </a:prstGeom>
          <a:noFill/>
          <a:ln w="648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6000" b="1" strike="noStrike" spc="-100" dirty="0">
                <a:solidFill>
                  <a:srgbClr val="003760"/>
                </a:solidFill>
                <a:latin typeface="Constantia"/>
              </a:rPr>
              <a:t>Edukacja terapeutyczna w chorobach przewlekłych: CUKRZYCA </a:t>
            </a:r>
            <a:endParaRPr lang="pl-PL" sz="6000" b="0" strike="noStrike" spc="-1" dirty="0">
              <a:solidFill>
                <a:srgbClr val="003760"/>
              </a:solidFill>
              <a:latin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2"/>
          <p:cNvSpPr txBox="1"/>
          <p:nvPr/>
        </p:nvSpPr>
        <p:spPr>
          <a:xfrm>
            <a:off x="652680" y="-221400"/>
            <a:ext cx="11116080" cy="1218960"/>
          </a:xfrm>
          <a:prstGeom prst="rect">
            <a:avLst/>
          </a:prstGeom>
          <a:noFill/>
          <a:ln w="648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4200" b="0" strike="noStrike" spc="-100">
                <a:solidFill>
                  <a:srgbClr val="E1AA87">
                    <a:alpha val="25000"/>
                  </a:srgbClr>
                </a:solidFill>
                <a:latin typeface="Constantia"/>
              </a:rPr>
              <a:t>2. Wyrażaj swoje uczucia!</a:t>
            </a:r>
            <a:endParaRPr lang="pl-PL" sz="42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FDD6FB9-3073-466C-890C-ED07DF070906}"/>
              </a:ext>
            </a:extLst>
          </p:cNvPr>
          <p:cNvSpPr txBox="1"/>
          <p:nvPr/>
        </p:nvSpPr>
        <p:spPr>
          <a:xfrm>
            <a:off x="146756" y="388080"/>
            <a:ext cx="67056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000" dirty="0">
                <a:solidFill>
                  <a:schemeClr val="accent1"/>
                </a:solidFill>
              </a:rPr>
              <a:t>W</a:t>
            </a:r>
            <a:r>
              <a:rPr lang="pl-PL" sz="3200" dirty="0">
                <a:solidFill>
                  <a:schemeClr val="accent1"/>
                </a:solidFill>
              </a:rPr>
              <a:t> przypadku produktów/dań złożonych przy obliczeniach należy pamiętać, by od całkowitej liczby kalorii odejmować te pochodzące z węglowodanów. Nieco prościej jest obliczać WBT w pożywieniu zawierającym głównie białko i tłuszcz – np. w wędlinach, mięsie, żółtych serach, bo ich kaloryczność wynika głównie z białka i tłuszczu. Tutaj interesują nas kalorie, które dzielimy przez 100</a:t>
            </a:r>
            <a:r>
              <a:rPr lang="pl-PL" sz="3200" spc="-1" dirty="0">
                <a:solidFill>
                  <a:schemeClr val="accent1"/>
                </a:solidFill>
                <a:latin typeface="Constantia"/>
              </a:rPr>
              <a:t>. </a:t>
            </a:r>
            <a:endParaRPr lang="pl-PL" sz="32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A0A8775-6F75-4F30-83E1-935BE4AE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10" y="1"/>
            <a:ext cx="549768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3B4F03-8FFD-4BE3-A2CF-5B99A6F5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6600" dirty="0">
                <a:solidFill>
                  <a:schemeClr val="accent1"/>
                </a:solidFill>
              </a:rPr>
              <a:t>O czym trzeba pamiętać!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8DEDE6-87FB-4B46-8164-F0E1BD5358D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660040"/>
            <a:ext cx="10972440" cy="4571640"/>
          </a:xfrm>
        </p:spPr>
        <p:txBody>
          <a:bodyPr/>
          <a:lstStyle/>
          <a:p>
            <a:pPr marL="0" indent="0">
              <a:buNone/>
            </a:pPr>
            <a:r>
              <a:rPr lang="pl-PL" sz="4500" dirty="0">
                <a:solidFill>
                  <a:schemeClr val="accent1"/>
                </a:solidFill>
              </a:rPr>
              <a:t>1 WBT = 100 kcal z tłuszczów i białka</a:t>
            </a:r>
            <a:br>
              <a:rPr lang="pl-PL" sz="4500" dirty="0">
                <a:solidFill>
                  <a:schemeClr val="accent1"/>
                </a:solidFill>
              </a:rPr>
            </a:br>
            <a:r>
              <a:rPr lang="pl-PL" sz="4500" dirty="0">
                <a:solidFill>
                  <a:schemeClr val="accent1"/>
                </a:solidFill>
              </a:rPr>
              <a:t>1 g białka = 4 kcal</a:t>
            </a:r>
            <a:br>
              <a:rPr lang="pl-PL" sz="4500" dirty="0">
                <a:solidFill>
                  <a:schemeClr val="accent1"/>
                </a:solidFill>
              </a:rPr>
            </a:br>
            <a:r>
              <a:rPr lang="pl-PL" sz="4500" dirty="0">
                <a:solidFill>
                  <a:schemeClr val="accent1"/>
                </a:solidFill>
              </a:rPr>
              <a:t>1 g tłuszczu = 9 kcal</a:t>
            </a:r>
            <a:br>
              <a:rPr lang="pl-PL" sz="4500" dirty="0">
                <a:solidFill>
                  <a:schemeClr val="accent1"/>
                </a:solidFill>
              </a:rPr>
            </a:br>
            <a:r>
              <a:rPr lang="pl-PL" sz="4500" dirty="0">
                <a:solidFill>
                  <a:schemeClr val="accent1"/>
                </a:solidFill>
              </a:rPr>
              <a:t>1 g węglowodanów = 4 kcal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C1F26E-280D-4EA6-A8C2-CD24CFF2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2675467"/>
            <a:ext cx="4079698" cy="38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98C18-72B7-4DA8-A89E-87032F7B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6000" dirty="0">
                <a:solidFill>
                  <a:schemeClr val="accent1"/>
                </a:solidFill>
              </a:rPr>
              <a:t>Przykład: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FB059D-ADFE-4947-A393-7774024E1E1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6591" y="59088"/>
            <a:ext cx="10972440" cy="5943960"/>
          </a:xfrm>
        </p:spPr>
        <p:txBody>
          <a:bodyPr/>
          <a:lstStyle/>
          <a:p>
            <a:pPr marL="0" indent="0">
              <a:buNone/>
            </a:pPr>
            <a:r>
              <a:rPr lang="pl-PL" sz="3600" dirty="0">
                <a:solidFill>
                  <a:schemeClr val="accent1"/>
                </a:solidFill>
              </a:rPr>
              <a:t>Baton o wadze 35 g zawiera :</a:t>
            </a:r>
          </a:p>
          <a:p>
            <a:pPr marL="0" indent="0">
              <a:buNone/>
            </a:pPr>
            <a:r>
              <a:rPr lang="pl-PL" sz="3600" dirty="0">
                <a:solidFill>
                  <a:schemeClr val="accent1"/>
                </a:solidFill>
              </a:rPr>
              <a:t>190 kcal; 2,5 g białka; 11,4 g tłuszczu; 19, 5 g węglowodanów, czyli 2 WW </a:t>
            </a:r>
          </a:p>
          <a:p>
            <a:pPr marL="0" indent="0">
              <a:buNone/>
            </a:pPr>
            <a:r>
              <a:rPr lang="pl-PL" sz="3600" dirty="0">
                <a:solidFill>
                  <a:schemeClr val="accent1"/>
                </a:solidFill>
              </a:rPr>
              <a:t>WBT można w tym przypadku obliczyć na dwa sposoby.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3623351-1DD9-4F8D-8237-67A9A4F7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311" y="3826932"/>
            <a:ext cx="12282311" cy="30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8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C1E5BBF9-7750-4824-9C29-59EB15426E0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0933" y="711201"/>
            <a:ext cx="11650133" cy="5677831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pl-PL" sz="3600" dirty="0">
                <a:solidFill>
                  <a:schemeClr val="accent1"/>
                </a:solidFill>
              </a:rPr>
              <a:t>Najprościej wyliczyć, ile kalorii pochodzi z węglowodanów – 19,5 x 4 = 78 kcal</a:t>
            </a:r>
            <a:br>
              <a:rPr lang="pl-PL" sz="3600" dirty="0">
                <a:solidFill>
                  <a:schemeClr val="accent1"/>
                </a:solidFill>
              </a:rPr>
            </a:br>
            <a:r>
              <a:rPr lang="pl-PL" sz="3600" dirty="0">
                <a:solidFill>
                  <a:schemeClr val="accent1"/>
                </a:solidFill>
              </a:rPr>
              <a:t>Od całkowitej kaloryczności 190 odejmujemy kalorie z cukrów i zostaje nam 112 kcal z białka i tłuszczów (190-78 = 112)</a:t>
            </a:r>
            <a:br>
              <a:rPr lang="pl-PL" sz="3600" dirty="0">
                <a:solidFill>
                  <a:schemeClr val="accent1"/>
                </a:solidFill>
              </a:rPr>
            </a:br>
            <a:r>
              <a:rPr lang="pl-PL" sz="3600" dirty="0">
                <a:solidFill>
                  <a:schemeClr val="accent1"/>
                </a:solidFill>
              </a:rPr>
              <a:t>112 kcal to w zaokrągleniu 1 WBT</a:t>
            </a:r>
          </a:p>
          <a:p>
            <a:pPr marL="514350" indent="-514350">
              <a:buAutoNum type="arabicParenR"/>
            </a:pPr>
            <a:r>
              <a:rPr lang="pl-PL" sz="3600" dirty="0">
                <a:solidFill>
                  <a:schemeClr val="accent1"/>
                </a:solidFill>
              </a:rPr>
              <a:t>Wiedząc, że 1 g białka to 4 kcal, a 1 g tłuszczu to 9 kcal możemy obliczyć, że w Aero mamy 10 kcal pochodząca z białka (2,5 x 4) oraz 102 kcal pochodzące z tłuszczu (11,4 x 9). A zatem 112 kcal z białka i tłuszczu czyli w zaokrągleniu 1 WBT.</a:t>
            </a:r>
          </a:p>
        </p:txBody>
      </p:sp>
    </p:spTree>
    <p:extLst>
      <p:ext uri="{BB962C8B-B14F-4D97-AF65-F5344CB8AC3E}">
        <p14:creationId xmlns:p14="http://schemas.microsoft.com/office/powerpoint/2010/main" val="117168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9E9A0F-F5C7-4094-9A59-8760B1F0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Pan/Pani dawkuje insulinę do posiłków?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CD82C8-61B8-4B5B-A040-7D33755E4C9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A7135FB-748C-4CFA-933F-3A73601196B4}"/>
              </a:ext>
            </a:extLst>
          </p:cNvPr>
          <p:cNvSpPr txBox="1"/>
          <p:nvPr/>
        </p:nvSpPr>
        <p:spPr>
          <a:xfrm>
            <a:off x="843379" y="2489265"/>
            <a:ext cx="102004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sz="3600" dirty="0"/>
              <a:t>Rano - 10 jednostek</a:t>
            </a:r>
          </a:p>
          <a:p>
            <a:pPr marL="0" indent="0">
              <a:buNone/>
            </a:pPr>
            <a:r>
              <a:rPr lang="pl-PL" sz="3600" dirty="0"/>
              <a:t>Obiad – 8 jednostek</a:t>
            </a:r>
          </a:p>
          <a:p>
            <a:pPr marL="0" indent="0">
              <a:buNone/>
            </a:pPr>
            <a:r>
              <a:rPr lang="pl-PL" sz="3600" dirty="0"/>
              <a:t>Kolacja – 10 jednostek</a:t>
            </a:r>
          </a:p>
          <a:p>
            <a:pPr marL="0" indent="0">
              <a:buNone/>
            </a:pPr>
            <a:r>
              <a:rPr lang="pl-PL" sz="3600" dirty="0"/>
              <a:t>Na noc – 20 jednostek </a:t>
            </a:r>
          </a:p>
        </p:txBody>
      </p:sp>
    </p:spTree>
    <p:extLst>
      <p:ext uri="{BB962C8B-B14F-4D97-AF65-F5344CB8AC3E}">
        <p14:creationId xmlns:p14="http://schemas.microsoft.com/office/powerpoint/2010/main" val="10478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CFB5FC-2855-41D8-AD48-B851B4CF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Pan dawkuje insulinę do posiłków?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A664C0-0EA5-45FC-B309-9B0234531A2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-1997476"/>
            <a:ext cx="10972440" cy="3368716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3F366DB-A0A3-44D3-9907-7ACDFDA79A1F}"/>
              </a:ext>
            </a:extLst>
          </p:cNvPr>
          <p:cNvSpPr txBox="1"/>
          <p:nvPr/>
        </p:nvSpPr>
        <p:spPr>
          <a:xfrm>
            <a:off x="1278384" y="464221"/>
            <a:ext cx="1000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F7F7DBF-9062-467B-97E6-F135F3DB927A}"/>
              </a:ext>
            </a:extLst>
          </p:cNvPr>
          <p:cNvSpPr txBox="1"/>
          <p:nvPr/>
        </p:nvSpPr>
        <p:spPr>
          <a:xfrm>
            <a:off x="3047260" y="1139820"/>
            <a:ext cx="60945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/>
              <a:t>To zależy od tego: </a:t>
            </a:r>
          </a:p>
          <a:p>
            <a:r>
              <a:rPr lang="pl-PL" sz="2800" dirty="0"/>
              <a:t>- jaki mam cukier</a:t>
            </a:r>
          </a:p>
          <a:p>
            <a:pPr>
              <a:buFontTx/>
              <a:buChar char="-"/>
            </a:pPr>
            <a:r>
              <a:rPr lang="pl-PL" sz="2800" dirty="0"/>
              <a:t> co będę jadł</a:t>
            </a:r>
          </a:p>
          <a:p>
            <a:pPr>
              <a:buFontTx/>
              <a:buChar char="-"/>
            </a:pPr>
            <a:r>
              <a:rPr lang="pl-PL" sz="2800" dirty="0"/>
              <a:t> co będę robił</a:t>
            </a:r>
          </a:p>
          <a:p>
            <a:endParaRPr lang="pl-PL" sz="2800" dirty="0"/>
          </a:p>
          <a:p>
            <a:pPr marL="0" indent="0">
              <a:buNone/>
            </a:pPr>
            <a:r>
              <a:rPr lang="pl-PL" sz="2800" b="1" dirty="0"/>
              <a:t>Przykład:</a:t>
            </a:r>
          </a:p>
          <a:p>
            <a:pPr marL="0" indent="0">
              <a:buNone/>
            </a:pPr>
            <a:r>
              <a:rPr lang="pl-PL" sz="2800" dirty="0"/>
              <a:t>Glukoza - 167 mg/dl</a:t>
            </a:r>
          </a:p>
          <a:p>
            <a:pPr marL="0" indent="0">
              <a:buNone/>
            </a:pPr>
            <a:r>
              <a:rPr lang="pl-PL" sz="2800" dirty="0"/>
              <a:t>Posiłek- 4,5 WW</a:t>
            </a:r>
          </a:p>
          <a:p>
            <a:pPr marL="0" indent="0">
              <a:buNone/>
            </a:pPr>
            <a:r>
              <a:rPr lang="pl-PL" sz="2800" dirty="0"/>
              <a:t>Insulina/WW – 1,7 j.</a:t>
            </a:r>
          </a:p>
          <a:p>
            <a:pPr marL="0" indent="0">
              <a:buNone/>
            </a:pPr>
            <a:r>
              <a:rPr lang="pl-PL" sz="2800" dirty="0"/>
              <a:t>Insulina na korektę – 1 jednostka obniża glikemię o 40 mg/dl</a:t>
            </a:r>
          </a:p>
        </p:txBody>
      </p:sp>
    </p:spTree>
    <p:extLst>
      <p:ext uri="{BB962C8B-B14F-4D97-AF65-F5344CB8AC3E}">
        <p14:creationId xmlns:p14="http://schemas.microsoft.com/office/powerpoint/2010/main" val="112471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E8D43F-1B96-094F-AB14-396D797E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828920"/>
          </a:xfrm>
        </p:spPr>
        <p:txBody>
          <a:bodyPr/>
          <a:lstStyle/>
          <a:p>
            <a:pPr algn="ctr"/>
            <a:r>
              <a:rPr lang="pl-PL" b="1" dirty="0">
                <a:solidFill>
                  <a:schemeClr val="accent1"/>
                </a:solidFill>
              </a:rPr>
              <a:t>INDEKS GLIKEMICZNY (IG)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CFAF21-40C9-0C45-BBBD-9659551837C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1880" y="1238250"/>
            <a:ext cx="10972440" cy="5295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2400" dirty="0">
                <a:solidFill>
                  <a:schemeClr val="accent1"/>
                </a:solidFill>
              </a:rPr>
              <a:t>- oznacza średni procentowy wzrost stężenia glukozy we krwi po spożyciu porcji produktu zawierającej 50 gramów przyswajalnych węglowodanów. (5 WW)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pl-PL" sz="2400" dirty="0">
                <a:solidFill>
                  <a:schemeClr val="accent1"/>
                </a:solidFill>
              </a:rPr>
              <a:t>przyjęto, że IG glukozy wynosi </a:t>
            </a:r>
            <a:r>
              <a:rPr lang="pl-PL" sz="2400" b="1" dirty="0">
                <a:solidFill>
                  <a:schemeClr val="accent1"/>
                </a:solidFill>
              </a:rPr>
              <a:t>100</a:t>
            </a:r>
            <a:r>
              <a:rPr lang="pl-PL" sz="2400" dirty="0">
                <a:solidFill>
                  <a:schemeClr val="accent1"/>
                </a:solidFill>
              </a:rPr>
              <a:t>. Przyjmuje się, że żywność może mieć: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sz="2400" dirty="0">
                <a:solidFill>
                  <a:schemeClr val="accent1"/>
                </a:solidFill>
              </a:rPr>
              <a:t>&lt;55 - </a:t>
            </a:r>
            <a:r>
              <a:rPr lang="pl-PL" sz="2400" b="1" dirty="0">
                <a:solidFill>
                  <a:schemeClr val="accent1"/>
                </a:solidFill>
              </a:rPr>
              <a:t>niski IG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sz="2400" dirty="0">
                <a:solidFill>
                  <a:schemeClr val="accent1"/>
                </a:solidFill>
              </a:rPr>
              <a:t> 56-69 - </a:t>
            </a:r>
            <a:r>
              <a:rPr lang="pl-PL" sz="2400" b="1" dirty="0">
                <a:solidFill>
                  <a:schemeClr val="accent1"/>
                </a:solidFill>
              </a:rPr>
              <a:t>średni IG</a:t>
            </a:r>
            <a:r>
              <a:rPr lang="pl-PL" sz="2400" dirty="0">
                <a:solidFill>
                  <a:schemeClr val="accent1"/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pl-PL" sz="2400" dirty="0">
                <a:solidFill>
                  <a:schemeClr val="accent1"/>
                </a:solidFill>
              </a:rPr>
              <a:t>     &gt;70 - </a:t>
            </a:r>
            <a:r>
              <a:rPr lang="pl-PL" sz="2400" b="1" dirty="0">
                <a:solidFill>
                  <a:schemeClr val="accent1"/>
                </a:solidFill>
              </a:rPr>
              <a:t>wysoki IG</a:t>
            </a:r>
            <a:r>
              <a:rPr lang="pl-PL" sz="2400" dirty="0">
                <a:solidFill>
                  <a:schemeClr val="accent1"/>
                </a:solidFill>
              </a:rPr>
              <a:t> </a:t>
            </a:r>
          </a:p>
          <a:p>
            <a:pPr algn="ctr">
              <a:lnSpc>
                <a:spcPct val="150000"/>
              </a:lnSpc>
            </a:pPr>
            <a:r>
              <a:rPr lang="pl-PL" sz="2400" dirty="0">
                <a:solidFill>
                  <a:schemeClr val="accent1"/>
                </a:solidFill>
              </a:rPr>
              <a:t>Im mniejszy jest indeks </a:t>
            </a:r>
            <a:r>
              <a:rPr lang="pl-PL" sz="2400" dirty="0" err="1">
                <a:solidFill>
                  <a:schemeClr val="accent1"/>
                </a:solidFill>
              </a:rPr>
              <a:t>glikemiczny</a:t>
            </a:r>
            <a:r>
              <a:rPr lang="pl-PL" sz="2400" dirty="0">
                <a:solidFill>
                  <a:schemeClr val="accent1"/>
                </a:solidFill>
              </a:rPr>
              <a:t>, tym niższy będzie wzrost poziomu cukru we krwi po spożyciu danego produktu.</a:t>
            </a:r>
          </a:p>
        </p:txBody>
      </p:sp>
    </p:spTree>
    <p:extLst>
      <p:ext uri="{BB962C8B-B14F-4D97-AF65-F5344CB8AC3E}">
        <p14:creationId xmlns:p14="http://schemas.microsoft.com/office/powerpoint/2010/main" val="245026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8B45B-D776-AC41-A01F-13609261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228720"/>
          </a:xfrm>
        </p:spPr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3F3E213-5533-CE49-826F-B2171DE753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523880"/>
            <a:ext cx="10972440" cy="4800720"/>
          </a:xfrm>
        </p:spPr>
        <p:txBody>
          <a:bodyPr/>
          <a:lstStyle/>
          <a:p>
            <a:pPr fontAlgn="base"/>
            <a:r>
              <a:rPr lang="pl-PL" sz="2400" b="1" dirty="0">
                <a:solidFill>
                  <a:schemeClr val="accent1"/>
                </a:solidFill>
              </a:rPr>
              <a:t>Od czego zależy indeks </a:t>
            </a:r>
            <a:r>
              <a:rPr lang="pl-PL" sz="2400" b="1" dirty="0" err="1">
                <a:solidFill>
                  <a:schemeClr val="accent1"/>
                </a:solidFill>
              </a:rPr>
              <a:t>glikemiczny</a:t>
            </a:r>
            <a:r>
              <a:rPr lang="pl-PL" sz="2400" b="1" dirty="0">
                <a:solidFill>
                  <a:schemeClr val="accent1"/>
                </a:solidFill>
              </a:rPr>
              <a:t> produktów? </a:t>
            </a:r>
          </a:p>
          <a:p>
            <a:pPr fontAlgn="base"/>
            <a:endParaRPr lang="pl-PL" sz="2400" b="1" dirty="0">
              <a:solidFill>
                <a:schemeClr val="accent1"/>
              </a:solidFill>
            </a:endParaRPr>
          </a:p>
          <a:p>
            <a:pPr fontAlgn="base"/>
            <a:r>
              <a:rPr lang="pl-PL" sz="2400" b="1" dirty="0">
                <a:solidFill>
                  <a:schemeClr val="accent1"/>
                </a:solidFill>
              </a:rPr>
              <a:t>zawartość błonnika pokarmowego </a:t>
            </a:r>
            <a:r>
              <a:rPr lang="pl-PL" sz="2400" dirty="0">
                <a:solidFill>
                  <a:schemeClr val="accent1"/>
                </a:solidFill>
              </a:rPr>
              <a:t>– im więcej błonnika w danym produkcie, tym niższy indeks </a:t>
            </a:r>
            <a:r>
              <a:rPr lang="pl-PL" sz="2400" dirty="0" err="1">
                <a:solidFill>
                  <a:schemeClr val="accent1"/>
                </a:solidFill>
              </a:rPr>
              <a:t>glikemiczny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</a:p>
          <a:p>
            <a:pPr fontAlgn="base"/>
            <a:r>
              <a:rPr lang="pl-PL" sz="2400" b="1" dirty="0">
                <a:solidFill>
                  <a:schemeClr val="accent1"/>
                </a:solidFill>
              </a:rPr>
              <a:t>stopień rozdrobnienia </a:t>
            </a:r>
            <a:r>
              <a:rPr lang="pl-PL" sz="2400" dirty="0">
                <a:solidFill>
                  <a:schemeClr val="accent1"/>
                </a:solidFill>
              </a:rPr>
              <a:t>– drobne krojenie, </a:t>
            </a:r>
            <a:r>
              <a:rPr lang="pl-PL" sz="2400" dirty="0" err="1">
                <a:solidFill>
                  <a:schemeClr val="accent1"/>
                </a:solidFill>
              </a:rPr>
              <a:t>blendowanie</a:t>
            </a:r>
            <a:r>
              <a:rPr lang="pl-PL" sz="2400" dirty="0">
                <a:solidFill>
                  <a:schemeClr val="accent1"/>
                </a:solidFill>
              </a:rPr>
              <a:t>, rozgniatanie produktu sprzyja wzrostowi indeksu </a:t>
            </a:r>
            <a:r>
              <a:rPr lang="pl-PL" sz="2400" dirty="0" err="1">
                <a:solidFill>
                  <a:schemeClr val="accent1"/>
                </a:solidFill>
              </a:rPr>
              <a:t>glikemicznego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</a:p>
          <a:p>
            <a:pPr fontAlgn="base"/>
            <a:r>
              <a:rPr lang="pl-PL" sz="2400" b="1" dirty="0">
                <a:solidFill>
                  <a:schemeClr val="accent1"/>
                </a:solidFill>
              </a:rPr>
              <a:t>obróbka termiczna</a:t>
            </a:r>
            <a:r>
              <a:rPr lang="pl-PL" sz="2400" dirty="0">
                <a:solidFill>
                  <a:schemeClr val="accent1"/>
                </a:solidFill>
              </a:rPr>
              <a:t> – ugotowane (a w szczególności rozgotowane) produkty będą miały wyższy indeks </a:t>
            </a:r>
            <a:r>
              <a:rPr lang="pl-PL" sz="2400" dirty="0" err="1">
                <a:solidFill>
                  <a:schemeClr val="accent1"/>
                </a:solidFill>
              </a:rPr>
              <a:t>glikemiczny</a:t>
            </a:r>
            <a:r>
              <a:rPr lang="pl-PL" sz="2400" dirty="0">
                <a:solidFill>
                  <a:schemeClr val="accent1"/>
                </a:solidFill>
              </a:rPr>
              <a:t> niż surowy,</a:t>
            </a:r>
          </a:p>
          <a:p>
            <a:pPr fontAlgn="base"/>
            <a:r>
              <a:rPr lang="pl-PL" sz="2400" b="1" dirty="0">
                <a:solidFill>
                  <a:schemeClr val="accent1"/>
                </a:solidFill>
              </a:rPr>
              <a:t>rodzaj skrobi </a:t>
            </a:r>
            <a:r>
              <a:rPr lang="pl-PL" sz="2400" dirty="0">
                <a:solidFill>
                  <a:schemeClr val="accent1"/>
                </a:solidFill>
              </a:rPr>
              <a:t>– niektóre podobne w smaku produkty (np. ryż zwykły i ryż </a:t>
            </a:r>
            <a:r>
              <a:rPr lang="pl-PL" sz="2400" dirty="0" err="1">
                <a:solidFill>
                  <a:schemeClr val="accent1"/>
                </a:solidFill>
              </a:rPr>
              <a:t>basmati</a:t>
            </a:r>
            <a:r>
              <a:rPr lang="pl-PL" sz="2400" dirty="0">
                <a:solidFill>
                  <a:schemeClr val="accent1"/>
                </a:solidFill>
              </a:rPr>
              <a:t>) różnią się swoim składem, który również wpływa na indeks </a:t>
            </a:r>
            <a:r>
              <a:rPr lang="pl-PL" sz="2400" dirty="0" err="1">
                <a:solidFill>
                  <a:schemeClr val="accent1"/>
                </a:solidFill>
              </a:rPr>
              <a:t>glikemiczny</a:t>
            </a:r>
            <a:r>
              <a:rPr lang="pl-PL" sz="2400" dirty="0">
                <a:solidFill>
                  <a:schemeClr val="accent1"/>
                </a:solidFill>
              </a:rPr>
              <a:t>,</a:t>
            </a:r>
          </a:p>
          <a:p>
            <a:pPr fontAlgn="base"/>
            <a:r>
              <a:rPr lang="pl-PL" sz="2400" b="1" dirty="0">
                <a:solidFill>
                  <a:schemeClr val="accent1"/>
                </a:solidFill>
              </a:rPr>
              <a:t>zawartość białka i tłuszczu</a:t>
            </a:r>
            <a:r>
              <a:rPr lang="pl-PL" sz="2400" dirty="0">
                <a:solidFill>
                  <a:schemeClr val="accent1"/>
                </a:solidFill>
              </a:rPr>
              <a:t> – im więcej tych składników w produkcie, tym niższy jest indeks </a:t>
            </a:r>
            <a:r>
              <a:rPr lang="pl-PL" sz="2400" dirty="0" err="1">
                <a:solidFill>
                  <a:schemeClr val="accent1"/>
                </a:solidFill>
              </a:rPr>
              <a:t>glikemiczny</a:t>
            </a:r>
            <a:r>
              <a:rPr lang="pl-PL" sz="2400" dirty="0">
                <a:solidFill>
                  <a:schemeClr val="accent1"/>
                </a:solidFill>
              </a:rPr>
              <a:t>. Najlepszym przykładem jest tłuste awokado, które ma najniższy indeks ze wszystkich owoców.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708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75C0C8-5D52-B14C-B651-C3BD2AEC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6637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8C684A3-4A02-314F-8867-29995288A19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512618"/>
            <a:ext cx="10972440" cy="55829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accent1"/>
                </a:solidFill>
              </a:rPr>
              <a:t>Produkty z niskim indeksem </a:t>
            </a:r>
            <a:r>
              <a:rPr lang="pl-PL" sz="2400" b="1" dirty="0" err="1">
                <a:solidFill>
                  <a:schemeClr val="accent1"/>
                </a:solidFill>
              </a:rPr>
              <a:t>glikemicznym</a:t>
            </a:r>
            <a:r>
              <a:rPr lang="pl-PL" sz="2400" b="1" dirty="0">
                <a:solidFill>
                  <a:schemeClr val="accent1"/>
                </a:solidFill>
              </a:rPr>
              <a:t> </a:t>
            </a:r>
            <a:r>
              <a:rPr lang="pl-PL" sz="2400" dirty="0">
                <a:solidFill>
                  <a:schemeClr val="accent1"/>
                </a:solidFill>
              </a:rPr>
              <a:t>-spowalniają wchłanianie glukozy i dzięki temu zapewniają uczucie sytości na dłuższy czas. Spożywając je utrzymujemy stałe, niewysokie stężenie cukru w organizmie i zapobiegamy pojawieniu się napadów głodu.</a:t>
            </a:r>
          </a:p>
          <a:p>
            <a:pPr>
              <a:lnSpc>
                <a:spcPct val="150000"/>
              </a:lnSpc>
            </a:pPr>
            <a:endParaRPr lang="pl-PL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dirty="0">
                <a:solidFill>
                  <a:schemeClr val="accent1"/>
                </a:solidFill>
              </a:rPr>
              <a:t>Produkty o </a:t>
            </a:r>
            <a:r>
              <a:rPr lang="pl-PL" sz="2400" b="1" dirty="0">
                <a:solidFill>
                  <a:schemeClr val="accent1"/>
                </a:solidFill>
              </a:rPr>
              <a:t>wysokim indeksie </a:t>
            </a:r>
            <a:r>
              <a:rPr lang="pl-PL" sz="2400" b="1" dirty="0" err="1">
                <a:solidFill>
                  <a:schemeClr val="accent1"/>
                </a:solidFill>
              </a:rPr>
              <a:t>glikemicznym</a:t>
            </a:r>
            <a:r>
              <a:rPr lang="pl-PL" sz="2400" b="1" dirty="0">
                <a:solidFill>
                  <a:schemeClr val="accent1"/>
                </a:solidFill>
              </a:rPr>
              <a:t> </a:t>
            </a:r>
            <a:r>
              <a:rPr lang="pl-PL" sz="2400" dirty="0">
                <a:solidFill>
                  <a:schemeClr val="accent1"/>
                </a:solidFill>
              </a:rPr>
              <a:t>są szybciej trawione i wchłaniane w przewodzie pokarmowym, co skutkuje </a:t>
            </a:r>
            <a:r>
              <a:rPr lang="pl-PL" sz="2400" b="1" dirty="0">
                <a:solidFill>
                  <a:schemeClr val="accent1"/>
                </a:solidFill>
              </a:rPr>
              <a:t>zwiększeniem łaknienia</a:t>
            </a:r>
            <a:r>
              <a:rPr lang="pl-PL" sz="2400" dirty="0">
                <a:solidFill>
                  <a:schemeClr val="accent1"/>
                </a:solidFill>
              </a:rPr>
              <a:t>. Ponadto, spożywanie produktów o wysokim IG zwiększa ryzyko wystąpienia </a:t>
            </a:r>
            <a:r>
              <a:rPr lang="pl-PL" sz="2400" b="1" dirty="0">
                <a:solidFill>
                  <a:schemeClr val="accent1"/>
                </a:solidFill>
              </a:rPr>
              <a:t>otyłości </a:t>
            </a:r>
            <a:r>
              <a:rPr lang="pl-PL" sz="2400" dirty="0">
                <a:solidFill>
                  <a:schemeClr val="accent1"/>
                </a:solidFill>
              </a:rPr>
              <a:t>i</a:t>
            </a:r>
            <a:r>
              <a:rPr lang="pl-PL" sz="2400" b="1" dirty="0">
                <a:solidFill>
                  <a:schemeClr val="accent1"/>
                </a:solidFill>
              </a:rPr>
              <a:t> insulinooporności. </a:t>
            </a:r>
          </a:p>
        </p:txBody>
      </p:sp>
    </p:spTree>
    <p:extLst>
      <p:ext uri="{BB962C8B-B14F-4D97-AF65-F5344CB8AC3E}">
        <p14:creationId xmlns:p14="http://schemas.microsoft.com/office/powerpoint/2010/main" val="368637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6C31AD-8421-E74A-8CF0-34876301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52279"/>
            <a:ext cx="10972440" cy="1898193"/>
          </a:xfrm>
        </p:spPr>
        <p:txBody>
          <a:bodyPr/>
          <a:lstStyle/>
          <a:p>
            <a:pPr algn="ctr"/>
            <a:r>
              <a:rPr lang="pl-PL" b="1" dirty="0">
                <a:solidFill>
                  <a:schemeClr val="accent1"/>
                </a:solidFill>
              </a:rPr>
              <a:t>DIETA UJEMNYCH KALORII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218CFD1-5521-FF4D-A506-5B5B9F6E3F9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endParaRPr lang="pl-PL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l-PL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l-PL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dirty="0">
                <a:solidFill>
                  <a:schemeClr val="accent1"/>
                </a:solidFill>
              </a:rPr>
              <a:t>- polega na wytworzeniu deficytu kalorycznego poprzez włączenie do jadłospisu produktów o </a:t>
            </a:r>
            <a:r>
              <a:rPr lang="pl-PL" sz="2400" b="1" dirty="0">
                <a:solidFill>
                  <a:schemeClr val="accent1"/>
                </a:solidFill>
              </a:rPr>
              <a:t>ujemnym bilansie energetycznym</a:t>
            </a:r>
            <a:r>
              <a:rPr lang="pl-PL" sz="2400" dirty="0">
                <a:solidFill>
                  <a:schemeClr val="accent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pl-PL" sz="2400" dirty="0">
                <a:solidFill>
                  <a:schemeClr val="accent1"/>
                </a:solidFill>
              </a:rPr>
              <a:t>- o ujemnych kaloriach mówimy wówczas, gdy kaloryczność produktu jest niższa niż energia potrzebna do jego spalenia.</a:t>
            </a:r>
          </a:p>
          <a:p>
            <a:pPr>
              <a:lnSpc>
                <a:spcPct val="150000"/>
              </a:lnSpc>
            </a:pPr>
            <a:r>
              <a:rPr lang="pl-PL" sz="2400" dirty="0">
                <a:solidFill>
                  <a:schemeClr val="accent1"/>
                </a:solidFill>
              </a:rPr>
              <a:t>- podstawą diety są produkty w naturalny sposób pobudzające metabolizm oraz przyspieszające spalanie tłuszczu. </a:t>
            </a:r>
          </a:p>
          <a:p>
            <a:pPr>
              <a:lnSpc>
                <a:spcPct val="150000"/>
              </a:lnSpc>
            </a:pPr>
            <a:r>
              <a:rPr lang="pl-PL" sz="2400" dirty="0">
                <a:solidFill>
                  <a:schemeClr val="accent1"/>
                </a:solidFill>
              </a:rPr>
              <a:t>- 2-tygodniowa dieta redukcyjna oparta na niskokalorycznych, świeżych warzywach i owocach, a także ziołach.</a:t>
            </a:r>
          </a:p>
        </p:txBody>
      </p:sp>
    </p:spTree>
    <p:extLst>
      <p:ext uri="{BB962C8B-B14F-4D97-AF65-F5344CB8AC3E}">
        <p14:creationId xmlns:p14="http://schemas.microsoft.com/office/powerpoint/2010/main" val="417677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11080" y="-963173"/>
            <a:ext cx="10972440" cy="2657160"/>
          </a:xfrm>
          <a:prstGeom prst="rect">
            <a:avLst/>
          </a:prstGeom>
          <a:noFill/>
          <a:ln w="648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6000" b="1" strike="noStrike" spc="-100" dirty="0">
                <a:solidFill>
                  <a:srgbClr val="003760"/>
                </a:solidFill>
                <a:latin typeface="Constantia"/>
              </a:rPr>
              <a:t>Kilka słów dla diabetyka…</a:t>
            </a:r>
            <a:endParaRPr lang="pl-PL" sz="6000" b="0" strike="noStrike" spc="-1" dirty="0">
              <a:solidFill>
                <a:srgbClr val="003760"/>
              </a:solidFill>
              <a:latin typeface="Constantia"/>
            </a:endParaRPr>
          </a:p>
        </p:txBody>
      </p:sp>
      <p:pic>
        <p:nvPicPr>
          <p:cNvPr id="173" name="Symbol zastępczy zawartości 8" descr="Obraz zawierający osoba, wewnątrz, mężczyzna, siedzi&#10;&#10;Opis wygenerowany automatycznie"/>
          <p:cNvPicPr/>
          <p:nvPr/>
        </p:nvPicPr>
        <p:blipFill>
          <a:blip r:embed="rId2"/>
          <a:stretch/>
        </p:blipFill>
        <p:spPr>
          <a:xfrm>
            <a:off x="0" y="2614680"/>
            <a:ext cx="12191760" cy="42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F2C059-2B90-B944-8FD6-96E78F8C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94084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6FEAC42-A341-2042-A5E9-111CB01AB38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498764"/>
            <a:ext cx="10972440" cy="55967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2400" dirty="0">
                <a:solidFill>
                  <a:schemeClr val="accent1"/>
                </a:solidFill>
              </a:rPr>
              <a:t>Przeciwwskazaniami do stosowania tejże diety będą: zbyt młody wiek, ciąża i laktacja, </a:t>
            </a:r>
            <a:r>
              <a:rPr lang="pl-PL" sz="2400" b="1" dirty="0">
                <a:solidFill>
                  <a:schemeClr val="accent1"/>
                </a:solidFill>
              </a:rPr>
              <a:t>cukrzyca</a:t>
            </a:r>
            <a:r>
              <a:rPr lang="pl-PL" sz="2400" dirty="0">
                <a:solidFill>
                  <a:schemeClr val="accent1"/>
                </a:solidFill>
              </a:rPr>
              <a:t>, intensywny wysiłek fizyczny, zaburzenia żołądkowo-jelitowe, choroby nowotworowe i inne, poważne, przewlekłe choroby.</a:t>
            </a:r>
          </a:p>
          <a:p>
            <a:pPr marL="0" indent="0">
              <a:lnSpc>
                <a:spcPct val="150000"/>
              </a:lnSpc>
              <a:buNone/>
            </a:pPr>
            <a:endParaRPr lang="pl-PL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l-PL" sz="2400" dirty="0">
                <a:solidFill>
                  <a:schemeClr val="accent1"/>
                </a:solidFill>
              </a:rPr>
              <a:t>MINUSY: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400" dirty="0">
                <a:solidFill>
                  <a:schemeClr val="accent1"/>
                </a:solidFill>
              </a:rPr>
              <a:t>- spożywanie wyłącznie warzyw i owoców przez okres 14 dni,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400" dirty="0">
                <a:solidFill>
                  <a:schemeClr val="accent1"/>
                </a:solidFill>
              </a:rPr>
              <a:t>- niedobory składników odżywczych (zwłaszcza białek i tłuszczów),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400" dirty="0">
                <a:solidFill>
                  <a:schemeClr val="accent1"/>
                </a:solidFill>
              </a:rPr>
              <a:t>- restrykcyjność diety, która z pewnością spowoduje uczucie głodu i może przyczynić się do napadów wilczego głodu.</a:t>
            </a:r>
          </a:p>
        </p:txBody>
      </p:sp>
    </p:spTree>
    <p:extLst>
      <p:ext uri="{BB962C8B-B14F-4D97-AF65-F5344CB8AC3E}">
        <p14:creationId xmlns:p14="http://schemas.microsoft.com/office/powerpoint/2010/main" val="410757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E3612F-A64E-A440-A017-A9473CB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3347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E39A682-108F-5545-BAA5-5B8B179CA71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628650"/>
            <a:ext cx="10972440" cy="54668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2400" dirty="0">
                <a:solidFill>
                  <a:schemeClr val="accent1"/>
                </a:solidFill>
              </a:rPr>
              <a:t>Choć wiele owoców posiada wysoki IG, istnieją również te, które można spożywać bez obaw o nagły wzrost poziomu glukozy we krwi. Należą do nich m.in.: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400" dirty="0">
                <a:solidFill>
                  <a:schemeClr val="accent1"/>
                </a:solidFill>
              </a:rPr>
              <a:t>		- agrest, porzeczka, maliny, truskawki, wiśnie, grejpfruty, jabłka, 		pomarańcze, mandarynki i nektarynki.</a:t>
            </a:r>
          </a:p>
          <a:p>
            <a:pPr marL="0" indent="0">
              <a:lnSpc>
                <a:spcPct val="150000"/>
              </a:lnSpc>
              <a:buNone/>
            </a:pPr>
            <a:endParaRPr lang="pl-PL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dirty="0">
                <a:solidFill>
                  <a:schemeClr val="accent1"/>
                </a:solidFill>
              </a:rPr>
              <a:t>Stosując dietę z niskim IG trzeba zapomnieć o </a:t>
            </a:r>
            <a:r>
              <a:rPr lang="pl-PL" sz="2400" b="1" dirty="0">
                <a:solidFill>
                  <a:schemeClr val="accent1"/>
                </a:solidFill>
              </a:rPr>
              <a:t>bananach, ananasach i arbuzach</a:t>
            </a:r>
            <a:r>
              <a:rPr lang="pl-PL" sz="2400" dirty="0">
                <a:solidFill>
                  <a:schemeClr val="accent1"/>
                </a:solidFill>
              </a:rPr>
              <a:t> - owoce te posiadają najwyższe IG ze wszystkich.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174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9A18D-3EA1-3F4C-BD19-F844FE70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7157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B623559-F101-FC41-A7DD-B8737CB01FC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571500"/>
            <a:ext cx="10972440" cy="55240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accent1"/>
                </a:solidFill>
              </a:rPr>
              <a:t>Świeże lub lekko podgotowane warzywa. </a:t>
            </a:r>
            <a:r>
              <a:rPr lang="pl-PL" sz="2400" dirty="0">
                <a:solidFill>
                  <a:schemeClr val="accent1"/>
                </a:solidFill>
              </a:rPr>
              <a:t>(oprócz ziemniaków)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400" dirty="0">
                <a:solidFill>
                  <a:schemeClr val="accent1"/>
                </a:solidFill>
              </a:rPr>
              <a:t>				- są źródłem niezbędnych witamin i składników 				mineralnych oraz błonnika pokarmowego. </a:t>
            </a:r>
          </a:p>
          <a:p>
            <a:pPr>
              <a:lnSpc>
                <a:spcPct val="150000"/>
              </a:lnSpc>
            </a:pPr>
            <a:r>
              <a:rPr lang="pl-PL" sz="2400" b="1" dirty="0">
                <a:solidFill>
                  <a:schemeClr val="accent1"/>
                </a:solidFill>
              </a:rPr>
              <a:t>Warzywa strączkowe – </a:t>
            </a:r>
            <a:r>
              <a:rPr lang="pl-PL" sz="2400" dirty="0">
                <a:solidFill>
                  <a:schemeClr val="accent1"/>
                </a:solidFill>
              </a:rPr>
              <a:t>dobre źródło białka pochodzenia roślinnego </a:t>
            </a:r>
            <a:r>
              <a:rPr lang="pl-PL" sz="2400" dirty="0" err="1">
                <a:solidFill>
                  <a:schemeClr val="accent1"/>
                </a:solidFill>
              </a:rPr>
              <a:t>np</a:t>
            </a:r>
            <a:r>
              <a:rPr lang="pl-PL" sz="2400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2400" dirty="0">
                <a:solidFill>
                  <a:schemeClr val="accent1"/>
                </a:solidFill>
              </a:rPr>
              <a:t>				- soja, soczewica, groch, fasola, orzechy</a:t>
            </a:r>
          </a:p>
          <a:p>
            <a:endParaRPr lang="pl-P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68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B32712-9993-4C32-A8BF-5002028D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Warto zajrzeć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01EEA84-53DD-4182-A236-FB51F3087E3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A7445A7-57EC-4A57-962B-E057427220EA}"/>
              </a:ext>
            </a:extLst>
          </p:cNvPr>
          <p:cNvSpPr txBox="1"/>
          <p:nvPr/>
        </p:nvSpPr>
        <p:spPr>
          <a:xfrm>
            <a:off x="887767" y="2627764"/>
            <a:ext cx="82540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/>
              <a:t>http://www.ilewazy.pl/</a:t>
            </a:r>
          </a:p>
          <a:p>
            <a:r>
              <a:rPr lang="pl-PL" sz="3200" dirty="0"/>
              <a:t>http://www.liczygram.pl/</a:t>
            </a:r>
          </a:p>
          <a:p>
            <a:r>
              <a:rPr lang="pl-PL" sz="3200" dirty="0"/>
              <a:t>http://www.hiphiphurra.pl</a:t>
            </a:r>
          </a:p>
        </p:txBody>
      </p:sp>
    </p:spTree>
    <p:extLst>
      <p:ext uri="{BB962C8B-B14F-4D97-AF65-F5344CB8AC3E}">
        <p14:creationId xmlns:p14="http://schemas.microsoft.com/office/powerpoint/2010/main" val="129074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9C88D6-A066-45AC-B740-F03B70AE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Badanie pacjenta z kwasicą ketonową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1003120-BE60-49FB-987D-F98553A5EA4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pl-PL" dirty="0"/>
              <a:t>Wywiad</a:t>
            </a:r>
          </a:p>
          <a:p>
            <a:r>
              <a:rPr lang="pl-PL" dirty="0"/>
              <a:t>Badanie przedmiotowe</a:t>
            </a:r>
          </a:p>
          <a:p>
            <a:r>
              <a:rPr lang="pl-PL" dirty="0"/>
              <a:t>Badania laboratoryjne</a:t>
            </a:r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Wymień składowe 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916452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420864-A653-47A6-82E6-C9750DDE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52280"/>
            <a:ext cx="10972440" cy="1010695"/>
          </a:xfrm>
        </p:spPr>
        <p:txBody>
          <a:bodyPr/>
          <a:lstStyle/>
          <a:p>
            <a:pPr algn="ctr"/>
            <a:r>
              <a:rPr lang="pl-PL" sz="3600" dirty="0"/>
              <a:t>Badanie przedmiotowe pacjenta z kwasicą ketonową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6B9E3AD-2840-439B-BE59-605EFA706A2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331650"/>
            <a:ext cx="10972440" cy="4763870"/>
          </a:xfrm>
        </p:spPr>
        <p:txBody>
          <a:bodyPr/>
          <a:lstStyle/>
          <a:p>
            <a:r>
              <a:rPr lang="pl-PL" sz="2400" dirty="0"/>
              <a:t>Cechy odwodnienia: suche śluzówki j. ustnej, suchy pokryty nalotem język, wiotka skóra, zapadnięte gałki oczne</a:t>
            </a:r>
          </a:p>
          <a:p>
            <a:r>
              <a:rPr lang="pl-PL" sz="2400" dirty="0" err="1"/>
              <a:t>Hieprwentylacja</a:t>
            </a:r>
            <a:r>
              <a:rPr lang="pl-PL" sz="2400" dirty="0"/>
              <a:t> (oddech </a:t>
            </a:r>
            <a:r>
              <a:rPr lang="pl-PL" sz="2400" dirty="0" err="1"/>
              <a:t>Kussmaula</a:t>
            </a:r>
            <a:r>
              <a:rPr lang="pl-PL" sz="2400" dirty="0"/>
              <a:t>)</a:t>
            </a:r>
          </a:p>
          <a:p>
            <a:r>
              <a:rPr lang="pl-PL" sz="2400" dirty="0"/>
              <a:t>Zapach acetonu w powietrzu wydychanym</a:t>
            </a:r>
          </a:p>
          <a:p>
            <a:r>
              <a:rPr lang="pl-PL" sz="2400" dirty="0"/>
              <a:t>Skóra sucha, szorstka, zaczerwieniona na twarzy</a:t>
            </a:r>
          </a:p>
          <a:p>
            <a:r>
              <a:rPr lang="pl-PL" sz="2400" dirty="0"/>
              <a:t>Bolesność jamy brzusznej, brzuch twardy i napięty, dodatnie objawy otrzewnowe</a:t>
            </a:r>
          </a:p>
          <a:p>
            <a:r>
              <a:rPr lang="pl-PL" sz="2400" dirty="0"/>
              <a:t>Cechy infekcji grzybiczej zewnętrznych narządów moczowo-płciowych</a:t>
            </a:r>
          </a:p>
          <a:p>
            <a:r>
              <a:rPr lang="pl-PL" sz="2400" dirty="0"/>
              <a:t>Stan świadomości – prawidłowy lub w różnym stopniu zaburzony (aż do śpiączki włącznie) </a:t>
            </a:r>
          </a:p>
        </p:txBody>
      </p:sp>
    </p:spTree>
    <p:extLst>
      <p:ext uri="{BB962C8B-B14F-4D97-AF65-F5344CB8AC3E}">
        <p14:creationId xmlns:p14="http://schemas.microsoft.com/office/powerpoint/2010/main" val="71758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03100C-A015-4B0C-AD45-2ECBEA76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laboratoryjne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1A91CC8-3455-4A87-8067-369B1657366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pl-PL" dirty="0"/>
              <a:t>Stężenie glukozy (pierwszy pomiar z osocza krwi żylnej, kolejne pomiary </a:t>
            </a:r>
            <a:r>
              <a:rPr lang="pl-PL" dirty="0" err="1"/>
              <a:t>glukometrem</a:t>
            </a:r>
            <a:r>
              <a:rPr lang="pl-PL" dirty="0"/>
              <a:t>)</a:t>
            </a:r>
          </a:p>
          <a:p>
            <a:r>
              <a:rPr lang="pl-PL" dirty="0"/>
              <a:t>Gazometria</a:t>
            </a:r>
          </a:p>
          <a:p>
            <a:r>
              <a:rPr lang="pl-PL" dirty="0"/>
              <a:t>Morfologia z rozmazem</a:t>
            </a:r>
          </a:p>
          <a:p>
            <a:r>
              <a:rPr lang="pl-PL" dirty="0"/>
              <a:t>Elektrolity</a:t>
            </a:r>
          </a:p>
          <a:p>
            <a:r>
              <a:rPr lang="pl-PL" dirty="0"/>
              <a:t>Mocznik, kreatynina</a:t>
            </a:r>
          </a:p>
          <a:p>
            <a:r>
              <a:rPr lang="pl-PL" dirty="0"/>
              <a:t>Badanie moczu (aceton, cukier)</a:t>
            </a:r>
          </a:p>
          <a:p>
            <a:r>
              <a:rPr lang="pl-PL" dirty="0"/>
              <a:t>EKG (załamek T pod kątem </a:t>
            </a:r>
            <a:r>
              <a:rPr lang="pl-PL" dirty="0" err="1"/>
              <a:t>hipo</a:t>
            </a:r>
            <a:r>
              <a:rPr lang="pl-PL" dirty="0"/>
              <a:t>- i hiperkaliemii) </a:t>
            </a:r>
          </a:p>
        </p:txBody>
      </p:sp>
    </p:spTree>
    <p:extLst>
      <p:ext uri="{BB962C8B-B14F-4D97-AF65-F5344CB8AC3E}">
        <p14:creationId xmlns:p14="http://schemas.microsoft.com/office/powerpoint/2010/main" val="397380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CB29C-446C-4CE1-98EA-952A89DF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152279"/>
            <a:ext cx="10972440" cy="2200303"/>
          </a:xfrm>
        </p:spPr>
        <p:txBody>
          <a:bodyPr/>
          <a:lstStyle/>
          <a:p>
            <a:pPr algn="ctr"/>
            <a:r>
              <a:rPr lang="pl-PL" sz="2800" dirty="0"/>
              <a:t>Refleksyjna praktyka pielęgniarska </a:t>
            </a:r>
            <a:br>
              <a:rPr lang="pl-PL" sz="2800" dirty="0"/>
            </a:br>
            <a:r>
              <a:rPr lang="pl-PL" sz="2800" dirty="0"/>
              <a:t>Opis sytuacji (Pediatria i Pielęgniarstwo Pediatryczne pod red. Zarzycka D., Emeryk A. rozdział 16.2.5, str. 582 - 583)</a:t>
            </a:r>
            <a:br>
              <a:rPr lang="pl-PL" sz="2800" dirty="0"/>
            </a:br>
            <a:endParaRPr lang="pl-PL" sz="28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E38298C-DE81-4A31-A61E-3CF93562803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2858610"/>
            <a:ext cx="10972440" cy="323691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Jakie cele opieki powinny zostać osiągnięte nad pacjentem i jego rodziną?</a:t>
            </a:r>
          </a:p>
          <a:p>
            <a:pPr marL="514350" indent="-514350">
              <a:buAutoNum type="arabicPeriod"/>
            </a:pPr>
            <a:r>
              <a:rPr lang="pl-PL" dirty="0"/>
              <a:t>Jaka wiedzę i umiejętności powinien posiadać chłopiec i jego rodzice?</a:t>
            </a:r>
          </a:p>
          <a:p>
            <a:pPr marL="514350" indent="-514350">
              <a:buAutoNum type="arabicPeriod"/>
            </a:pPr>
            <a:r>
              <a:rPr lang="pl-PL" dirty="0"/>
              <a:t>Jakie działania należy wdrożyć, aby osiągnąć postawione cele opieki?</a:t>
            </a:r>
          </a:p>
          <a:p>
            <a:pPr marL="514350" indent="-514350">
              <a:buAutoNum type="arabicPeriod"/>
            </a:pPr>
            <a:r>
              <a:rPr lang="pl-PL" dirty="0"/>
              <a:t>Jakie zadania posiadają poszczególni członkowie zespołu terapeutycznego?</a:t>
            </a:r>
          </a:p>
          <a:p>
            <a:pPr marL="0" indent="0">
              <a:buNone/>
            </a:pPr>
            <a:r>
              <a:rPr lang="pl-PL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51581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823272-324F-44E7-AF72-5B6B1D0F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1CB89AF-C11D-4526-815F-D404F7BB999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pl-PL" dirty="0"/>
              <a:t>Jaką rolę odgrywa pacjent i jego rodzice w zespole terapeutycznym?</a:t>
            </a:r>
          </a:p>
          <a:p>
            <a:r>
              <a:rPr lang="pl-PL" dirty="0"/>
              <a:t>Jak powinna wyglądać współpraca pomiędzy poszczególnymi członkami zespołu terapeutycznego?</a:t>
            </a:r>
          </a:p>
          <a:p>
            <a:r>
              <a:rPr lang="pl-PL" dirty="0"/>
              <a:t>Jakie działania należy zastosować, aby dziecko i jego rodzinę otoczyć profesjonalną opieką w środowisku domowym lub w placówce oświatowo-wychowawczej?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991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09480" y="1523880"/>
            <a:ext cx="10972440" cy="457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003760"/>
              </a:buClr>
              <a:buSzPct val="85000"/>
              <a:buFont typeface="Wingdings 2" charset="2"/>
              <a:buChar char=""/>
            </a:pPr>
            <a:r>
              <a:rPr lang="pl-PL" sz="2600" spc="-1" dirty="0">
                <a:solidFill>
                  <a:srgbClr val="003760"/>
                </a:solidFill>
                <a:latin typeface="Constantia"/>
              </a:rPr>
              <a:t>Każdy człowiek u którego postawiona została diagnoza: CUKRZYCA przeżywa ogromny szok. Jednakże to nie koniec świata !!</a:t>
            </a: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003760"/>
              </a:buClr>
              <a:buSzPct val="85000"/>
              <a:buFont typeface="Wingdings 2" charset="2"/>
              <a:buChar char=""/>
            </a:pPr>
            <a:r>
              <a:rPr lang="pl-PL" sz="2600" b="0" strike="noStrike" spc="-1" dirty="0">
                <a:solidFill>
                  <a:srgbClr val="003760"/>
                </a:solidFill>
                <a:latin typeface="Constantia"/>
              </a:rPr>
              <a:t>Dokładna wiedza na temat tej choroby pomoże Ci z nią żyć </a:t>
            </a:r>
            <a:r>
              <a:rPr lang="pl-PL" sz="2600" b="0" strike="noStrike" spc="-1" dirty="0">
                <a:solidFill>
                  <a:srgbClr val="003760"/>
                </a:solidFill>
                <a:latin typeface="Constantia"/>
                <a:sym typeface="Wingdings" panose="05000000000000000000" pitchFamily="2" charset="2"/>
              </a:rPr>
              <a:t></a:t>
            </a:r>
            <a:endParaRPr lang="pl-PL" sz="2600" b="0" strike="noStrike" spc="-1" dirty="0">
              <a:solidFill>
                <a:srgbClr val="003760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l-PL" sz="2600" b="0" strike="noStrike" spc="-1" dirty="0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09480" y="152280"/>
            <a:ext cx="10972440" cy="1218960"/>
          </a:xfrm>
          <a:prstGeom prst="rect">
            <a:avLst/>
          </a:prstGeom>
          <a:noFill/>
          <a:ln w="648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4200" b="1" strike="noStrike" spc="-100">
                <a:solidFill>
                  <a:srgbClr val="003760"/>
                </a:solidFill>
                <a:latin typeface="Constantia"/>
              </a:rPr>
              <a:t>Jak sobie radzić?</a:t>
            </a:r>
            <a:endParaRPr lang="pl-PL" sz="4200" b="0" strike="noStrike" spc="-1">
              <a:solidFill>
                <a:srgbClr val="003760"/>
              </a:solidFill>
              <a:latin typeface="Constantia"/>
            </a:endParaRPr>
          </a:p>
        </p:txBody>
      </p:sp>
      <p:pic>
        <p:nvPicPr>
          <p:cNvPr id="176" name="Obraz 4" descr="Obraz zawierający zewnętrzne, zachód słońca, słońce, przyroda&#10;&#10;Opis wygenerowany automatycznie"/>
          <p:cNvPicPr/>
          <p:nvPr/>
        </p:nvPicPr>
        <p:blipFill>
          <a:blip r:embed="rId2"/>
          <a:stretch/>
        </p:blipFill>
        <p:spPr>
          <a:xfrm>
            <a:off x="0" y="3065040"/>
            <a:ext cx="6095520" cy="3792600"/>
          </a:xfrm>
          <a:prstGeom prst="rect">
            <a:avLst/>
          </a:prstGeom>
          <a:ln w="0">
            <a:noFill/>
          </a:ln>
        </p:spPr>
      </p:pic>
      <p:pic>
        <p:nvPicPr>
          <p:cNvPr id="177" name="Obraz 6" descr="Obraz zawierający ptak, młode, siedzi, zebra&#10;&#10;Opis wygenerowany automatycznie"/>
          <p:cNvPicPr/>
          <p:nvPr/>
        </p:nvPicPr>
        <p:blipFill>
          <a:blip r:embed="rId3"/>
          <a:stretch/>
        </p:blipFill>
        <p:spPr>
          <a:xfrm>
            <a:off x="6095880" y="3065040"/>
            <a:ext cx="6095520" cy="379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09480" y="152280"/>
            <a:ext cx="10972440" cy="1218960"/>
          </a:xfrm>
          <a:prstGeom prst="rect">
            <a:avLst/>
          </a:prstGeom>
          <a:noFill/>
          <a:ln w="6480">
            <a:noFill/>
          </a:ln>
        </p:spPr>
        <p:txBody>
          <a:bodyPr lIns="90000" tIns="45000" rIns="90000" bIns="45000" anchor="b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62845" y="327378"/>
            <a:ext cx="11147516" cy="637762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601"/>
              </a:spcBef>
            </a:pPr>
            <a:r>
              <a:rPr lang="pl-PL" sz="4400" b="1" strike="noStrike" spc="-1" dirty="0">
                <a:solidFill>
                  <a:srgbClr val="003760"/>
                </a:solidFill>
                <a:latin typeface="Constantia"/>
              </a:rPr>
              <a:t>WW</a:t>
            </a:r>
            <a:r>
              <a:rPr lang="pl-PL" sz="3600" b="1" strike="noStrike" spc="-1" dirty="0">
                <a:solidFill>
                  <a:srgbClr val="003760"/>
                </a:solidFill>
                <a:latin typeface="Constantia"/>
              </a:rPr>
              <a:t> – wymiennik węglowodanowy </a:t>
            </a: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lang="pl-PL" sz="3600" dirty="0">
                <a:solidFill>
                  <a:schemeClr val="accent1"/>
                </a:solidFill>
              </a:rPr>
              <a:t>	Wymiennik węglowodanowy (1 WW) to równowartość 10 g węglowodanów przyswajalnych (bez błonnika). System wymienników wymyślono na potrzeby leczenia pacjentów z cukrzycą, czyli dla Ciebie. </a:t>
            </a: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lang="pl-PL" sz="3600" dirty="0">
                <a:solidFill>
                  <a:schemeClr val="accent1"/>
                </a:solidFill>
              </a:rPr>
              <a:t>	Obliczono, jakie ilości poszczególnych produktów zawierają 10 g węglowodanów i umieszczono je w specjalnych tabelach, aby pacjenci mogli dowolnie „wymieniać” jedne produkty na inne i w ten sposób urozmaicać swoją dietę bez ryzyka dużych wahań glikemii. </a:t>
            </a:r>
            <a:endParaRPr lang="pl-PL" sz="3600" strike="noStrike" spc="-1" dirty="0">
              <a:solidFill>
                <a:schemeClr val="accent1"/>
              </a:solidFill>
              <a:latin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839080" y="457200"/>
            <a:ext cx="2742840" cy="1066320"/>
          </a:xfrm>
          <a:prstGeom prst="rect">
            <a:avLst/>
          </a:prstGeom>
          <a:noFill/>
          <a:ln w="6480">
            <a:noFill/>
          </a:ln>
        </p:spPr>
        <p:txBody>
          <a:bodyPr tIns="91440" rIns="90000" bIns="45000" anchor="b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72533" y="84667"/>
            <a:ext cx="11559823" cy="594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88000"/>
          </a:bodyPr>
          <a:lstStyle/>
          <a:p>
            <a:pPr algn="ctr">
              <a:lnSpc>
                <a:spcPct val="125000"/>
              </a:lnSpc>
              <a:spcBef>
                <a:spcPts val="6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l-PL" sz="4100" b="1" dirty="0">
                <a:solidFill>
                  <a:schemeClr val="accent1"/>
                </a:solidFill>
              </a:rPr>
              <a:t>Jak i po co liczymy wymienniki węglowodanowe?</a:t>
            </a:r>
          </a:p>
          <a:p>
            <a:pPr>
              <a:lnSpc>
                <a:spcPct val="125000"/>
              </a:lnSpc>
              <a:spcBef>
                <a:spcPts val="6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l-PL" sz="4000" dirty="0">
                <a:solidFill>
                  <a:schemeClr val="accent1"/>
                </a:solidFill>
              </a:rPr>
              <a:t>	Za wahania poziomu glukozy we krwi odpowiedzialne są przede wszystkim węglowodany. Aby ułatwić diabetykom codzienne komponowanie posiłków, starano się wymyślić prostą miarę, która by określała, ile tych węglowodanów jest w poszczególnych, najczęściej spożywanych produktach. </a:t>
            </a:r>
            <a:endParaRPr lang="pl-PL" sz="4000" b="0" strike="noStrike" spc="-1" dirty="0">
              <a:solidFill>
                <a:schemeClr val="accent1"/>
              </a:solidFill>
              <a:latin typeface="Constantia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59384BB-9B12-4813-8A33-B0B2AF509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67" y="4408550"/>
            <a:ext cx="8240889" cy="23477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09480" y="152280"/>
            <a:ext cx="10972440" cy="1218960"/>
          </a:xfrm>
          <a:prstGeom prst="rect">
            <a:avLst/>
          </a:prstGeom>
          <a:noFill/>
          <a:ln w="6480">
            <a:noFill/>
          </a:ln>
        </p:spPr>
        <p:txBody>
          <a:bodyPr lIns="90000" tIns="45000" rIns="90000" bIns="45000" anchor="b">
            <a:noAutofit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61245" y="316089"/>
            <a:ext cx="7687734" cy="577943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 fontScale="92500"/>
          </a:bodyPr>
          <a:lstStyle/>
          <a:p>
            <a:pPr marL="360">
              <a:lnSpc>
                <a:spcPct val="100000"/>
              </a:lnSpc>
              <a:spcBef>
                <a:spcPts val="601"/>
              </a:spcBef>
              <a:buClr>
                <a:srgbClr val="003760"/>
              </a:buClr>
              <a:buSzPct val="85000"/>
            </a:pPr>
            <a:r>
              <a:rPr lang="pl-PL" sz="3600" dirty="0">
                <a:solidFill>
                  <a:schemeClr val="accent1"/>
                </a:solidFill>
              </a:rPr>
              <a:t>	Ustalono, że taką miarą będzie wymiennik, czyli </a:t>
            </a:r>
            <a:r>
              <a:rPr lang="pl-PL" sz="3600" u="sng" dirty="0">
                <a:solidFill>
                  <a:schemeClr val="accent1"/>
                </a:solidFill>
              </a:rPr>
              <a:t>10 g węglowodanów przyswajalnych</a:t>
            </a:r>
            <a:r>
              <a:rPr lang="pl-PL" sz="3600" dirty="0">
                <a:solidFill>
                  <a:schemeClr val="accent1"/>
                </a:solidFill>
              </a:rPr>
              <a:t>. Jeden wymiennik węglowodanowy odpowiada jednej, średniej wielkości kromce chleba o wadze 20 g i dostarcza około 40 kcal. Tę kromkę chleba można zamienić na średniej wielkości ziemniaka, pół banana czy 100 ml soku owocowego – ilość dostarczanych WW pozostanie taka sama.</a:t>
            </a:r>
            <a:endParaRPr lang="pl-PL" sz="3600" b="0" strike="noStrike" spc="-1" dirty="0">
              <a:solidFill>
                <a:schemeClr val="accent1"/>
              </a:solidFill>
              <a:latin typeface="Constantia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9DD9C34-A361-44C9-87E0-804780EA1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78" y="0"/>
            <a:ext cx="444782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16090" y="356759"/>
            <a:ext cx="8534400" cy="625852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pl-PL" sz="4000" b="1" strike="noStrike" spc="-1" dirty="0">
                <a:solidFill>
                  <a:srgbClr val="003760"/>
                </a:solidFill>
                <a:latin typeface="Constantia"/>
              </a:rPr>
              <a:t>Przykład: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pl-PL" sz="4000" spc="-1" dirty="0">
                <a:solidFill>
                  <a:srgbClr val="003760"/>
                </a:solidFill>
                <a:latin typeface="Constantia"/>
              </a:rPr>
              <a:t>Duży banan bez skórki o wadze 140g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pl-PL" sz="4000" spc="-1" dirty="0">
                <a:solidFill>
                  <a:srgbClr val="003760"/>
                </a:solidFill>
                <a:latin typeface="Constantia"/>
              </a:rPr>
              <a:t>100 g banana = 23,50 g węglowodanów 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pl-PL" sz="4000" b="0" strike="noStrike" spc="-1" dirty="0">
                <a:solidFill>
                  <a:srgbClr val="003760"/>
                </a:solidFill>
                <a:latin typeface="Constantia"/>
              </a:rPr>
              <a:t>140 </a:t>
            </a:r>
            <a:r>
              <a:rPr lang="pl-PL" sz="4000" spc="-1" dirty="0">
                <a:solidFill>
                  <a:srgbClr val="003760"/>
                </a:solidFill>
                <a:latin typeface="Constantia"/>
              </a:rPr>
              <a:t>g banana = X g węglowodanów 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pl-PL" sz="4000" b="0" strike="noStrike" spc="-1" dirty="0">
                <a:solidFill>
                  <a:srgbClr val="003760"/>
                </a:solidFill>
                <a:latin typeface="Constantia"/>
              </a:rPr>
              <a:t>100x = 3290 : 100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pl-PL" sz="4000" spc="-1" dirty="0">
                <a:solidFill>
                  <a:srgbClr val="003760"/>
                </a:solidFill>
                <a:latin typeface="Constantia"/>
              </a:rPr>
              <a:t>X = 32,90 </a:t>
            </a: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pl-PL" sz="4000" b="0" strike="noStrike" spc="-1" dirty="0">
                <a:solidFill>
                  <a:srgbClr val="003760"/>
                </a:solidFill>
                <a:latin typeface="Constantia"/>
              </a:rPr>
              <a:t>Po zaokrągleniu wynosi to 33 g węglowodanów, czyli </a:t>
            </a:r>
            <a:r>
              <a:rPr lang="pl-PL" sz="4000" b="1" strike="noStrike" spc="-1" dirty="0">
                <a:solidFill>
                  <a:srgbClr val="003760"/>
                </a:solidFill>
                <a:latin typeface="Constantia"/>
              </a:rPr>
              <a:t>3,3 WW </a:t>
            </a:r>
          </a:p>
        </p:txBody>
      </p:sp>
      <p:sp>
        <p:nvSpPr>
          <p:cNvPr id="190" name="TextShape 2"/>
          <p:cNvSpPr txBox="1"/>
          <p:nvPr/>
        </p:nvSpPr>
        <p:spPr>
          <a:xfrm>
            <a:off x="609480" y="152280"/>
            <a:ext cx="10972440" cy="204480"/>
          </a:xfrm>
          <a:prstGeom prst="rect">
            <a:avLst/>
          </a:prstGeom>
          <a:noFill/>
          <a:ln w="6480">
            <a:noFill/>
          </a:ln>
        </p:spPr>
        <p:txBody>
          <a:bodyPr lIns="90000" tIns="45000" rIns="90000" bIns="45000" anchor="b">
            <a:normAutofit fontScale="47500" lnSpcReduction="20000"/>
          </a:bodyPr>
          <a:lstStyle/>
          <a:p>
            <a:endParaRPr lang="pl-PL" sz="1800" b="0" strike="noStrike" spc="-1">
              <a:solidFill>
                <a:srgbClr val="003760"/>
              </a:solidFill>
              <a:latin typeface="Constantia"/>
            </a:endParaRPr>
          </a:p>
        </p:txBody>
      </p:sp>
      <p:pic>
        <p:nvPicPr>
          <p:cNvPr id="2051" name="Picture 3" descr="Ile waży banan? | moga.pl">
            <a:extLst>
              <a:ext uri="{FF2B5EF4-FFF2-40B4-BE49-F238E27FC236}">
                <a16:creationId xmlns:a16="http://schemas.microsoft.com/office/drawing/2014/main" id="{FF1E39D7-E175-49E2-9E32-C09994C1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816" y="3150305"/>
            <a:ext cx="4368094" cy="350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38667" y="225778"/>
            <a:ext cx="11537244" cy="6389511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601"/>
              </a:spcBef>
              <a:buClr>
                <a:srgbClr val="003760"/>
              </a:buClr>
              <a:buSzPct val="85000"/>
            </a:pPr>
            <a:r>
              <a:rPr lang="pl-PL" sz="5400" spc="-1" dirty="0">
                <a:solidFill>
                  <a:srgbClr val="003760"/>
                </a:solidFill>
                <a:latin typeface="Constantia"/>
              </a:rPr>
              <a:t>WBT</a:t>
            </a:r>
            <a:r>
              <a:rPr lang="pl-PL" sz="2600" spc="-1" dirty="0">
                <a:solidFill>
                  <a:srgbClr val="003760"/>
                </a:solidFill>
                <a:latin typeface="Constantia"/>
              </a:rPr>
              <a:t> - </a:t>
            </a:r>
            <a:r>
              <a:rPr lang="pl-PL" sz="4800" dirty="0">
                <a:solidFill>
                  <a:schemeClr val="accent1"/>
                </a:solidFill>
              </a:rPr>
              <a:t>Wymiennik białkowo-tłuszczowy </a:t>
            </a:r>
          </a:p>
          <a:p>
            <a:pPr marL="360">
              <a:lnSpc>
                <a:spcPct val="100000"/>
              </a:lnSpc>
              <a:spcBef>
                <a:spcPts val="601"/>
              </a:spcBef>
              <a:buClr>
                <a:srgbClr val="003760"/>
              </a:buClr>
              <a:buSzPct val="85000"/>
            </a:pPr>
            <a:r>
              <a:rPr lang="pl-PL" sz="2800" dirty="0">
                <a:solidFill>
                  <a:schemeClr val="accent1"/>
                </a:solidFill>
              </a:rPr>
              <a:t>to równowartość 100 kcal, pochodzących z białka i/lub tłuszczu. Miarę tę wprowadzono znacznie później niż wymienniki węglowodanowe, głównie na potrzeby osób korzystających z pomp insulinowych. Zauważono, że posiłki bogate w tłuszcze i białko powodują hiperglikemię po kilku godzinach od jedzenia i stwierdzono, że na te składniki także należy podawać insulinę. </a:t>
            </a:r>
          </a:p>
          <a:p>
            <a:pPr marL="360">
              <a:lnSpc>
                <a:spcPct val="100000"/>
              </a:lnSpc>
              <a:spcBef>
                <a:spcPts val="601"/>
              </a:spcBef>
              <a:buClr>
                <a:srgbClr val="003760"/>
              </a:buClr>
              <a:buSzPct val="85000"/>
            </a:pPr>
            <a:r>
              <a:rPr lang="pl-PL" sz="2800" dirty="0">
                <a:solidFill>
                  <a:schemeClr val="accent1"/>
                </a:solidFill>
              </a:rPr>
              <a:t>Wymiennik białkowo-tłuszczowy pozwala obliczyć jej dawkę.</a:t>
            </a:r>
            <a:endParaRPr lang="pl-PL" sz="2600" strike="noStrike" spc="-1" dirty="0">
              <a:solidFill>
                <a:schemeClr val="accent1"/>
              </a:solidFill>
              <a:latin typeface="Constantia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3ED2E26-54E8-4D9A-B4F1-E87D2DF54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556" y="4291358"/>
            <a:ext cx="8943509" cy="25666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87022" y="316089"/>
            <a:ext cx="10994898" cy="6287911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l-PL" sz="6000" b="0" strike="noStrike" spc="-1" dirty="0">
                <a:solidFill>
                  <a:srgbClr val="003760"/>
                </a:solidFill>
                <a:latin typeface="Constantia"/>
              </a:rPr>
              <a:t>Jak obliczyć zatem WBT ? </a:t>
            </a: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l-PL" sz="2800" dirty="0">
                <a:solidFill>
                  <a:schemeClr val="accent1"/>
                </a:solidFill>
              </a:rPr>
              <a:t>		Obliczenia wymienników białko-tłuszczowych są nieco bardziej skomplikowane niż wymienników węglowodanowych. W tym przypadku interesują nas kalorie, z tym, że na całkowitą kaloryczność produktu składa się energia pochodząca z trzech makroskładników: węglowodanów, białka i tłuszczów. A WBT nie bierze pod uwagę węglowodanów. </a:t>
            </a:r>
            <a:endParaRPr lang="pl-PL" sz="2800" b="0" strike="noStrike" spc="-1" dirty="0">
              <a:solidFill>
                <a:schemeClr val="accent1"/>
              </a:solidFill>
              <a:latin typeface="Constantia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l-PL" sz="2600" b="0" strike="noStrike" spc="-1" dirty="0">
              <a:solidFill>
                <a:srgbClr val="003760"/>
              </a:solidFill>
              <a:latin typeface="Constantia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0235663-F82B-4E8E-85A1-62F61821C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289" y="3562973"/>
            <a:ext cx="4684889" cy="304102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E1F971-D55F-49FF-92E9-BCAFF823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2110"/>
            <a:ext cx="6096000" cy="1767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C199"/>
      </a:dk2>
      <a:lt2>
        <a:srgbClr val="FFC199"/>
      </a:lt2>
      <a:accent1>
        <a:srgbClr val="003760"/>
      </a:accent1>
      <a:accent2>
        <a:srgbClr val="003760"/>
      </a:accent2>
      <a:accent3>
        <a:srgbClr val="003760"/>
      </a:accent3>
      <a:accent4>
        <a:srgbClr val="003760"/>
      </a:accent4>
      <a:accent5>
        <a:srgbClr val="003760"/>
      </a:accent5>
      <a:accent6>
        <a:srgbClr val="003760"/>
      </a:accent6>
      <a:hlink>
        <a:srgbClr val="003760"/>
      </a:hlink>
      <a:folHlink>
        <a:srgbClr val="0037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C199"/>
      </a:dk2>
      <a:lt2>
        <a:srgbClr val="FFC199"/>
      </a:lt2>
      <a:accent1>
        <a:srgbClr val="003760"/>
      </a:accent1>
      <a:accent2>
        <a:srgbClr val="003760"/>
      </a:accent2>
      <a:accent3>
        <a:srgbClr val="003760"/>
      </a:accent3>
      <a:accent4>
        <a:srgbClr val="003760"/>
      </a:accent4>
      <a:accent5>
        <a:srgbClr val="003760"/>
      </a:accent5>
      <a:accent6>
        <a:srgbClr val="003760"/>
      </a:accent6>
      <a:hlink>
        <a:srgbClr val="003760"/>
      </a:hlink>
      <a:folHlink>
        <a:srgbClr val="0037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C199"/>
      </a:dk2>
      <a:lt2>
        <a:srgbClr val="FFC199"/>
      </a:lt2>
      <a:accent1>
        <a:srgbClr val="003760"/>
      </a:accent1>
      <a:accent2>
        <a:srgbClr val="003760"/>
      </a:accent2>
      <a:accent3>
        <a:srgbClr val="003760"/>
      </a:accent3>
      <a:accent4>
        <a:srgbClr val="003760"/>
      </a:accent4>
      <a:accent5>
        <a:srgbClr val="003760"/>
      </a:accent5>
      <a:accent6>
        <a:srgbClr val="003760"/>
      </a:accent6>
      <a:hlink>
        <a:srgbClr val="003760"/>
      </a:hlink>
      <a:folHlink>
        <a:srgbClr val="0037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C199"/>
      </a:dk2>
      <a:lt2>
        <a:srgbClr val="FFC199"/>
      </a:lt2>
      <a:accent1>
        <a:srgbClr val="003760"/>
      </a:accent1>
      <a:accent2>
        <a:srgbClr val="003760"/>
      </a:accent2>
      <a:accent3>
        <a:srgbClr val="003760"/>
      </a:accent3>
      <a:accent4>
        <a:srgbClr val="003760"/>
      </a:accent4>
      <a:accent5>
        <a:srgbClr val="003760"/>
      </a:accent5>
      <a:accent6>
        <a:srgbClr val="003760"/>
      </a:accent6>
      <a:hlink>
        <a:srgbClr val="003760"/>
      </a:hlink>
      <a:folHlink>
        <a:srgbClr val="0037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79A2693F310F446A57AD343391A4F29" ma:contentTypeVersion="2" ma:contentTypeDescription="Utwórz nowy dokument." ma:contentTypeScope="" ma:versionID="f1f577baece29ddf499a8a6cb8d65a4d">
  <xsd:schema xmlns:xsd="http://www.w3.org/2001/XMLSchema" xmlns:xs="http://www.w3.org/2001/XMLSchema" xmlns:p="http://schemas.microsoft.com/office/2006/metadata/properties" xmlns:ns2="0f12cb5b-5682-482a-9c22-361e036e108d" targetNamespace="http://schemas.microsoft.com/office/2006/metadata/properties" ma:root="true" ma:fieldsID="61b95dea229995b77570584f8dd0733a" ns2:_="">
    <xsd:import namespace="0f12cb5b-5682-482a-9c22-361e036e10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2cb5b-5682-482a-9c22-361e036e1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F1CE66-F07C-4117-A0D4-E1CDDD4F08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9658CB-E3D5-4D3F-AD1A-E94C9B11D6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2cb5b-5682-482a-9c22-361e036e10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D78C70-E2A3-4AC6-9D82-CBBC6D47853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1548</Words>
  <Application>Microsoft Office PowerPoint</Application>
  <PresentationFormat>Panoramiczny</PresentationFormat>
  <Paragraphs>139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4</vt:i4>
      </vt:variant>
      <vt:variant>
        <vt:lpstr>Tytuły slajdów</vt:lpstr>
      </vt:variant>
      <vt:variant>
        <vt:i4>28</vt:i4>
      </vt:variant>
    </vt:vector>
  </HeadingPairs>
  <TitlesOfParts>
    <vt:vector size="38" baseType="lpstr">
      <vt:lpstr>Arial</vt:lpstr>
      <vt:lpstr>Constantia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O czym trzeba pamiętać! </vt:lpstr>
      <vt:lpstr>Przykład:</vt:lpstr>
      <vt:lpstr>Prezentacja programu PowerPoint</vt:lpstr>
      <vt:lpstr>Jak Pan/Pani dawkuje insulinę do posiłków? </vt:lpstr>
      <vt:lpstr>Jak Pan dawkuje insulinę do posiłków?</vt:lpstr>
      <vt:lpstr>INDEKS GLIKEMICZNY (IG)</vt:lpstr>
      <vt:lpstr>Prezentacja programu PowerPoint</vt:lpstr>
      <vt:lpstr>Prezentacja programu PowerPoint</vt:lpstr>
      <vt:lpstr>DIETA UJEMNYCH KALORII</vt:lpstr>
      <vt:lpstr>Prezentacja programu PowerPoint</vt:lpstr>
      <vt:lpstr>Prezentacja programu PowerPoint</vt:lpstr>
      <vt:lpstr>Prezentacja programu PowerPoint</vt:lpstr>
      <vt:lpstr>Warto zajrzeć</vt:lpstr>
      <vt:lpstr>Badanie pacjenta z kwasicą ketonową</vt:lpstr>
      <vt:lpstr>Badanie przedmiotowe pacjenta z kwasicą ketonową</vt:lpstr>
      <vt:lpstr>Badania laboratoryjne</vt:lpstr>
      <vt:lpstr>Refleksyjna praktyka pielęgniarska  Opis sytuacji (Pediatria i Pielęgniarstwo Pediatryczne pod red. Zarzycka D., Emeryk A. rozdział 16.2.5, str. 582 - 583) 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Opracowanie materiałów edukacyjnych jak żyć z chorobą nowotworową?</dc:title>
  <dc:subject/>
  <dc:creator>Maciej Madzia</dc:creator>
  <dc:description/>
  <cp:lastModifiedBy>Lucyna Sochocka</cp:lastModifiedBy>
  <cp:revision>274</cp:revision>
  <dcterms:created xsi:type="dcterms:W3CDTF">2020-10-13T15:18:55Z</dcterms:created>
  <dcterms:modified xsi:type="dcterms:W3CDTF">2021-04-15T14:15:08Z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ContentTypeId">
    <vt:lpwstr>0x010100679A2693F310F446A57AD343391A4F29</vt:lpwstr>
  </property>
</Properties>
</file>