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4" r:id="rId4"/>
    <p:sldId id="315" r:id="rId5"/>
    <p:sldId id="275" r:id="rId6"/>
    <p:sldId id="292" r:id="rId7"/>
    <p:sldId id="293" r:id="rId8"/>
    <p:sldId id="294" r:id="rId9"/>
    <p:sldId id="298" r:id="rId10"/>
    <p:sldId id="289" r:id="rId11"/>
    <p:sldId id="300" r:id="rId12"/>
    <p:sldId id="302" r:id="rId13"/>
    <p:sldId id="304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FA68-4255-443C-807A-9B6688831A2B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B0F3-FEAE-46B1-A468-5D0D9DC8503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7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E607FBA5-4057-48A7-8798-22E40CF0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215313"/>
            <a:ext cx="1588" cy="17822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8000"/>
              </a:lnSpc>
              <a:spcBef>
                <a:spcPct val="0"/>
              </a:spcBef>
            </a:pPr>
            <a:endParaRPr lang="pl-PL" altLang="pl-PL" sz="2400">
              <a:solidFill>
                <a:schemeClr val="bg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4936D0B-A16B-4E9B-A92D-2E18B82E4A7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BB6E1D9F-32FD-4E0D-B79C-638AA817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8000"/>
              </a:lnSpc>
              <a:spcBef>
                <a:spcPct val="0"/>
              </a:spcBef>
            </a:pPr>
            <a:endParaRPr lang="pl-PL" altLang="pl-PL" sz="2400">
              <a:solidFill>
                <a:schemeClr val="bg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FEE2C51-5E1D-4B59-B204-5F41DB79DA7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633C29-BB53-404D-A9A5-8AE6BC2E5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AFF582-8B29-49DC-9D4E-17E1D7A7C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66881B-99E7-4528-BA9C-5FD9DDE9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95F15D-491A-4D24-8B5B-C1EBA2F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30E124-8053-4AB0-8E44-E6E26835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1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B4E99E-36D0-44C2-A62D-AF900D95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029FC90-716F-4801-AAF6-1174B16A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65166D-087D-41CF-BF00-08B613B6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D8DFA2-797C-4A6B-9C30-553CC449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B28470-900F-407B-9257-35D30929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9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6C9C891-9438-47AB-B894-3A2C275F5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E84924-5E6E-478F-8A14-4E5A988B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30CA5D-FE72-496B-9275-B3AE2091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95CE54-B508-42E4-94EB-A3D65C18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C70E42-169F-4BDE-BA73-59F9617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61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E19031-459C-456B-8998-F3187DE1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62DA57-6089-47C4-98AC-B3461022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8524CD-4044-432E-B9E8-F43C3C17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11E77-AE68-4A9C-8202-BCE6EF8A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0C9CDB-1195-49D1-8730-3ED6E502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467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BC4437-C5B9-4815-8B5F-F5886548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25B3A4-C176-4050-80A4-F3FE8295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F62F27-AF55-4E3C-BE86-59F1BD6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8E72DA-2171-4A04-85EF-89498FFB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A9357C-4C58-4B3F-94EF-2ED9FEBC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4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CC38A-3F30-4275-8210-5250B244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2B31CA-0789-485E-AAFF-0413C6DF0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A88BB1-331A-4776-AEF1-23F7C627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B72103-61EB-4F28-ACF4-A3978913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2E3B50-694F-453A-B850-1E736B1B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5E73F8-D669-4121-B038-CEA00558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687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47DD52-3FCF-4D11-A3AE-2D3204A2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033746-379D-4CBE-87F1-DEAAF128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68E0EE5-F146-4EB3-BBBD-2EF69AB1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B2D02F-1F92-4D35-9468-E95C24A3E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D4AB646-E76C-4EB0-B37B-5838347A6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2ECB3A9-5D13-4F5B-A0E6-43B94A56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5E7F3BF-FEB3-49A2-9507-11E727B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A129141-3EC8-4773-8821-8AD6DB6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335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6AED1D-AA07-4BD5-A212-17C5CA3D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A3A5EF-254E-4D01-B52C-9759F696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141A9-B61D-447B-ADBE-0A3974F3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E1DE9AA-B0C7-45FC-977D-2E0E90CE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5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F3A09AC-6ACF-4F37-9557-1CDFFBC0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DB150E2-C2CB-4067-9FC9-3F4C4563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C51ACE-342F-434E-872C-74E1DBDB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F478E-9CF8-4388-8C72-83B62EC5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964C35-1488-488F-8A9E-1E53CFB3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AEDA77E-8170-4EB2-9C14-23C126F1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899B3E-D14A-477C-ADC0-9E985609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8C8A9C-0A37-4363-B214-C4B78271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A5AA22-52DF-465D-A182-AAEF855E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1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2FF68-1DF0-41BD-B659-E001DAE4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155868-EC56-464C-A889-146B3922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0060B7-6765-4164-933B-E8457F901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491B90-5395-4861-A63A-8D5B49B6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212884-298C-4CD5-8A1D-CEFDA86E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05BEF3-7A48-4734-B926-B71C4455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3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564CDE-DE00-490F-88B2-E05F70D8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170132-F1DA-4BF6-9180-4921FCC2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215034-1CF0-4017-9236-F7EB99F30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4625-6FAD-4F25-A968-2B0FA9D0F755}" type="datetimeFigureOut">
              <a:rPr lang="pl-PL" smtClean="0"/>
              <a:t>29.04.2021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A39AB9-DDA0-4D3B-A427-063F12E9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EC141A-29CA-4839-AEA7-DBAC4249D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AEC3-57F1-43B8-9250-72A0DEDD72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5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8CB4B-3F30-4CED-A811-1DF95D4ED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Edukacja w cukrzycy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CC4F41-2BF5-4251-8DEB-7294FD265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Lucyna Sochocka</a:t>
            </a:r>
          </a:p>
        </p:txBody>
      </p:sp>
    </p:spTree>
    <p:extLst>
      <p:ext uri="{BB962C8B-B14F-4D97-AF65-F5344CB8AC3E}">
        <p14:creationId xmlns:p14="http://schemas.microsoft.com/office/powerpoint/2010/main" val="334650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FA2F4B85-F3AD-400B-B119-BB1BF41D8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63550"/>
            <a:ext cx="7772400" cy="14351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l-PL"/>
              <a:t>CUKRZYCA – REAKCJE RODZEŃSTWA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D958849-C6F6-423D-A5BF-D99E699AA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1641475"/>
          </a:xfrm>
          <a:solidFill>
            <a:srgbClr val="FFFFFF"/>
          </a:solidFill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Strach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Zazdrość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Niechęć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ymbol zastępczy tekstu 1">
            <a:extLst>
              <a:ext uri="{FF2B5EF4-FFF2-40B4-BE49-F238E27FC236}">
                <a16:creationId xmlns:a16="http://schemas.microsoft.com/office/drawing/2014/main" id="{2E53E846-49D4-4A78-9ECD-188CF2842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>
                <a:solidFill>
                  <a:srgbClr val="00FF00"/>
                </a:solidFill>
              </a:rPr>
              <a:t>Cukrzyca w sposób zdecydowany wpływa na:</a:t>
            </a:r>
          </a:p>
        </p:txBody>
      </p:sp>
      <p:sp>
        <p:nvSpPr>
          <p:cNvPr id="91139" name="Symbol zastępczy zawartości 2">
            <a:extLst>
              <a:ext uri="{FF2B5EF4-FFF2-40B4-BE49-F238E27FC236}">
                <a16:creationId xmlns:a16="http://schemas.microsoft.com/office/drawing/2014/main" id="{3A6A2103-BB6D-43F2-BA2B-508153F5A29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 - sposób odżywiania – 76%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 - relacje z chorym bratem/siostrą – 64%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 - poczucie bezpieczeństwa – 54%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 - sposób wypełniania obowiązków domowych – 52% 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 - sen – 46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 - relacje z rodzicami – 44% </a:t>
            </a:r>
          </a:p>
          <a:p>
            <a:pPr eaLnBrk="1" hangingPunct="1"/>
            <a:endParaRPr lang="pl-PL" altLang="pl-PL"/>
          </a:p>
        </p:txBody>
      </p:sp>
      <p:sp>
        <p:nvSpPr>
          <p:cNvPr id="91140" name="Symbol zastępczy tekstu 3">
            <a:extLst>
              <a:ext uri="{FF2B5EF4-FFF2-40B4-BE49-F238E27FC236}">
                <a16:creationId xmlns:a16="http://schemas.microsoft.com/office/drawing/2014/main" id="{21127EDE-1FD1-43DE-B362-85FE962371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pl-PL" altLang="pl-PL">
                <a:solidFill>
                  <a:srgbClr val="00FF00"/>
                </a:solidFill>
              </a:rPr>
              <a:t>Cukrzyca w sposób mało istotny wpływa na:</a:t>
            </a:r>
          </a:p>
        </p:txBody>
      </p:sp>
      <p:sp>
        <p:nvSpPr>
          <p:cNvPr id="91141" name="Symbol zastępczy zawartości 4">
            <a:extLst>
              <a:ext uri="{FF2B5EF4-FFF2-40B4-BE49-F238E27FC236}">
                <a16:creationId xmlns:a16="http://schemas.microsoft.com/office/drawing/2014/main" id="{868D3151-26AF-42DE-B753-D8E613237F74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- sposób spędzania czasu wolnego – 20%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pl-PL" altLang="pl-PL"/>
              <a:t>- sposób wypełniania obowiązku szkolnego – 20%</a:t>
            </a:r>
          </a:p>
        </p:txBody>
      </p:sp>
      <p:sp>
        <p:nvSpPr>
          <p:cNvPr id="91142" name="Tytuł 5">
            <a:extLst>
              <a:ext uri="{FF2B5EF4-FFF2-40B4-BE49-F238E27FC236}">
                <a16:creationId xmlns:a16="http://schemas.microsoft.com/office/drawing/2014/main" id="{A277D8FF-D33A-45EC-91AB-7F2295CFC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WPŁYW CHOROBY PRZEWLEKŁEJ NA ŻYCIE RODZEŃSTWA DZIECKA CHOREGO NA PRZYKŁADZIE CUKRZYCY.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ytuł 1">
            <a:extLst>
              <a:ext uri="{FF2B5EF4-FFF2-40B4-BE49-F238E27FC236}">
                <a16:creationId xmlns:a16="http://schemas.microsoft.com/office/drawing/2014/main" id="{DDDD0008-3A47-4195-8928-EBF32C47D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>
                <a:solidFill>
                  <a:srgbClr val="00FF00"/>
                </a:solidFill>
              </a:rPr>
              <a:t>Wpływ cukrzycy na sposób odżywiania rodzeństwa dziecka chorego vs. wiek  </a:t>
            </a:r>
          </a:p>
        </p:txBody>
      </p:sp>
      <p:sp>
        <p:nvSpPr>
          <p:cNvPr id="92163" name="Symbol zastępczy zawartości 2">
            <a:extLst>
              <a:ext uri="{FF2B5EF4-FFF2-40B4-BE49-F238E27FC236}">
                <a16:creationId xmlns:a16="http://schemas.microsoft.com/office/drawing/2014/main" id="{5BBF1991-BA8F-4316-BBCE-C6F5257CF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68000"/>
              </a:lnSpc>
            </a:pPr>
            <a:r>
              <a:rPr lang="pl-PL" altLang="pl-PL" sz="3700"/>
              <a:t>Warunki spożywania posiłków –  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700"/>
              <a:t>  (&lt; 13 lat)  3,5/ (&gt; 13 lat)  3,2</a:t>
            </a:r>
          </a:p>
          <a:p>
            <a:pPr eaLnBrk="1" hangingPunct="1">
              <a:lnSpc>
                <a:spcPct val="68000"/>
              </a:lnSpc>
            </a:pPr>
            <a:r>
              <a:rPr lang="pl-PL" altLang="pl-PL" sz="3700"/>
              <a:t>Regularność spożywania posiłków – 3,4/3,3</a:t>
            </a:r>
          </a:p>
          <a:p>
            <a:pPr eaLnBrk="1" hangingPunct="1">
              <a:lnSpc>
                <a:spcPct val="68000"/>
              </a:lnSpc>
            </a:pPr>
            <a:r>
              <a:rPr lang="pl-PL" altLang="pl-PL" sz="3700"/>
              <a:t>Rodzaj posiłków i sposób ich przyrządzania – 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700"/>
              <a:t>   4,0 / 3,4</a:t>
            </a:r>
          </a:p>
          <a:p>
            <a:pPr eaLnBrk="1" hangingPunct="1">
              <a:lnSpc>
                <a:spcPct val="68000"/>
              </a:lnSpc>
            </a:pPr>
            <a:r>
              <a:rPr lang="pl-PL" altLang="pl-PL" sz="3700"/>
              <a:t>Częstość spożywania przez Ciebie Fast foodów i przekąsek -  4,4 / 3,4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ytuł 1">
            <a:extLst>
              <a:ext uri="{FF2B5EF4-FFF2-40B4-BE49-F238E27FC236}">
                <a16:creationId xmlns:a16="http://schemas.microsoft.com/office/drawing/2014/main" id="{AACB1DF3-5DC2-405F-B69A-EFAC42371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>
                <a:solidFill>
                  <a:srgbClr val="00FF00"/>
                </a:solidFill>
              </a:rPr>
              <a:t>Cukrzyca vs. relacje między rodzeństwem  </a:t>
            </a:r>
          </a:p>
        </p:txBody>
      </p:sp>
      <p:sp>
        <p:nvSpPr>
          <p:cNvPr id="93187" name="Symbol zastępczy zawartości 2">
            <a:extLst>
              <a:ext uri="{FF2B5EF4-FFF2-40B4-BE49-F238E27FC236}">
                <a16:creationId xmlns:a16="http://schemas.microsoft.com/office/drawing/2014/main" id="{17CF75B7-564A-473B-9DE0-316D0396D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Sposób okazywania uczuć względem brata/siostry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(&lt;13 lat) – 2,5 / (&gt; 13 lat) – 3,2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Postawa przyjmowana względem chorego brata/siostry 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 2,6 /3,4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 Sposób reagowania na zachowania brata/siostry</a:t>
            </a:r>
          </a:p>
          <a:p>
            <a:pPr eaLnBrk="1" hangingPunct="1">
              <a:lnSpc>
                <a:spcPct val="68000"/>
              </a:lnSpc>
              <a:buFont typeface="Times New Roman" panose="02020603050405020304" pitchFamily="18" charset="0"/>
              <a:buNone/>
            </a:pPr>
            <a:r>
              <a:rPr lang="pl-PL" altLang="pl-PL" sz="3000"/>
              <a:t>    3,0 / 3,9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D37A6C1-656F-4202-B790-5BC8445C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2" y="637563"/>
            <a:ext cx="9135611" cy="55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7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ytuł 1">
            <a:extLst>
              <a:ext uri="{FF2B5EF4-FFF2-40B4-BE49-F238E27FC236}">
                <a16:creationId xmlns:a16="http://schemas.microsoft.com/office/drawing/2014/main" id="{F32B8F44-B531-4454-87C5-3E98FDFE0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Objawy hipoglikemii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BBF05BA-CF2F-4BCD-94C3-62FACE6A9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354437"/>
              </p:ext>
            </p:extLst>
          </p:nvPr>
        </p:nvGraphicFramePr>
        <p:xfrm>
          <a:off x="1510018" y="1484312"/>
          <a:ext cx="9060109" cy="4866154"/>
        </p:xfrm>
        <a:graphic>
          <a:graphicData uri="http://schemas.openxmlformats.org/drawingml/2006/table">
            <a:tbl>
              <a:tblPr/>
              <a:tblGrid>
                <a:gridCol w="2847952">
                  <a:extLst>
                    <a:ext uri="{9D8B030D-6E8A-4147-A177-3AD203B41FA5}">
                      <a16:colId xmlns:a16="http://schemas.microsoft.com/office/drawing/2014/main" val="2804071352"/>
                    </a:ext>
                  </a:extLst>
                </a:gridCol>
                <a:gridCol w="3107031">
                  <a:extLst>
                    <a:ext uri="{9D8B030D-6E8A-4147-A177-3AD203B41FA5}">
                      <a16:colId xmlns:a16="http://schemas.microsoft.com/office/drawing/2014/main" val="3503492615"/>
                    </a:ext>
                  </a:extLst>
                </a:gridCol>
                <a:gridCol w="3105126">
                  <a:extLst>
                    <a:ext uri="{9D8B030D-6E8A-4147-A177-3AD203B41FA5}">
                      <a16:colId xmlns:a16="http://schemas.microsoft.com/office/drawing/2014/main" val="4011889310"/>
                    </a:ext>
                  </a:extLst>
                </a:gridCol>
              </a:tblGrid>
              <a:tr h="1057859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         LEKKIE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 ( 50-70 mg/dl)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ŚREDNIE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(40-60 mg/dl)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CIĘŻKIE - NEUROGLIKOPENIA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(&lt;40mg/dl)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46337"/>
                  </a:ext>
                </a:extLst>
              </a:tr>
              <a:tr h="423144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drżenie rąk, niepokój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utrudniona koncentracja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utrata przytomności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802634"/>
                  </a:ext>
                </a:extLst>
              </a:tr>
              <a:tr h="1057859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szybkie bicie serca, zimny 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utrudniony kontakt z otoczeniem, zaburzenia mowy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zwiększone napięcie mięśniowe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80331"/>
                  </a:ext>
                </a:extLst>
              </a:tr>
              <a:tr h="740502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osłabienie, nogi „jak z waty”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nieadekwatna agresja lub wesołkowatość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zwiększone odruchy ścięgniste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59952"/>
                  </a:ext>
                </a:extLst>
              </a:tr>
              <a:tr h="740502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uczucie głodu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zaburzenia równowagi, widzenia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Drgawki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00040"/>
                  </a:ext>
                </a:extLst>
              </a:tr>
              <a:tr h="423144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bladość skóry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ból głowy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86048"/>
                  </a:ext>
                </a:extLst>
              </a:tr>
              <a:tr h="423144"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szerokie źrenice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Lucida Sans Unicode" panose="020B0602030504020204" pitchFamily="34" charset="0"/>
                        </a:rPr>
                        <a:t>nudności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78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78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78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78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7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103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7D0974-F15F-4093-A9DC-5C91CB5A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67CB74-3259-42E7-ACEA-B069AE3C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A7D558E-B1CD-4216-B9A0-E8A32A4E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10151378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00DD618F-7E35-47EB-9776-E3A1D9401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463551"/>
            <a:ext cx="7770813" cy="1052513"/>
          </a:xfrm>
        </p:spPr>
        <p:txBody>
          <a:bodyPr vert="horz" lIns="0" tIns="0" rIns="0" bIns="0" rtlCol="0" anchor="ctr">
            <a:spAutoFit/>
          </a:bodyPr>
          <a:lstStyle/>
          <a:p>
            <a:pPr marL="334963" indent="-334963">
              <a:lnSpc>
                <a:spcPct val="95000"/>
              </a:lnSpc>
              <a:spcBef>
                <a:spcPts val="800"/>
              </a:spcBef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pl-PL" altLang="pl-PL" sz="3600" b="1" i="1"/>
              <a:t>      </a:t>
            </a:r>
            <a:r>
              <a:rPr lang="en-GB" altLang="pl-PL" sz="3600" b="1"/>
              <a:t>Trudności związane z leczeniem </a:t>
            </a:r>
            <a:r>
              <a:rPr lang="pl-PL" altLang="pl-PL" sz="3600" b="1"/>
              <a:t>  </a:t>
            </a:r>
            <a:r>
              <a:rPr lang="en-GB" altLang="pl-PL" sz="3600" b="1"/>
              <a:t>cukrzycy 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A6CDCC5-1051-4C37-84F6-D2BAD1245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981201"/>
            <a:ext cx="7770813" cy="4710007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 b="1" i="1"/>
              <a:t>MAŁE DZIECI</a:t>
            </a:r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- wieksze zagrożenie niedocukrzeniem</a:t>
            </a:r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- brak lub nietypowe objawy hipoglikemii</a:t>
            </a:r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- zmienny apetyt</a:t>
            </a:r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l-PL" altLang="pl-PL"/>
              <a:t>- </a:t>
            </a:r>
            <a:r>
              <a:rPr lang="en-GB" altLang="pl-PL"/>
              <a:t>nieprzewidywalna aktywność fizyczna</a:t>
            </a:r>
            <a:endParaRPr lang="pl-PL" altLang="pl-PL"/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l-PL" b="1" i="1"/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 b="1" i="1"/>
              <a:t>NASTOLATKI</a:t>
            </a:r>
            <a:endParaRPr lang="pl-PL" altLang="pl-PL" b="1" i="1"/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l-PL"/>
              <a:t>- zmienny tryb życia i brak akceptacji ograniczeń</a:t>
            </a:r>
          </a:p>
          <a:p>
            <a:pPr>
              <a:lnSpc>
                <a:spcPct val="95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l-PL" b="1" i="1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ytuł 1">
            <a:extLst>
              <a:ext uri="{FF2B5EF4-FFF2-40B4-BE49-F238E27FC236}">
                <a16:creationId xmlns:a16="http://schemas.microsoft.com/office/drawing/2014/main" id="{0C7C1344-FEA9-4B1F-BE1D-73F00118C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ZŁOTE ZASADY INIEKCJI INSULINY U DZIECI</a:t>
            </a:r>
          </a:p>
        </p:txBody>
      </p:sp>
      <p:sp>
        <p:nvSpPr>
          <p:cNvPr id="64515" name="Symbol zastępczy zawartości 2">
            <a:extLst>
              <a:ext uri="{FF2B5EF4-FFF2-40B4-BE49-F238E27FC236}">
                <a16:creationId xmlns:a16="http://schemas.microsoft.com/office/drawing/2014/main" id="{F9424647-1278-4328-8CD5-14900C38B8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Insulinę podajemy do zdrowej </a:t>
            </a:r>
            <a:r>
              <a:rPr lang="pl-PL" altLang="pl-PL" sz="2400" b="1" u="sng"/>
              <a:t>podskórnej tkanki tłuszczowej,</a:t>
            </a:r>
            <a:r>
              <a:rPr lang="pl-PL" altLang="pl-PL" sz="2400"/>
              <a:t> unikając przestrzeni śródskórnej i śródmięśniowej oraz blizn i obszarów objętych lipohipertrofią </a:t>
            </a:r>
            <a:r>
              <a:rPr lang="pl-PL" altLang="pl-PL" sz="2400">
                <a:solidFill>
                  <a:srgbClr val="FF0000"/>
                </a:solidFill>
              </a:rPr>
              <a:t>(inj. domięśniowe wiążą się z większym ryzykiem krwawienia, zasinienia i bólu) </a:t>
            </a:r>
          </a:p>
          <a:p>
            <a:pPr eaLnBrk="1" hangingPunct="1"/>
            <a:r>
              <a:rPr lang="pl-PL" altLang="pl-PL" sz="2400"/>
              <a:t>Wkłucie należy wykonać w odległości nie mniejszej niż dwa palce od wystających kości. Zalecane miejsca: </a:t>
            </a:r>
          </a:p>
          <a:p>
            <a:pPr eaLnBrk="1" hangingPunct="1">
              <a:buFont typeface="Times New Roman" panose="02020603050405020304" pitchFamily="18" charset="0"/>
              <a:buAutoNum type="alphaLcPeriod"/>
            </a:pPr>
            <a:r>
              <a:rPr lang="pl-PL" altLang="pl-PL" sz="2400"/>
              <a:t>brzuch, w odległości równej szerokości dwóch palców (osoby dorosłej) od pępka, </a:t>
            </a:r>
            <a:r>
              <a:rPr lang="pl-PL" altLang="pl-PL" sz="2400">
                <a:solidFill>
                  <a:srgbClr val="FF0000"/>
                </a:solidFill>
              </a:rPr>
              <a:t>(najszybciej się wchłania)</a:t>
            </a:r>
          </a:p>
          <a:p>
            <a:pPr eaLnBrk="1" hangingPunct="1">
              <a:buFont typeface="Times New Roman" panose="02020603050405020304" pitchFamily="18" charset="0"/>
              <a:buAutoNum type="alphaLcPeriod"/>
            </a:pPr>
            <a:r>
              <a:rPr lang="pl-PL" altLang="pl-PL" sz="2400"/>
              <a:t>górny trzeci przednio-boczny przedział obu ud, </a:t>
            </a:r>
            <a:r>
              <a:rPr lang="pl-PL" altLang="pl-PL" sz="2400">
                <a:solidFill>
                  <a:srgbClr val="FF0000"/>
                </a:solidFill>
              </a:rPr>
              <a:t>(wolne wchłanianie) </a:t>
            </a:r>
          </a:p>
          <a:p>
            <a:pPr eaLnBrk="1" hangingPunct="1">
              <a:buFont typeface="Times New Roman" panose="02020603050405020304" pitchFamily="18" charset="0"/>
              <a:buAutoNum type="alphaLcPeriod"/>
            </a:pPr>
            <a:r>
              <a:rPr lang="pl-PL" altLang="pl-PL" sz="2400"/>
              <a:t>tylno-boczny przedział górnej części pośladków, </a:t>
            </a:r>
            <a:r>
              <a:rPr lang="pl-PL" altLang="pl-PL" sz="2400">
                <a:solidFill>
                  <a:srgbClr val="FF0000"/>
                </a:solidFill>
              </a:rPr>
              <a:t>(wolne wchłanianie)</a:t>
            </a:r>
          </a:p>
          <a:p>
            <a:pPr eaLnBrk="1" hangingPunct="1">
              <a:buFont typeface="Times New Roman" panose="02020603050405020304" pitchFamily="18" charset="0"/>
              <a:buAutoNum type="alphaLcPeriod"/>
            </a:pPr>
            <a:r>
              <a:rPr lang="pl-PL" altLang="pl-PL" sz="2400"/>
              <a:t>środkowo-tylny trzeci przedział ramienia</a:t>
            </a:r>
            <a:endParaRPr lang="pl-PL" altLang="pl-PL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ytuł 1">
            <a:extLst>
              <a:ext uri="{FF2B5EF4-FFF2-40B4-BE49-F238E27FC236}">
                <a16:creationId xmlns:a16="http://schemas.microsoft.com/office/drawing/2014/main" id="{B77D0C11-54DF-4778-A0EF-E081E5817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Złote zasady….</a:t>
            </a:r>
          </a:p>
        </p:txBody>
      </p:sp>
      <p:sp>
        <p:nvSpPr>
          <p:cNvPr id="66563" name="Symbol zastępczy zawartości 2">
            <a:extLst>
              <a:ext uri="{FF2B5EF4-FFF2-40B4-BE49-F238E27FC236}">
                <a16:creationId xmlns:a16="http://schemas.microsoft.com/office/drawing/2014/main" id="{11E592F8-B1AD-4E17-9A19-F881B19C8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Należy przestrzegać prawidłowej rotacji miejsc wkłucia, aby zapobiegać lipohipertrofii  (ok. 1 cm = szerokość palca od poprzedniego wkłucia; wykonywanie wkłuć w jedno miejsce nie częściej niż co 4 tygodnie) </a:t>
            </a:r>
          </a:p>
          <a:p>
            <a:pPr eaLnBrk="1" hangingPunct="1"/>
            <a:r>
              <a:rPr lang="pl-PL" altLang="pl-PL"/>
              <a:t> </a:t>
            </a:r>
            <a:r>
              <a:rPr lang="pl-PL" altLang="pl-PL" sz="2400"/>
              <a:t>U dzieci i młodzieży bez względu na wiek, płeć lub BMI należy stosować </a:t>
            </a:r>
            <a:r>
              <a:rPr lang="pl-PL" altLang="pl-PL" sz="2400" b="1" u="sng"/>
              <a:t>igły do wstrzykiwaczy o długości 4 mm.</a:t>
            </a:r>
          </a:p>
          <a:p>
            <a:pPr eaLnBrk="1" hangingPunct="1"/>
            <a:r>
              <a:rPr lang="pl-PL" altLang="pl-PL" sz="2400" b="1" u="sng"/>
              <a:t>U dzieci do 6 r.ż i starszych szczupłych, należy unieść fałd skóry i wprowadzić igłę pod kątem prostym</a:t>
            </a:r>
            <a:r>
              <a:rPr lang="pl-PL" altLang="pl-PL" sz="2400"/>
              <a:t> (u pozostałych nie trzeba podawać w fałd przy igłach 4 mm)</a:t>
            </a:r>
          </a:p>
          <a:p>
            <a:pPr eaLnBrk="1" hangingPunct="1"/>
            <a:r>
              <a:rPr lang="pl-PL" altLang="pl-PL" sz="2400"/>
              <a:t>U dzieci powyżej 6 r.ż, przy stosowaniu igieł 6 mm można – zamiast inj. w fałd skóry – wykonać wkłucie pod kątem 45*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ytuł 1">
            <a:extLst>
              <a:ext uri="{FF2B5EF4-FFF2-40B4-BE49-F238E27FC236}">
                <a16:creationId xmlns:a16="http://schemas.microsoft.com/office/drawing/2014/main" id="{4A2291AC-625A-45D9-A14B-262CE3A4A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Złote zasady…..</a:t>
            </a:r>
          </a:p>
        </p:txBody>
      </p:sp>
      <p:sp>
        <p:nvSpPr>
          <p:cNvPr id="67587" name="Symbol zastępczy zawartości 2">
            <a:extLst>
              <a:ext uri="{FF2B5EF4-FFF2-40B4-BE49-F238E27FC236}">
                <a16:creationId xmlns:a16="http://schemas.microsoft.com/office/drawing/2014/main" id="{1C2146EA-ECE4-4625-8EF1-B89BBFA70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Należy podawać insulinę o temperaturze pokojowej – zimna jest bardziej bolesna</a:t>
            </a:r>
          </a:p>
          <a:p>
            <a:pPr eaLnBrk="1" hangingPunct="1"/>
            <a:r>
              <a:rPr lang="pl-PL" altLang="pl-PL"/>
              <a:t>Po zakończeniu inj. policzyć do 10 przed wyjęciem igły</a:t>
            </a:r>
          </a:p>
          <a:p>
            <a:pPr eaLnBrk="1" hangingPunct="1"/>
            <a:r>
              <a:rPr lang="pl-PL" altLang="pl-PL"/>
              <a:t>Podaż insuliny przy użyciu igieł  jednorazowego użytku (1 igła 1 iniekcja)</a:t>
            </a:r>
          </a:p>
          <a:p>
            <a:pPr eaLnBrk="1" hangingPunct="1"/>
            <a:r>
              <a:rPr lang="pl-PL" altLang="pl-PL"/>
              <a:t>W szpitalach, domach opieki zawsze dezynfekujemy miejsce wkłucia</a:t>
            </a:r>
          </a:p>
          <a:p>
            <a:pPr eaLnBrk="1" hangingPunct="1"/>
            <a:r>
              <a:rPr lang="pl-PL" altLang="pl-PL"/>
              <a:t>Nie wykonujemy inj. insuliny przez ubranie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ytuł 1">
            <a:extLst>
              <a:ext uri="{FF2B5EF4-FFF2-40B4-BE49-F238E27FC236}">
                <a16:creationId xmlns:a16="http://schemas.microsoft.com/office/drawing/2014/main" id="{7C6242A6-D2DB-4687-B476-43CCAC039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Rodzina wobec choroby przewlekłej </a:t>
            </a:r>
          </a:p>
        </p:txBody>
      </p:sp>
      <p:sp>
        <p:nvSpPr>
          <p:cNvPr id="90115" name="Symbol zastępczy zawartości 2">
            <a:extLst>
              <a:ext uri="{FF2B5EF4-FFF2-40B4-BE49-F238E27FC236}">
                <a16:creationId xmlns:a16="http://schemas.microsoft.com/office/drawing/2014/main" id="{CBAF3BFA-C8FB-4AE0-ADA5-88E2B68B5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Choroba jednego członka rodziny modyfikuje funkcjonowanie pozostałych jej członków (rodzeństwo dziecka chorego to „zapomniani pacjenci”)</a:t>
            </a:r>
          </a:p>
          <a:p>
            <a:pPr eaLnBrk="1" hangingPunct="1"/>
            <a:r>
              <a:rPr lang="pl-PL" altLang="pl-PL"/>
              <a:t>Reakcje członków rodziny na pojawienie się choroby zależą od: właściwości psychicznych osoby, jej wieku, intensywności więzi z chorym dzieckiem, roli pełnionej w rodzinie</a:t>
            </a:r>
          </a:p>
          <a:p>
            <a:pPr eaLnBrk="1" hangingPunct="1"/>
            <a:r>
              <a:rPr lang="pl-PL" altLang="pl-PL"/>
              <a:t>Reakcje o zabarwieniu negatywnym jak i pozytywnym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657</Words>
  <Application>Microsoft Office PowerPoint</Application>
  <PresentationFormat>Panoramiczny</PresentationFormat>
  <Paragraphs>87</Paragraphs>
  <Slides>13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Motyw pakietu Office</vt:lpstr>
      <vt:lpstr>Edukacja w cukrzycy</vt:lpstr>
      <vt:lpstr>Prezentacja programu PowerPoint</vt:lpstr>
      <vt:lpstr>Objawy hipoglikemii</vt:lpstr>
      <vt:lpstr>Prezentacja programu PowerPoint</vt:lpstr>
      <vt:lpstr>      Trudności związane z leczeniem   cukrzycy </vt:lpstr>
      <vt:lpstr>ZŁOTE ZASADY INIEKCJI INSULINY U DZIECI</vt:lpstr>
      <vt:lpstr>Złote zasady….</vt:lpstr>
      <vt:lpstr>Złote zasady…..</vt:lpstr>
      <vt:lpstr>Rodzina wobec choroby przewlekłej </vt:lpstr>
      <vt:lpstr>CUKRZYCA – REAKCJE RODZEŃSTWA</vt:lpstr>
      <vt:lpstr>WPŁYW CHOROBY PRZEWLEKŁEJ NA ŻYCIE RODZEŃSTWA DZIECKA CHOREGO NA PRZYKŁADZIE CUKRZYCY. </vt:lpstr>
      <vt:lpstr>Wpływ cukrzycy na sposób odżywiania rodzeństwa dziecka chorego vs. wiek  </vt:lpstr>
      <vt:lpstr>Cukrzyca vs. relacje między rodzeństwem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Lucyna Sochocka</dc:creator>
  <cp:lastModifiedBy>Lucyna Sochocka</cp:lastModifiedBy>
  <cp:revision>2</cp:revision>
  <dcterms:created xsi:type="dcterms:W3CDTF">2021-04-29T04:44:40Z</dcterms:created>
  <dcterms:modified xsi:type="dcterms:W3CDTF">2021-04-29T04:52:59Z</dcterms:modified>
</cp:coreProperties>
</file>