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67" r:id="rId2"/>
    <p:sldId id="256" r:id="rId3"/>
    <p:sldId id="257" r:id="rId4"/>
    <p:sldId id="258" r:id="rId5"/>
    <p:sldId id="263" r:id="rId6"/>
    <p:sldId id="265" r:id="rId7"/>
    <p:sldId id="259" r:id="rId8"/>
    <p:sldId id="264" r:id="rId9"/>
    <p:sldId id="266" r:id="rId10"/>
    <p:sldId id="260" r:id="rId11"/>
    <p:sldId id="262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B73BE-96C7-4A22-928B-131E299818BD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2CCC5-C44E-4D94-A51B-550A6B0B509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93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2CCC5-C44E-4D94-A51B-550A6B0B5099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53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2CCC5-C44E-4D94-A51B-550A6B0B5099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567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2CCC5-C44E-4D94-A51B-550A6B0B5099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183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725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331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2874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787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322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28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1096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3682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5667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95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393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222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12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605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7930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4632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40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F47E81-5ED9-4C92-A028-2A6C1C20A8D7}" type="datetimeFigureOut">
              <a:rPr lang="sr-Latn-RS" smtClean="0"/>
              <a:t>6.10.2021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76A08F-6F92-4B20-B650-99DC61D17EE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85216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495" y="2540000"/>
            <a:ext cx="10353762" cy="970450"/>
          </a:xfrm>
        </p:spPr>
        <p:txBody>
          <a:bodyPr>
            <a:noAutofit/>
          </a:bodyPr>
          <a:lstStyle/>
          <a:p>
            <a:r>
              <a:rPr lang="sr-Cyrl-RS" sz="8800" dirty="0" smtClean="0">
                <a:solidFill>
                  <a:schemeClr val="tx1"/>
                </a:solidFill>
                <a:effectLst/>
              </a:rPr>
              <a:t>ДОБРО</a:t>
            </a:r>
            <a:r>
              <a:rPr lang="sr-Latn-RS" sz="8800" dirty="0" smtClean="0">
                <a:solidFill>
                  <a:schemeClr val="tx1"/>
                </a:solidFill>
                <a:effectLst/>
              </a:rPr>
              <a:t> </a:t>
            </a:r>
            <a:r>
              <a:rPr lang="sr-Cyrl-RS" sz="8800" dirty="0" smtClean="0">
                <a:solidFill>
                  <a:schemeClr val="tx1"/>
                </a:solidFill>
                <a:effectLst/>
              </a:rPr>
              <a:t>ДОШЛИ</a:t>
            </a:r>
            <a:endParaRPr lang="sr-Latn-RS" sz="8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63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  <a:effectLst/>
              </a:rPr>
              <a:t>Реализација</a:t>
            </a:r>
            <a:endParaRPr lang="sr-Latn-RS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3746" y="1580050"/>
            <a:ext cx="10673860" cy="401670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Апликација која је развијена за потребе овог дипломског рада корисницима </a:t>
            </a:r>
            <a:r>
              <a:rPr lang="sr-Cyrl-RS" sz="1800" dirty="0">
                <a:solidFill>
                  <a:schemeClr val="tx1"/>
                </a:solidFill>
                <a:effectLst/>
              </a:rPr>
              <a:t>омогућава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да:</a:t>
            </a:r>
            <a:endParaRPr lang="sr-Latn-RS" sz="1800" dirty="0" smtClean="0">
              <a:solidFill>
                <a:schemeClr val="tx1"/>
              </a:solidFill>
              <a:effectLst/>
            </a:endParaRPr>
          </a:p>
          <a:p>
            <a:pPr lvl="1">
              <a:buFont typeface="Calisto MT" panose="02040603050505030304" pitchFamily="18" charset="0"/>
              <a:buChar char="-"/>
            </a:pPr>
            <a:r>
              <a:rPr lang="sr-Cyrl-RS" dirty="0" smtClean="0">
                <a:solidFill>
                  <a:schemeClr val="tx1"/>
                </a:solidFill>
                <a:effectLst/>
              </a:rPr>
              <a:t>к</a:t>
            </a:r>
            <a:r>
              <a:rPr lang="sr-Cyrl-RS" dirty="0">
                <a:solidFill>
                  <a:schemeClr val="tx1"/>
                </a:solidFill>
                <a:effectLst/>
              </a:rPr>
              <a:t>реирају кориснички 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налог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 typeface="Calisto MT" panose="02040603050505030304" pitchFamily="18" charset="0"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с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е пријављују на кориснички налог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 typeface="Calisto MT" panose="02040603050505030304" pitchFamily="18" charset="0"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п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ретражују, шаљу, прихватају и бришу захтеве за пријатељство</a:t>
            </a:r>
            <a:r>
              <a:rPr lang="en-US" dirty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 typeface="Calisto MT" panose="02040603050505030304" pitchFamily="18" charset="0"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у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клањају друге кориснике из листе пријатеља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 typeface="Calisto MT" panose="02040603050505030304" pitchFamily="18" charset="0"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ш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аљу, прегледају, мењају и бришу текстуалне и мултимедијалне поруке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 typeface="Calisto MT" panose="02040603050505030304" pitchFamily="18" charset="0"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п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ретражују, објављују, прегледају, мењају, коментаришу, лајкују и бришу објаве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 typeface="Calisto MT" panose="02040603050505030304" pitchFamily="18" charset="0"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п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регледају коментаре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 typeface="Calisto MT" panose="02040603050505030304" pitchFamily="18" charset="0"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п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регледају и мењају корисничке податке.</a:t>
            </a:r>
            <a:endParaRPr lang="sr-Latn-R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217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495" y="2692400"/>
            <a:ext cx="10353762" cy="970450"/>
          </a:xfrm>
        </p:spPr>
        <p:txBody>
          <a:bodyPr>
            <a:noAutofit/>
          </a:bodyPr>
          <a:lstStyle/>
          <a:p>
            <a:r>
              <a:rPr lang="sr-Cyrl-RS" sz="8800" dirty="0" smtClean="0">
                <a:solidFill>
                  <a:schemeClr val="tx1"/>
                </a:solidFill>
                <a:effectLst/>
              </a:rPr>
              <a:t>Хвала на пажњи</a:t>
            </a:r>
            <a:r>
              <a:rPr lang="en-US" sz="8800" dirty="0" smtClean="0">
                <a:solidFill>
                  <a:schemeClr val="tx1"/>
                </a:solidFill>
                <a:effectLst/>
              </a:rPr>
              <a:t>!</a:t>
            </a:r>
            <a:endParaRPr lang="sr-Latn-RS" sz="8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935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702" y="2903092"/>
            <a:ext cx="11037046" cy="2013245"/>
          </a:xfrm>
        </p:spPr>
        <p:txBody>
          <a:bodyPr>
            <a:normAutofit fontScale="90000"/>
          </a:bodyPr>
          <a:lstStyle/>
          <a:p>
            <a:pPr algn="ctr"/>
            <a:r>
              <a:rPr lang="sr-Cyrl-RS" sz="2800" dirty="0" smtClean="0">
                <a:solidFill>
                  <a:schemeClr val="tx1"/>
                </a:solidFill>
                <a:effectLst/>
              </a:rPr>
              <a:t>Никола Љ. Митревски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/>
            </a:r>
            <a:br>
              <a:rPr lang="sr-Cyrl-RS" dirty="0" smtClean="0">
                <a:solidFill>
                  <a:schemeClr val="tx1"/>
                </a:solidFill>
                <a:effectLst/>
              </a:rPr>
            </a:br>
            <a:r>
              <a:rPr lang="sr-Cyrl-RS" sz="4000" dirty="0" smtClean="0">
                <a:solidFill>
                  <a:schemeClr val="tx1"/>
                </a:solidFill>
                <a:effectLst/>
              </a:rPr>
              <a:t>Развој мобилне апликације за комуникацију и размену података</a:t>
            </a:r>
            <a:r>
              <a:rPr lang="sr-Cyrl-RS" sz="2400" dirty="0" smtClean="0">
                <a:solidFill>
                  <a:schemeClr val="tx1"/>
                </a:solidFill>
                <a:effectLst/>
              </a:rPr>
              <a:t/>
            </a:r>
            <a:br>
              <a:rPr lang="sr-Cyrl-RS" sz="2400" dirty="0" smtClean="0">
                <a:solidFill>
                  <a:schemeClr val="tx1"/>
                </a:solidFill>
                <a:effectLst/>
              </a:rPr>
            </a:br>
            <a:r>
              <a:rPr lang="sr-Cyrl-RS" sz="2200" dirty="0" smtClean="0">
                <a:solidFill>
                  <a:schemeClr val="tx1"/>
                </a:solidFill>
                <a:effectLst/>
              </a:rPr>
              <a:t>дипломски рад</a:t>
            </a:r>
            <a:endParaRPr lang="sr-Latn-RS" sz="22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9264" y="624244"/>
            <a:ext cx="73219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CS" sz="2000" dirty="0"/>
              <a:t/>
            </a:r>
            <a:br>
              <a:rPr lang="sr-Cyrl-CS" sz="2000" dirty="0"/>
            </a:br>
            <a:r>
              <a:rPr lang="sr-Cyrl-CS" sz="2000" b="1" dirty="0"/>
              <a:t>Факултет инжењерских наука Универзитета у Крагујевцу</a:t>
            </a:r>
            <a:endParaRPr lang="sr-Latn-RS" sz="2000" dirty="0"/>
          </a:p>
          <a:p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4628698" y="6210300"/>
            <a:ext cx="2883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000" dirty="0" smtClean="0"/>
              <a:t>Крагујевац, </a:t>
            </a:r>
            <a:r>
              <a:rPr lang="en-US" sz="2000" dirty="0" smtClean="0"/>
              <a:t>20.09.</a:t>
            </a:r>
            <a:r>
              <a:rPr lang="sr-Cyrl-RS" sz="2000" dirty="0" smtClean="0"/>
              <a:t>2021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1618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  <a:effectLst/>
              </a:rPr>
              <a:t>Увод</a:t>
            </a:r>
            <a:endParaRPr lang="sr-Latn-R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42065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Свакодневно смо сведоци појаве све већег броја друштвених мрежа на интернету.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Чињеница да човек као јединка не може сам да опстане на планети, уз присуство интернета и модерних начина комуникације, води га ка креирању корисничког налога на некој од друштвених мрежа и потрази за пријатељима, са којима би делио срећне и тужне тренутке.</a:t>
            </a:r>
            <a:endParaRPr lang="sr-Latn-RS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960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  <a:effectLst/>
              </a:rPr>
              <a:t>Теоријске основе</a:t>
            </a:r>
            <a:endParaRPr lang="sr-Latn-R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5482902"/>
          </a:xfrm>
        </p:spPr>
        <p:txBody>
          <a:bodyPr>
            <a:normAutofit/>
          </a:bodyPr>
          <a:lstStyle/>
          <a:p>
            <a:r>
              <a:rPr lang="sr-Cyrl-RS" sz="1800" dirty="0" smtClean="0">
                <a:solidFill>
                  <a:schemeClr val="tx1"/>
                </a:solidFill>
                <a:effectLst/>
              </a:rPr>
              <a:t>Друштвена мрежа 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Друштвена </a:t>
            </a:r>
            <a:r>
              <a:rPr lang="sr-Cyrl-RS" sz="1800" dirty="0">
                <a:solidFill>
                  <a:schemeClr val="tx1"/>
                </a:solidFill>
                <a:effectLst/>
              </a:rPr>
              <a:t>мрежа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је врста интернет сервиса, која се најчешће јавља у облику мобилне или интернет апликације и служи за међусобно повезивање корисника и размену различитих ресурса између корисника(материјала, услуга, информација, вредности, итд.).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Неке од предности коришћења друштвених мрежа су:</a:t>
            </a:r>
          </a:p>
          <a:p>
            <a:pPr lvl="1">
              <a:buFontTx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б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есплатан онлајн сервис који корисницима служи за размену различитих ресурса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Tx/>
              <a:buChar char="-"/>
            </a:pPr>
            <a:r>
              <a:rPr lang="sr-Cyrl-RS" dirty="0" smtClean="0">
                <a:solidFill>
                  <a:schemeClr val="tx1"/>
                </a:solidFill>
                <a:effectLst/>
              </a:rPr>
              <a:t>начин повезивања људи који живе далеко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Tx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н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ачин на који се људи упознају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Tx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н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ачин на који сазнајемо доста нових информација.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r>
              <a:rPr lang="sr-Cyrl-RS" sz="1800" dirty="0">
                <a:solidFill>
                  <a:schemeClr val="tx1"/>
                </a:solidFill>
                <a:effectLst/>
              </a:rPr>
              <a:t>Неке од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мана коришћења </a:t>
            </a:r>
            <a:r>
              <a:rPr lang="sr-Cyrl-RS" sz="1800" dirty="0">
                <a:solidFill>
                  <a:schemeClr val="tx1"/>
                </a:solidFill>
                <a:effectLst/>
              </a:rPr>
              <a:t>друштвених мрежа су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:</a:t>
            </a:r>
            <a:endParaRPr lang="sr-Cyrl-RS" sz="1800" dirty="0">
              <a:solidFill>
                <a:schemeClr val="tx1"/>
              </a:solidFill>
              <a:effectLst/>
            </a:endParaRPr>
          </a:p>
          <a:p>
            <a:pPr lvl="1">
              <a:buFontTx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м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огућност губитка приватности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Tx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п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отенцијална зависност од виртуелног света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 lvl="1">
              <a:buFontTx/>
              <a:buChar char="-"/>
            </a:pPr>
            <a:r>
              <a:rPr lang="sr-Cyrl-RS" dirty="0">
                <a:solidFill>
                  <a:schemeClr val="tx1"/>
                </a:solidFill>
                <a:effectLst/>
              </a:rPr>
              <a:t>м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огућност губитка вештине стварне комуникације.</a:t>
            </a:r>
          </a:p>
        </p:txBody>
      </p:sp>
    </p:spTree>
    <p:extLst>
      <p:ext uri="{BB962C8B-B14F-4D97-AF65-F5344CB8AC3E}">
        <p14:creationId xmlns:p14="http://schemas.microsoft.com/office/powerpoint/2010/main" val="32671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solidFill>
                  <a:schemeClr val="tx1"/>
                </a:solidFill>
                <a:effectLst/>
              </a:rPr>
              <a:t>Теоријске основе</a:t>
            </a:r>
            <a:endParaRPr lang="sr-Latn-R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788667"/>
          </a:xfrm>
        </p:spPr>
        <p:txBody>
          <a:bodyPr>
            <a:normAutofit/>
          </a:bodyPr>
          <a:lstStyle/>
          <a:p>
            <a:r>
              <a:rPr lang="sr-Cyrl-RS" sz="1800" dirty="0" smtClean="0">
                <a:solidFill>
                  <a:schemeClr val="tx1"/>
                </a:solidFill>
                <a:effectLst/>
              </a:rPr>
              <a:t>Мобилна апликација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Мобилна апликација је програм дизајниран да ради на мобилним уређајима(телефон, таблет, паметни сат, итд.).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Она није исто што и интернет апликација, јер за разлику од претраживача, мобилни уређаји имају сензоре и специфичне функционалности(камера, жироскоп, вибрација, итд.).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На већини мобилних уређаја се налази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Android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или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IOS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оперативни систем.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Оперативни систем је скуп програма и рутина одговоран за контролу и управљање уређајима и рачунарским компонентама.</a:t>
            </a:r>
          </a:p>
          <a:p>
            <a:pPr>
              <a:buFontTx/>
              <a:buChar char="-"/>
            </a:pPr>
            <a:endParaRPr lang="sr-Cyrl-RS" sz="1800" dirty="0" smtClean="0">
              <a:solidFill>
                <a:schemeClr val="tx1"/>
              </a:solidFill>
              <a:effectLst/>
            </a:endParaRPr>
          </a:p>
          <a:p>
            <a:pPr>
              <a:buFontTx/>
              <a:buChar char="-"/>
            </a:pPr>
            <a:endParaRPr lang="en-US" sz="1800" dirty="0" smtClean="0">
              <a:solidFill>
                <a:schemeClr val="tx1"/>
              </a:solidFill>
              <a:effectLst/>
            </a:endParaRPr>
          </a:p>
          <a:p>
            <a:pPr marL="450000" lvl="1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endParaRPr lang="sr-Cyrl-RS" dirty="0" smtClean="0">
              <a:solidFill>
                <a:schemeClr val="tx1"/>
              </a:solidFill>
              <a:effectLst/>
            </a:endParaRPr>
          </a:p>
          <a:p>
            <a:pPr>
              <a:buFontTx/>
              <a:buChar char="-"/>
            </a:pPr>
            <a:endParaRPr lang="sr-Cyrl-RS" sz="1800" dirty="0" smtClean="0">
              <a:solidFill>
                <a:schemeClr val="tx1"/>
              </a:solidFill>
              <a:effectLst/>
            </a:endParaRPr>
          </a:p>
          <a:p>
            <a:pPr>
              <a:buFontTx/>
              <a:buChar char="-"/>
            </a:pPr>
            <a:endParaRPr lang="sr-Cyrl-RS" sz="1800" dirty="0" smtClean="0">
              <a:solidFill>
                <a:schemeClr val="tx1"/>
              </a:solidFill>
              <a:effectLst/>
            </a:endParaRPr>
          </a:p>
          <a:p>
            <a:endParaRPr lang="sr-Cyrl-RS" sz="18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02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  <a:effectLst/>
              </a:rPr>
              <a:t>Коришћене технологије и радна окружења</a:t>
            </a:r>
            <a:endParaRPr lang="sr-Latn-RS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Java logo vector in (EPS, AI, CDR)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28" y="2274929"/>
            <a:ext cx="2142000" cy="2142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6" name="Picture 22" descr="Датотека:Firebase Logo.png — Википедија, слободна енциклопедиј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96" y="4561623"/>
            <a:ext cx="8556559" cy="21544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64" name="Picture 40" descr="Android Studio on Beh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96" y="2274929"/>
            <a:ext cx="4021230" cy="2142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830" y="2274929"/>
            <a:ext cx="2143125" cy="2143125"/>
          </a:xfrm>
          <a:prstGeom prst="rect">
            <a:avLst/>
          </a:prstGeom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6954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За израду апликације која је развијена за потребе овог дипломског рада, коришћено је развојно окружење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Android Studio(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програмски језик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Java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 и 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XML) </a:t>
            </a:r>
            <a:r>
              <a:rPr lang="sr-Cyrl-RS" sz="1800" dirty="0" err="1">
                <a:solidFill>
                  <a:schemeClr val="tx1"/>
                </a:solidFill>
                <a:effectLst/>
              </a:rPr>
              <a:t>и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platform-a Firebase.</a:t>
            </a:r>
            <a:endParaRPr lang="sr-Latn-RS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437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  <a:effectLst/>
              </a:rPr>
              <a:t>Коришћене технологије и радна окружења</a:t>
            </a:r>
            <a:endParaRPr lang="sr-Latn-R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71932"/>
            <a:ext cx="10353762" cy="2358288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Програмски језик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Java</a:t>
            </a:r>
            <a:endParaRPr lang="sr-Cyrl-RS" sz="1800" dirty="0" smtClean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Ја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va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је објектно-оријентисан програмски језик, који је 1995 године развила компанија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Sun Microsystems.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Један је од најкоришћенијих и најпопуларнијих програмских језика.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Компанија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Google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изабрала је програмски језик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Java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 као имплементациони језик за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Android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aplikacije</a:t>
            </a:r>
            <a:r>
              <a:rPr lang="en-US" sz="1800" dirty="0">
                <a:solidFill>
                  <a:schemeClr val="tx1"/>
                </a:solidFill>
                <a:effectLst/>
              </a:rPr>
              <a:t>.</a:t>
            </a:r>
            <a:endParaRPr lang="sr-Cyrl-RS" sz="1800" dirty="0">
              <a:solidFill>
                <a:schemeClr val="tx1"/>
              </a:solidFill>
              <a:effectLst/>
            </a:endParaRPr>
          </a:p>
          <a:p>
            <a:pPr>
              <a:buFont typeface="Calisto MT" panose="02040603050505030304" pitchFamily="18" charset="0"/>
              <a:buChar char="-"/>
            </a:pPr>
            <a:endParaRPr lang="sr-Cyrl-RS" sz="18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3930220"/>
            <a:ext cx="10353762" cy="23582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eriod" startAt="2"/>
            </a:pPr>
            <a:r>
              <a:rPr lang="en-US" sz="1800" dirty="0" smtClean="0">
                <a:solidFill>
                  <a:schemeClr val="tx1"/>
                </a:solidFill>
                <a:effectLst/>
              </a:rPr>
              <a:t>XML</a:t>
            </a:r>
            <a:endParaRPr lang="sr-Cyrl-RS" sz="1800" dirty="0" smtClean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</a:rPr>
              <a:t>XML(Extensible Markup Language)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 је стандардни скуп правила за дефинисање формата података у електронској форми.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Прописан је од стране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W3C(World Wide Web Consortium).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Следећи правила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XML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 стандарда, корисници дефинишу сопствене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XML</a:t>
            </a:r>
            <a:r>
              <a:rPr lang="sr-Cyrl-RS" sz="1800" dirty="0">
                <a:solidFill>
                  <a:schemeClr val="tx1"/>
                </a:solidFill>
                <a:effectLst/>
              </a:rPr>
              <a:t>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формате података, које могу користити за њихово складиштење, обраду и размену. </a:t>
            </a:r>
          </a:p>
        </p:txBody>
      </p:sp>
    </p:spTree>
    <p:extLst>
      <p:ext uri="{BB962C8B-B14F-4D97-AF65-F5344CB8AC3E}">
        <p14:creationId xmlns:p14="http://schemas.microsoft.com/office/powerpoint/2010/main" val="9803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solidFill>
                  <a:schemeClr val="tx1"/>
                </a:solidFill>
                <a:effectLst/>
              </a:rPr>
              <a:t>Коришћене технологије и радна окружења</a:t>
            </a:r>
            <a:endParaRPr lang="sr-Latn-R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1580049"/>
            <a:ext cx="10353762" cy="518169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eriod" startAt="3"/>
            </a:pPr>
            <a:r>
              <a:rPr lang="en-US" sz="1800" dirty="0" smtClean="0">
                <a:solidFill>
                  <a:schemeClr val="tx1"/>
                </a:solidFill>
                <a:effectLst/>
              </a:rPr>
              <a:t>Android Studio</a:t>
            </a:r>
          </a:p>
          <a:p>
            <a:pPr marL="36900" indent="0"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</a:rPr>
              <a:t>Android Studio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је званично интегрисано развојно окружење за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Google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-ов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Android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оперативни систем, изграђено на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JetBrains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-овом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IntelliJ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IDEA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софтверу и посебно дизајнирано за развој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Android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 апликација и могуће га је инсталирати на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Windows, Linux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и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MacOS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Кориснички интерфејс је креиран тако да су најкоришћеније функционалности увек доступне на видљивим местима, а такође пружа и могућност реорганизације палета алата онако како кориснику одговара.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Посебна карактеристика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Android Studio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окружења је одсуство могућности искључивања функције за аутоматско чување.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</a:rPr>
              <a:t>Android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Studio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 подржава исте програмске језике као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IntelliJ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(Ја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va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, C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++,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итд.), а новија верзија подржава и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Kotlin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pPr marL="36900" indent="0"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</a:rPr>
              <a:t>Android Studio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има уграђену подршку за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Google Cloud Platform-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у, која омогућава интеграцију са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Firebase-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ом.</a:t>
            </a:r>
            <a:endParaRPr lang="en-US" sz="1800" dirty="0" smtClean="0">
              <a:solidFill>
                <a:schemeClr val="tx1"/>
              </a:solidFill>
              <a:effectLst/>
            </a:endParaRPr>
          </a:p>
          <a:p>
            <a:pPr>
              <a:buFont typeface="Calisto MT" panose="02040603050505030304" pitchFamily="18" charset="0"/>
              <a:buChar char="-"/>
            </a:pPr>
            <a:endParaRPr lang="sr-Cyrl-RS" sz="18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72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>
                <a:solidFill>
                  <a:schemeClr val="tx1"/>
                </a:solidFill>
                <a:effectLst/>
              </a:rPr>
              <a:t>Коришћене технологије и радна </a:t>
            </a:r>
            <a:r>
              <a:rPr lang="sr-Cyrl-RS" dirty="0" smtClean="0">
                <a:solidFill>
                  <a:schemeClr val="tx1"/>
                </a:solidFill>
                <a:effectLst/>
              </a:rPr>
              <a:t>окружења</a:t>
            </a:r>
            <a:endParaRPr lang="sr-Latn-R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1580049"/>
            <a:ext cx="10353762" cy="518169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eriod" startAt="4"/>
            </a:pPr>
            <a:r>
              <a:rPr lang="en-US" sz="1800" dirty="0" smtClean="0">
                <a:solidFill>
                  <a:schemeClr val="tx1"/>
                </a:solidFill>
                <a:effectLst/>
              </a:rPr>
              <a:t>Firebase</a:t>
            </a:r>
          </a:p>
          <a:p>
            <a:pPr marL="36900" indent="0"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</a:rPr>
              <a:t>Firebase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 је компанија из Сан Франциска(Калифорнија), која пружа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backend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услуге.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Компанија производи велики број производа за програмере мобилних и веб апликација.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Компанија је основана 2011 године, а почела је са радом крајем 2012 године.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Основни производ компаније је база података за рад у реалном времену, која пружа АПИ(апликациони програмски интерфејс), који омогућава програмерима да складиште и синхронизују податке преко различитих клијената.</a:t>
            </a:r>
          </a:p>
          <a:p>
            <a:pPr marL="36900" indent="0">
              <a:buNone/>
            </a:pPr>
            <a:r>
              <a:rPr lang="sr-Cyrl-RS" sz="1800" dirty="0" smtClean="0">
                <a:solidFill>
                  <a:schemeClr val="tx1"/>
                </a:solidFill>
                <a:effectLst/>
              </a:rPr>
              <a:t>Компанију је купила компанија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Google 2014 </a:t>
            </a:r>
            <a:r>
              <a:rPr lang="sr-Cyrl-RS" sz="1800" dirty="0" smtClean="0">
                <a:solidFill>
                  <a:schemeClr val="tx1"/>
                </a:solidFill>
                <a:effectLst/>
              </a:rPr>
              <a:t>године.</a:t>
            </a:r>
          </a:p>
        </p:txBody>
      </p:sp>
    </p:spTree>
    <p:extLst>
      <p:ext uri="{BB962C8B-B14F-4D97-AF65-F5344CB8AC3E}">
        <p14:creationId xmlns:p14="http://schemas.microsoft.com/office/powerpoint/2010/main" val="37622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981</TotalTime>
  <Words>682</Words>
  <Application>Microsoft Office PowerPoint</Application>
  <PresentationFormat>Widescreen</PresentationFormat>
  <Paragraphs>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Trebuchet MS</vt:lpstr>
      <vt:lpstr>Wingdings 2</vt:lpstr>
      <vt:lpstr>Slate</vt:lpstr>
      <vt:lpstr>ДОБРО ДОШЛИ</vt:lpstr>
      <vt:lpstr>Никола Љ. Митревски Развој мобилне апликације за комуникацију и размену података дипломски рад</vt:lpstr>
      <vt:lpstr>Увод</vt:lpstr>
      <vt:lpstr>Теоријске основе</vt:lpstr>
      <vt:lpstr>Теоријске основе</vt:lpstr>
      <vt:lpstr>Коришћене технологије и радна окружења</vt:lpstr>
      <vt:lpstr>Коришћене технологије и радна окружења</vt:lpstr>
      <vt:lpstr>Коришћене технологије и радна окружења</vt:lpstr>
      <vt:lpstr>Коришћене технологије и радна окружења</vt:lpstr>
      <vt:lpstr>Реализација</vt:lpstr>
      <vt:lpstr>Хвала на пажњи!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Никола Љ. Митревски Развој мобилне апликације за комуникацију и размену података дипломски рад</dc:title>
  <dc:creator>user</dc:creator>
  <cp:lastModifiedBy>user</cp:lastModifiedBy>
  <cp:revision>52</cp:revision>
  <dcterms:created xsi:type="dcterms:W3CDTF">2021-09-18T07:27:29Z</dcterms:created>
  <dcterms:modified xsi:type="dcterms:W3CDTF">2021-10-06T11:22:17Z</dcterms:modified>
</cp:coreProperties>
</file>