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e209e786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e209e786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e209e786d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e209e786d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e209e786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e209e786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e209e786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e209e786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d9c67055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d9c67055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 - Test Cases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e209e786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e209e786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this for additional slides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5430e6bdd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5430e6bdd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Joe - demo features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d9c67055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d9c67055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e209e786d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e209e786d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d9c67055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d9c67055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Zoe - Overview of what the app is, the motivations behind creation, and the target audience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e209e78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e209e78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this for additional slides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e209e786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e209e786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this for additional slides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536f955d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536f955d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this for additional slides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e209e786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e209e786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this for additional slides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e209e786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e209e786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this for additional slides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d9c67055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d9c67055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e209e786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e209e786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this for additional slides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1" name="Google Shape;11;p2"/>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96" name="Google Shape;96;p1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7" name="Google Shape;97;p1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99" name="Shape 99"/>
        <p:cNvGrpSpPr/>
        <p:nvPr/>
      </p:nvGrpSpPr>
      <p:grpSpPr>
        <a:xfrm>
          <a:off x="0" y="0"/>
          <a:ext cx="0" cy="0"/>
          <a:chOff x="0" y="0"/>
          <a:chExt cx="0" cy="0"/>
        </a:xfrm>
      </p:grpSpPr>
      <p:pic>
        <p:nvPicPr>
          <p:cNvPr descr="Side view of hands writing in a notebook at a cafe" id="100" name="Google Shape;100;p12"/>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06" name="Google Shape;106;p12"/>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07" name="Google Shape;107;p1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2"/>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16" name="Google Shape;116;p1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17" name="Google Shape;117;p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8" name="Google Shape;11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1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21" name="Google Shape;12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22"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8" name="Google Shape;12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19" name="Google Shape;19;p3"/>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0" name="Google Shape;20;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a:off x="0" y="1"/>
            <a:ext cx="9144000" cy="46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26950" y="3681915"/>
              <a:ext cx="42900" cy="594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mponent Detail" id="34" name="Google Shape;34;p3"/>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obile View" id="41" name="Google Shape;41;p3"/>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48" name="Google Shape;48;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55" name="Google Shape;55;p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63" name="Google Shape;63;p6"/>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4" name="Google Shape;64;p6"/>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72" name="Google Shape;72;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3"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82" name="Google Shape;82;p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3" name="Google Shape;8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89" name="Google Shape;8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docs.google.com/spreadsheets/d/14RB1EiR8REHAGis-Hol-il7hZtgYnIsnsLTwjK8Pm5c/edit?usp=sha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s://thepsychologist.bps.org.uk/volume-28/september-2015/why-do-we-social-media" TargetMode="External"/><Relationship Id="rId4" Type="http://schemas.openxmlformats.org/officeDocument/2006/relationships/hyperlink" Target="https://www.entrepreneur.com/article/293454" TargetMode="External"/><Relationship Id="rId5" Type="http://schemas.openxmlformats.org/officeDocument/2006/relationships/hyperlink" Target="https://online.maryville.edu/blog/evolution-social-media/" TargetMode="External"/><Relationship Id="rId6" Type="http://schemas.openxmlformats.org/officeDocument/2006/relationships/hyperlink" Target="https://wersm.com/the-10-top-reasons-why-we-use-social-networks/#:~:text=What%20Are%20The%20Top%2010%20Reasons%20For%20Using,%2837%25%29%205%20General%20networking%20with%20other%20people%20%2834%25%2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descr="Portrait-oriented black smaptphone" id="135" name="Google Shape;135;p17"/>
          <p:cNvPicPr preferRelativeResize="0"/>
          <p:nvPr/>
        </p:nvPicPr>
        <p:blipFill rotWithShape="1">
          <a:blip r:embed="rId3">
            <a:alphaModFix/>
          </a:blip>
          <a:srcRect b="0" l="0" r="19980" t="0"/>
          <a:stretch/>
        </p:blipFill>
        <p:spPr>
          <a:xfrm>
            <a:off x="7389349" y="803775"/>
            <a:ext cx="1754650" cy="4306624"/>
          </a:xfrm>
          <a:prstGeom prst="rect">
            <a:avLst/>
          </a:prstGeom>
          <a:noFill/>
          <a:ln>
            <a:noFill/>
          </a:ln>
          <a:effectLst>
            <a:reflection blurRad="0" dir="0" dist="0" endA="0" endPos="4000" fadeDir="5400012" kx="0" rotWithShape="0" algn="bl" stA="20000" stPos="0" sy="-100000" ky="0"/>
          </a:effectLst>
        </p:spPr>
      </p:pic>
      <p:sp>
        <p:nvSpPr>
          <p:cNvPr id="136" name="Google Shape;136;p17"/>
          <p:cNvSpPr txBox="1"/>
          <p:nvPr>
            <p:ph type="ctrTitle"/>
          </p:nvPr>
        </p:nvSpPr>
        <p:spPr>
          <a:xfrm>
            <a:off x="78500" y="502325"/>
            <a:ext cx="2992800" cy="8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Petfriendr</a:t>
            </a:r>
            <a:endParaRPr/>
          </a:p>
        </p:txBody>
      </p:sp>
      <p:sp>
        <p:nvSpPr>
          <p:cNvPr id="137" name="Google Shape;137;p17"/>
          <p:cNvSpPr txBox="1"/>
          <p:nvPr>
            <p:ph idx="1" type="subTitle"/>
          </p:nvPr>
        </p:nvSpPr>
        <p:spPr>
          <a:xfrm>
            <a:off x="729600" y="2921750"/>
            <a:ext cx="3787800" cy="14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sz="1300"/>
              <a:t>Amy Moretti</a:t>
            </a:r>
            <a:endParaRPr sz="1300"/>
          </a:p>
          <a:p>
            <a:pPr indent="0" lvl="0" marL="0" rtl="0" algn="l">
              <a:spcBef>
                <a:spcPts val="0"/>
              </a:spcBef>
              <a:spcAft>
                <a:spcPts val="0"/>
              </a:spcAft>
              <a:buNone/>
            </a:pPr>
            <a:r>
              <a:rPr lang="en" sz="1300"/>
              <a:t>Zoe Riederman</a:t>
            </a:r>
            <a:endParaRPr sz="1300"/>
          </a:p>
          <a:p>
            <a:pPr indent="0" lvl="0" marL="0" rtl="0" algn="l">
              <a:spcBef>
                <a:spcPts val="0"/>
              </a:spcBef>
              <a:spcAft>
                <a:spcPts val="0"/>
              </a:spcAft>
              <a:buNone/>
            </a:pPr>
            <a:r>
              <a:rPr lang="en" sz="1300"/>
              <a:t>Joe Salemi</a:t>
            </a:r>
            <a:endParaRPr sz="1300"/>
          </a:p>
          <a:p>
            <a:pPr indent="0" lvl="0" marL="0" rtl="0" algn="l">
              <a:spcBef>
                <a:spcPts val="0"/>
              </a:spcBef>
              <a:spcAft>
                <a:spcPts val="0"/>
              </a:spcAft>
              <a:buNone/>
            </a:pPr>
            <a:r>
              <a:rPr lang="en" sz="1300"/>
              <a:t>Jessica Solis</a:t>
            </a:r>
            <a:endParaRPr sz="1300"/>
          </a:p>
        </p:txBody>
      </p:sp>
      <p:sp>
        <p:nvSpPr>
          <p:cNvPr id="138" name="Google Shape;138;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9" name="Google Shape;139;p17"/>
          <p:cNvPicPr preferRelativeResize="0"/>
          <p:nvPr/>
        </p:nvPicPr>
        <p:blipFill>
          <a:blip r:embed="rId4">
            <a:alphaModFix/>
          </a:blip>
          <a:stretch>
            <a:fillRect/>
          </a:stretch>
        </p:blipFill>
        <p:spPr>
          <a:xfrm>
            <a:off x="7501625" y="1164924"/>
            <a:ext cx="1949875" cy="3493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idx="1" type="body"/>
          </p:nvPr>
        </p:nvSpPr>
        <p:spPr>
          <a:xfrm>
            <a:off x="148350" y="1094725"/>
            <a:ext cx="8847300" cy="38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Actor</a:t>
            </a:r>
            <a:r>
              <a:rPr lang="en"/>
              <a:t>: Unregistered user who wishes to make an account. I.e., Guest </a:t>
            </a:r>
            <a:endParaRPr/>
          </a:p>
          <a:p>
            <a:pPr indent="0" lvl="0" marL="0" rtl="0" algn="l">
              <a:spcBef>
                <a:spcPts val="1000"/>
              </a:spcBef>
              <a:spcAft>
                <a:spcPts val="0"/>
              </a:spcAft>
              <a:buNone/>
            </a:pPr>
            <a:r>
              <a:rPr i="1" lang="en"/>
              <a:t>Description</a:t>
            </a:r>
            <a:r>
              <a:rPr lang="en"/>
              <a:t>: An unregistered user will be able to create an account  by providing a few pieces of information.</a:t>
            </a:r>
            <a:endParaRPr/>
          </a:p>
          <a:p>
            <a:pPr indent="0" lvl="0" marL="0" rtl="0" algn="l">
              <a:spcBef>
                <a:spcPts val="1000"/>
              </a:spcBef>
              <a:spcAft>
                <a:spcPts val="0"/>
              </a:spcAft>
              <a:buNone/>
            </a:pPr>
            <a:r>
              <a:rPr i="1" lang="en"/>
              <a:t>Pre-Condition</a:t>
            </a:r>
            <a:r>
              <a:rPr lang="en"/>
              <a:t>: User does not have login credentials</a:t>
            </a:r>
            <a:br>
              <a:rPr lang="en"/>
            </a:br>
            <a:r>
              <a:rPr i="1" lang="en"/>
              <a:t>Post-Condition</a:t>
            </a:r>
            <a:r>
              <a:rPr lang="en"/>
              <a:t>: Guest will become a registered user and will now have access to the features of the app..</a:t>
            </a:r>
            <a:endParaRPr/>
          </a:p>
          <a:p>
            <a:pPr indent="0" lvl="0" marL="0" rtl="0" algn="l">
              <a:spcBef>
                <a:spcPts val="1000"/>
              </a:spcBef>
              <a:spcAft>
                <a:spcPts val="0"/>
              </a:spcAft>
              <a:buNone/>
            </a:pPr>
            <a:r>
              <a:rPr i="1" lang="en"/>
              <a:t>Flow of Events</a:t>
            </a:r>
            <a:r>
              <a:rPr lang="en"/>
              <a:t>:</a:t>
            </a:r>
            <a:endParaRPr/>
          </a:p>
          <a:p>
            <a:pPr indent="-311150" lvl="0" marL="457200" rtl="0" algn="l">
              <a:spcBef>
                <a:spcPts val="1000"/>
              </a:spcBef>
              <a:spcAft>
                <a:spcPts val="0"/>
              </a:spcAft>
              <a:buSzPts val="1300"/>
              <a:buAutoNum type="arabicPeriod"/>
            </a:pPr>
            <a:r>
              <a:rPr lang="en"/>
              <a:t>User launch the app and be brought to the MainActivity page. </a:t>
            </a:r>
            <a:endParaRPr/>
          </a:p>
          <a:p>
            <a:pPr indent="-311150" lvl="0" marL="457200" rtl="0" algn="l">
              <a:spcBef>
                <a:spcPts val="0"/>
              </a:spcBef>
              <a:spcAft>
                <a:spcPts val="0"/>
              </a:spcAft>
              <a:buSzPts val="1300"/>
              <a:buAutoNum type="arabicPeriod"/>
            </a:pPr>
            <a:r>
              <a:rPr lang="en"/>
              <a:t>User will be asked to allow access to their location. </a:t>
            </a:r>
            <a:endParaRPr/>
          </a:p>
          <a:p>
            <a:pPr indent="-298450" lvl="1" marL="914400" rtl="0" algn="l">
              <a:spcBef>
                <a:spcPts val="0"/>
              </a:spcBef>
              <a:spcAft>
                <a:spcPts val="0"/>
              </a:spcAft>
              <a:buSzPts val="1100"/>
              <a:buAutoNum type="alphaLcPeriod"/>
            </a:pPr>
            <a:r>
              <a:rPr lang="en"/>
              <a:t>Note: We did not do anything further with this feature but we did implement location services. However, given more time we would have implemented the ability for the user to turn off location access which is something the user cannot do today.</a:t>
            </a:r>
            <a:endParaRPr/>
          </a:p>
          <a:p>
            <a:pPr indent="-311150" lvl="0" marL="457200" rtl="0" algn="l">
              <a:spcBef>
                <a:spcPts val="0"/>
              </a:spcBef>
              <a:spcAft>
                <a:spcPts val="0"/>
              </a:spcAft>
              <a:buSzPts val="1300"/>
              <a:buAutoNum type="arabicPeriod"/>
            </a:pPr>
            <a:r>
              <a:rPr lang="en"/>
              <a:t>User will click on “create account.” </a:t>
            </a:r>
            <a:endParaRPr/>
          </a:p>
          <a:p>
            <a:pPr indent="-311150" lvl="0" marL="457200" rtl="0" algn="l">
              <a:spcBef>
                <a:spcPts val="0"/>
              </a:spcBef>
              <a:spcAft>
                <a:spcPts val="0"/>
              </a:spcAft>
              <a:buSzPts val="1300"/>
              <a:buAutoNum type="arabicPeriod"/>
            </a:pPr>
            <a:r>
              <a:rPr lang="en"/>
              <a:t>User will be brought to the create account page where he/she will enter the required information: username,  email address, and </a:t>
            </a:r>
            <a:r>
              <a:rPr lang="en"/>
              <a:t>password</a:t>
            </a:r>
            <a:endParaRPr/>
          </a:p>
          <a:p>
            <a:pPr indent="-311150" lvl="0" marL="457200" rtl="0" algn="l">
              <a:spcBef>
                <a:spcPts val="0"/>
              </a:spcBef>
              <a:spcAft>
                <a:spcPts val="0"/>
              </a:spcAft>
              <a:buSzPts val="1300"/>
              <a:buAutoNum type="arabicPeriod"/>
            </a:pPr>
            <a:r>
              <a:rPr lang="en"/>
              <a:t>User will click ‘create account’ button..  </a:t>
            </a:r>
            <a:endParaRPr/>
          </a:p>
          <a:p>
            <a:pPr indent="-311150" lvl="0" marL="457200" rtl="0" algn="l">
              <a:spcBef>
                <a:spcPts val="0"/>
              </a:spcBef>
              <a:spcAft>
                <a:spcPts val="0"/>
              </a:spcAft>
              <a:buSzPts val="1300"/>
              <a:buAutoNum type="arabicPeriod"/>
            </a:pPr>
            <a:r>
              <a:rPr lang="en"/>
              <a:t>User will be taken to the main activity page,login, and be taken to view pet profiles. </a:t>
            </a:r>
            <a:endParaRPr/>
          </a:p>
          <a:p>
            <a:pPr indent="0" lvl="0" marL="0" rtl="0" algn="l">
              <a:spcBef>
                <a:spcPts val="1000"/>
              </a:spcBef>
              <a:spcAft>
                <a:spcPts val="0"/>
              </a:spcAft>
              <a:buNone/>
            </a:pPr>
            <a:r>
              <a:rPr i="1" lang="en"/>
              <a:t>Alternative Flow</a:t>
            </a:r>
            <a:r>
              <a:rPr lang="en"/>
              <a:t>: None</a:t>
            </a:r>
            <a:endParaRPr/>
          </a:p>
          <a:p>
            <a:pPr indent="0" lvl="0" marL="0" rtl="0" algn="l">
              <a:spcBef>
                <a:spcPts val="1000"/>
              </a:spcBef>
              <a:spcAft>
                <a:spcPts val="1000"/>
              </a:spcAft>
              <a:buNone/>
            </a:pPr>
            <a:r>
              <a:t/>
            </a:r>
            <a:endParaRPr/>
          </a:p>
        </p:txBody>
      </p:sp>
      <p:sp>
        <p:nvSpPr>
          <p:cNvPr id="199" name="Google Shape;199;p26"/>
          <p:cNvSpPr txBox="1"/>
          <p:nvPr>
            <p:ph type="title"/>
          </p:nvPr>
        </p:nvSpPr>
        <p:spPr>
          <a:xfrm>
            <a:off x="78550" y="5045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Sign-Up </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idx="1" type="body"/>
          </p:nvPr>
        </p:nvSpPr>
        <p:spPr>
          <a:xfrm>
            <a:off x="178050" y="1647800"/>
            <a:ext cx="3632700" cy="31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Actor: </a:t>
            </a:r>
            <a:r>
              <a:rPr lang="en"/>
              <a:t>Registered  user.</a:t>
            </a:r>
            <a:endParaRPr/>
          </a:p>
          <a:p>
            <a:pPr indent="0" lvl="0" marL="0" rtl="0" algn="l">
              <a:spcBef>
                <a:spcPts val="1000"/>
              </a:spcBef>
              <a:spcAft>
                <a:spcPts val="0"/>
              </a:spcAft>
              <a:buNone/>
            </a:pPr>
            <a:r>
              <a:rPr i="1" lang="en"/>
              <a:t>Description: </a:t>
            </a:r>
            <a:r>
              <a:rPr lang="en"/>
              <a:t>The user will successfully log into petfriendr to have access to all of the app’s features.</a:t>
            </a:r>
            <a:endParaRPr/>
          </a:p>
          <a:p>
            <a:pPr indent="0" lvl="0" marL="0" rtl="0" algn="l">
              <a:spcBef>
                <a:spcPts val="1000"/>
              </a:spcBef>
              <a:spcAft>
                <a:spcPts val="0"/>
              </a:spcAft>
              <a:buNone/>
            </a:pPr>
            <a:r>
              <a:rPr i="1" lang="en"/>
              <a:t>Pre-Condition: </a:t>
            </a:r>
            <a:r>
              <a:rPr lang="en"/>
              <a:t>User has login credentials</a:t>
            </a:r>
            <a:br>
              <a:rPr lang="en"/>
            </a:br>
            <a:r>
              <a:rPr lang="en"/>
              <a:t>Post-Condition: </a:t>
            </a:r>
            <a:r>
              <a:rPr lang="en"/>
              <a:t>Registered users will have access to their account information and will be able to change their personal information, update pet information, etc.</a:t>
            </a:r>
            <a:endParaRPr/>
          </a:p>
          <a:p>
            <a:pPr indent="0" lvl="0" marL="0" rtl="0" algn="l">
              <a:spcBef>
                <a:spcPts val="1000"/>
              </a:spcBef>
              <a:spcAft>
                <a:spcPts val="1000"/>
              </a:spcAft>
              <a:buNone/>
            </a:pPr>
            <a:r>
              <a:t/>
            </a:r>
            <a:endParaRPr i="1"/>
          </a:p>
        </p:txBody>
      </p:sp>
      <p:sp>
        <p:nvSpPr>
          <p:cNvPr id="205" name="Google Shape;205;p27"/>
          <p:cNvSpPr txBox="1"/>
          <p:nvPr>
            <p:ph type="title"/>
          </p:nvPr>
        </p:nvSpPr>
        <p:spPr>
          <a:xfrm>
            <a:off x="178050" y="4956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Login </a:t>
            </a:r>
            <a:endParaRPr sz="3000"/>
          </a:p>
        </p:txBody>
      </p:sp>
      <p:sp>
        <p:nvSpPr>
          <p:cNvPr id="206" name="Google Shape;206;p27"/>
          <p:cNvSpPr txBox="1"/>
          <p:nvPr>
            <p:ph idx="1" type="body"/>
          </p:nvPr>
        </p:nvSpPr>
        <p:spPr>
          <a:xfrm>
            <a:off x="4031225" y="734700"/>
            <a:ext cx="4985100" cy="41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Flow of Events:</a:t>
            </a:r>
            <a:endParaRPr i="1"/>
          </a:p>
          <a:p>
            <a:pPr indent="-311150" lvl="0" marL="457200" marR="111634" rtl="0" algn="l">
              <a:lnSpc>
                <a:spcPct val="110155"/>
              </a:lnSpc>
              <a:spcBef>
                <a:spcPts val="1000"/>
              </a:spcBef>
              <a:spcAft>
                <a:spcPts val="0"/>
              </a:spcAft>
              <a:buSzPts val="1300"/>
              <a:buAutoNum type="arabicPeriod"/>
            </a:pPr>
            <a:r>
              <a:rPr lang="en"/>
              <a:t>System asks the user for a username and password. If none, the user should go back and click on create account instead. </a:t>
            </a:r>
            <a:endParaRPr/>
          </a:p>
          <a:p>
            <a:pPr indent="-311150" lvl="0" marL="457200" rtl="0" algn="l">
              <a:lnSpc>
                <a:spcPct val="100000"/>
              </a:lnSpc>
              <a:spcBef>
                <a:spcPts val="0"/>
              </a:spcBef>
              <a:spcAft>
                <a:spcPts val="0"/>
              </a:spcAft>
              <a:buSzPts val="1300"/>
              <a:buAutoNum type="arabicPeriod"/>
            </a:pPr>
            <a:r>
              <a:rPr lang="en"/>
              <a:t>User will enter their username, email address in this case,  and password. </a:t>
            </a:r>
            <a:endParaRPr/>
          </a:p>
          <a:p>
            <a:pPr indent="-311150" lvl="0" marL="457200" rtl="0" algn="l">
              <a:lnSpc>
                <a:spcPct val="100000"/>
              </a:lnSpc>
              <a:spcBef>
                <a:spcPts val="0"/>
              </a:spcBef>
              <a:spcAft>
                <a:spcPts val="0"/>
              </a:spcAft>
              <a:buSzPts val="1300"/>
              <a:buAutoNum type="arabicPeriod"/>
            </a:pPr>
            <a:r>
              <a:rPr lang="en"/>
              <a:t>System validates the username and password. </a:t>
            </a:r>
            <a:endParaRPr/>
          </a:p>
          <a:p>
            <a:pPr indent="-311150" lvl="0" marL="457200" rtl="0" algn="l">
              <a:lnSpc>
                <a:spcPct val="100000"/>
              </a:lnSpc>
              <a:spcBef>
                <a:spcPts val="0"/>
              </a:spcBef>
              <a:spcAft>
                <a:spcPts val="0"/>
              </a:spcAft>
              <a:buSzPts val="1300"/>
              <a:buAutoNum type="arabicPeriod"/>
            </a:pPr>
            <a:r>
              <a:rPr lang="en"/>
              <a:t>User will log in. </a:t>
            </a:r>
            <a:endParaRPr/>
          </a:p>
          <a:p>
            <a:pPr indent="-311150" lvl="0" marL="457200" rtl="0" algn="l">
              <a:lnSpc>
                <a:spcPct val="100000"/>
              </a:lnSpc>
              <a:spcBef>
                <a:spcPts val="0"/>
              </a:spcBef>
              <a:spcAft>
                <a:spcPts val="0"/>
              </a:spcAft>
              <a:buSzPts val="1300"/>
              <a:buAutoNum type="arabicPeriod"/>
            </a:pPr>
            <a:r>
              <a:rPr lang="en"/>
              <a:t>User will head to view/scroll through pet profiles and leave comments. </a:t>
            </a:r>
            <a:endParaRPr/>
          </a:p>
          <a:p>
            <a:pPr indent="-311150" lvl="0" marL="457200" marR="458229" rtl="0" algn="l">
              <a:lnSpc>
                <a:spcPct val="110152"/>
              </a:lnSpc>
              <a:spcBef>
                <a:spcPts val="0"/>
              </a:spcBef>
              <a:spcAft>
                <a:spcPts val="0"/>
              </a:spcAft>
              <a:buSzPts val="1300"/>
              <a:buAutoNum type="arabicPeriod"/>
            </a:pPr>
            <a:r>
              <a:rPr lang="en"/>
              <a:t>User can navigate to their the edit profile activity to update their photo, email, and password. </a:t>
            </a:r>
            <a:endParaRPr/>
          </a:p>
          <a:p>
            <a:pPr indent="0" lvl="0" marL="0" rtl="0" algn="l">
              <a:spcBef>
                <a:spcPts val="0"/>
              </a:spcBef>
              <a:spcAft>
                <a:spcPts val="0"/>
              </a:spcAft>
              <a:buNone/>
            </a:pPr>
            <a:r>
              <a:rPr i="1" lang="en"/>
              <a:t>Alternative Flow: </a:t>
            </a:r>
            <a:endParaRPr i="1"/>
          </a:p>
          <a:p>
            <a:pPr indent="0" lvl="0" marL="266052" rtl="0" algn="l">
              <a:lnSpc>
                <a:spcPct val="100000"/>
              </a:lnSpc>
              <a:spcBef>
                <a:spcPts val="1000"/>
              </a:spcBef>
              <a:spcAft>
                <a:spcPts val="0"/>
              </a:spcAft>
              <a:buNone/>
            </a:pPr>
            <a:r>
              <a:rPr lang="en"/>
              <a:t>1. User enters incorrect username and/or password. </a:t>
            </a:r>
            <a:endParaRPr/>
          </a:p>
          <a:p>
            <a:pPr indent="0" lvl="0" marL="254876" rtl="0" algn="l">
              <a:lnSpc>
                <a:spcPct val="100000"/>
              </a:lnSpc>
              <a:spcBef>
                <a:spcPts val="171"/>
              </a:spcBef>
              <a:spcAft>
                <a:spcPts val="0"/>
              </a:spcAft>
              <a:buNone/>
            </a:pPr>
            <a:r>
              <a:rPr lang="en"/>
              <a:t>2. System displays the error message. </a:t>
            </a:r>
            <a:endParaRPr/>
          </a:p>
          <a:p>
            <a:pPr indent="0" lvl="0" marL="713054" rtl="0" algn="l">
              <a:lnSpc>
                <a:spcPct val="100000"/>
              </a:lnSpc>
              <a:spcBef>
                <a:spcPts val="171"/>
              </a:spcBef>
              <a:spcAft>
                <a:spcPts val="0"/>
              </a:spcAft>
              <a:buNone/>
            </a:pPr>
            <a:r>
              <a:rPr lang="en"/>
              <a:t>a. User re-enters username and/or password. </a:t>
            </a:r>
            <a:endParaRPr/>
          </a:p>
          <a:p>
            <a:pPr indent="0" lvl="0" marL="717105" rtl="0" algn="l">
              <a:lnSpc>
                <a:spcPct val="100000"/>
              </a:lnSpc>
              <a:spcBef>
                <a:spcPts val="171"/>
              </a:spcBef>
              <a:spcAft>
                <a:spcPts val="0"/>
              </a:spcAft>
              <a:buNone/>
            </a:pPr>
            <a:r>
              <a:rPr lang="en"/>
              <a:t>b. User logs in.</a:t>
            </a:r>
            <a:endParaRPr/>
          </a:p>
          <a:p>
            <a:pPr indent="0" lvl="0" marL="0" rtl="0" algn="l">
              <a:spcBef>
                <a:spcPts val="0"/>
              </a:spcBef>
              <a:spcAft>
                <a:spcPts val="0"/>
              </a:spcAft>
              <a:buNone/>
            </a:pPr>
            <a:r>
              <a:t/>
            </a:r>
            <a:endParaRPr i="1"/>
          </a:p>
          <a:p>
            <a:pPr indent="0" lvl="0" marL="0" rtl="0" algn="l">
              <a:spcBef>
                <a:spcPts val="1000"/>
              </a:spcBef>
              <a:spcAft>
                <a:spcPts val="1000"/>
              </a:spcAft>
              <a:buNone/>
            </a:pPr>
            <a:r>
              <a:t/>
            </a:r>
            <a:endParaRPr i="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idx="1" type="body"/>
          </p:nvPr>
        </p:nvSpPr>
        <p:spPr>
          <a:xfrm>
            <a:off x="143425" y="1345625"/>
            <a:ext cx="8798700" cy="37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Actor</a:t>
            </a:r>
            <a:r>
              <a:rPr lang="en"/>
              <a:t>: A registered user</a:t>
            </a:r>
            <a:endParaRPr/>
          </a:p>
          <a:p>
            <a:pPr indent="0" lvl="0" marL="0" rtl="0" algn="l">
              <a:spcBef>
                <a:spcPts val="1000"/>
              </a:spcBef>
              <a:spcAft>
                <a:spcPts val="0"/>
              </a:spcAft>
              <a:buNone/>
            </a:pPr>
            <a:r>
              <a:rPr i="1" lang="en"/>
              <a:t>Description</a:t>
            </a:r>
            <a:r>
              <a:rPr lang="en"/>
              <a:t>: All registered users will have access to a profile feed where they will be able to view other user’s pet photos and comment if wanted. </a:t>
            </a:r>
            <a:endParaRPr/>
          </a:p>
          <a:p>
            <a:pPr indent="0" lvl="0" marL="0" rtl="0" algn="l">
              <a:spcBef>
                <a:spcPts val="1000"/>
              </a:spcBef>
              <a:spcAft>
                <a:spcPts val="0"/>
              </a:spcAft>
              <a:buNone/>
            </a:pPr>
            <a:r>
              <a:rPr i="1" lang="en"/>
              <a:t>Pre-Condition</a:t>
            </a:r>
            <a:r>
              <a:rPr lang="en"/>
              <a:t>: User has an active account.</a:t>
            </a:r>
            <a:endParaRPr/>
          </a:p>
          <a:p>
            <a:pPr indent="0" lvl="0" marL="0" rtl="0" algn="l">
              <a:spcBef>
                <a:spcPts val="1000"/>
              </a:spcBef>
              <a:spcAft>
                <a:spcPts val="0"/>
              </a:spcAft>
              <a:buNone/>
            </a:pPr>
            <a:r>
              <a:rPr i="1" lang="en"/>
              <a:t>Flow of Events</a:t>
            </a:r>
            <a:r>
              <a:rPr lang="en"/>
              <a:t>:</a:t>
            </a:r>
            <a:endParaRPr/>
          </a:p>
          <a:p>
            <a:pPr indent="-311150" lvl="0" marL="457200" rtl="0" algn="l">
              <a:spcBef>
                <a:spcPts val="1000"/>
              </a:spcBef>
              <a:spcAft>
                <a:spcPts val="0"/>
              </a:spcAft>
              <a:buSzPts val="1300"/>
              <a:buAutoNum type="arabicPeriod"/>
            </a:pPr>
            <a:r>
              <a:rPr lang="en"/>
              <a:t>User logs in.</a:t>
            </a:r>
            <a:endParaRPr/>
          </a:p>
          <a:p>
            <a:pPr indent="-311150" lvl="0" marL="457200" rtl="0" algn="l">
              <a:spcBef>
                <a:spcPts val="0"/>
              </a:spcBef>
              <a:spcAft>
                <a:spcPts val="0"/>
              </a:spcAft>
              <a:buSzPts val="1300"/>
              <a:buAutoNum type="arabicPeriod"/>
            </a:pPr>
            <a:r>
              <a:rPr lang="en"/>
              <a:t>The user is taken to the pet profiles other registered users’ profiles. </a:t>
            </a:r>
            <a:endParaRPr/>
          </a:p>
          <a:p>
            <a:pPr indent="-311150" lvl="0" marL="457200" rtl="0" algn="l">
              <a:spcBef>
                <a:spcPts val="0"/>
              </a:spcBef>
              <a:spcAft>
                <a:spcPts val="0"/>
              </a:spcAft>
              <a:buSzPts val="1300"/>
              <a:buAutoNum type="arabicPeriod"/>
            </a:pPr>
            <a:r>
              <a:rPr lang="en"/>
              <a:t>The can leave  a comment. </a:t>
            </a:r>
            <a:endParaRPr/>
          </a:p>
          <a:p>
            <a:pPr indent="0" lvl="0" marL="0" rtl="0" algn="l">
              <a:spcBef>
                <a:spcPts val="1000"/>
              </a:spcBef>
              <a:spcAft>
                <a:spcPts val="0"/>
              </a:spcAft>
              <a:buNone/>
            </a:pPr>
            <a:r>
              <a:rPr i="1" lang="en"/>
              <a:t>Alternative Flow</a:t>
            </a:r>
            <a:r>
              <a:rPr lang="en"/>
              <a:t>: None</a:t>
            </a:r>
            <a:endParaRPr/>
          </a:p>
          <a:p>
            <a:pPr indent="0" lvl="0" marL="0" rtl="0" algn="l">
              <a:spcBef>
                <a:spcPts val="1000"/>
              </a:spcBef>
              <a:spcAft>
                <a:spcPts val="1000"/>
              </a:spcAft>
              <a:buNone/>
            </a:pPr>
            <a:r>
              <a:t/>
            </a:r>
            <a:endParaRPr/>
          </a:p>
        </p:txBody>
      </p:sp>
      <p:sp>
        <p:nvSpPr>
          <p:cNvPr id="212" name="Google Shape;212;p28"/>
          <p:cNvSpPr txBox="1"/>
          <p:nvPr>
            <p:ph type="title"/>
          </p:nvPr>
        </p:nvSpPr>
        <p:spPr>
          <a:xfrm>
            <a:off x="91100" y="554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User Profiles </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idx="1" type="body"/>
          </p:nvPr>
        </p:nvSpPr>
        <p:spPr>
          <a:xfrm>
            <a:off x="143425" y="1345625"/>
            <a:ext cx="8798700" cy="35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200"/>
              <a:t>Actor</a:t>
            </a:r>
            <a:r>
              <a:rPr lang="en" sz="1200"/>
              <a:t>: Registered user or a new user</a:t>
            </a:r>
            <a:endParaRPr sz="1200"/>
          </a:p>
          <a:p>
            <a:pPr indent="0" lvl="0" marL="0" rtl="0" algn="l">
              <a:spcBef>
                <a:spcPts val="1000"/>
              </a:spcBef>
              <a:spcAft>
                <a:spcPts val="0"/>
              </a:spcAft>
              <a:buNone/>
            </a:pPr>
            <a:r>
              <a:rPr i="1" lang="en" sz="1200"/>
              <a:t>Pre-Condition</a:t>
            </a:r>
            <a:r>
              <a:rPr lang="en" sz="1200"/>
              <a:t>: Users have an existing petfriendr account or create an account. </a:t>
            </a:r>
            <a:br>
              <a:rPr lang="en" sz="1200"/>
            </a:br>
            <a:r>
              <a:rPr i="1" lang="en" sz="1200"/>
              <a:t>Post-Condition</a:t>
            </a:r>
            <a:r>
              <a:rPr lang="en" sz="1200"/>
              <a:t>: Users will have updated their personal information. </a:t>
            </a:r>
            <a:endParaRPr sz="1200"/>
          </a:p>
          <a:p>
            <a:pPr indent="0" lvl="0" marL="0" rtl="0" algn="l">
              <a:spcBef>
                <a:spcPts val="1000"/>
              </a:spcBef>
              <a:spcAft>
                <a:spcPts val="0"/>
              </a:spcAft>
              <a:buNone/>
            </a:pPr>
            <a:r>
              <a:rPr i="1" lang="en" sz="1200"/>
              <a:t>Flow of Events</a:t>
            </a:r>
            <a:r>
              <a:rPr lang="en" sz="1200"/>
              <a:t>:</a:t>
            </a:r>
            <a:endParaRPr sz="1200"/>
          </a:p>
          <a:p>
            <a:pPr indent="-304800" lvl="0" marL="457200" rtl="0" algn="l">
              <a:spcBef>
                <a:spcPts val="1000"/>
              </a:spcBef>
              <a:spcAft>
                <a:spcPts val="0"/>
              </a:spcAft>
              <a:buSzPts val="1200"/>
              <a:buAutoNum type="arabicPeriod"/>
            </a:pPr>
            <a:r>
              <a:rPr lang="en" sz="1200"/>
              <a:t>Users log in. </a:t>
            </a:r>
            <a:endParaRPr sz="1200"/>
          </a:p>
          <a:p>
            <a:pPr indent="-304800" lvl="0" marL="457200" rtl="0" algn="l">
              <a:spcBef>
                <a:spcPts val="0"/>
              </a:spcBef>
              <a:spcAft>
                <a:spcPts val="0"/>
              </a:spcAft>
              <a:buSzPts val="1200"/>
              <a:buAutoNum type="arabicPeriod"/>
            </a:pPr>
            <a:r>
              <a:rPr lang="en" sz="1200"/>
              <a:t>User is taken to the list of pet profiles.. </a:t>
            </a:r>
            <a:endParaRPr sz="1200"/>
          </a:p>
          <a:p>
            <a:pPr indent="-304800" lvl="0" marL="457200" rtl="0" algn="l">
              <a:spcBef>
                <a:spcPts val="0"/>
              </a:spcBef>
              <a:spcAft>
                <a:spcPts val="0"/>
              </a:spcAft>
              <a:buSzPts val="1200"/>
              <a:buAutoNum type="arabicPeriod"/>
            </a:pPr>
            <a:r>
              <a:rPr lang="en" sz="1200"/>
              <a:t>User uses the navigation bar at the bottom to navigate to the edit </a:t>
            </a:r>
            <a:r>
              <a:rPr lang="en" sz="1200"/>
              <a:t>profile activity. </a:t>
            </a:r>
            <a:endParaRPr sz="1200"/>
          </a:p>
          <a:p>
            <a:pPr indent="-304800" lvl="0" marL="457200" rtl="0" algn="l">
              <a:spcBef>
                <a:spcPts val="0"/>
              </a:spcBef>
              <a:spcAft>
                <a:spcPts val="0"/>
              </a:spcAft>
              <a:buSzPts val="1200"/>
              <a:buAutoNum type="arabicPeriod"/>
            </a:pPr>
            <a:r>
              <a:rPr lang="en" sz="1200"/>
              <a:t>User makes necessary updates and clicks on ‘update profile’ button. </a:t>
            </a:r>
            <a:endParaRPr sz="1200"/>
          </a:p>
          <a:p>
            <a:pPr indent="0" lvl="0" marL="0" rtl="0" algn="l">
              <a:spcBef>
                <a:spcPts val="1000"/>
              </a:spcBef>
              <a:spcAft>
                <a:spcPts val="0"/>
              </a:spcAft>
              <a:buNone/>
            </a:pPr>
            <a:r>
              <a:rPr i="1" lang="en" sz="1200"/>
              <a:t>Alternative Flow</a:t>
            </a:r>
            <a:r>
              <a:rPr lang="en" sz="1200"/>
              <a:t>: </a:t>
            </a:r>
            <a:endParaRPr sz="1200"/>
          </a:p>
          <a:p>
            <a:pPr indent="-304800" lvl="0" marL="457200" rtl="0" algn="l">
              <a:spcBef>
                <a:spcPts val="1000"/>
              </a:spcBef>
              <a:spcAft>
                <a:spcPts val="0"/>
              </a:spcAft>
              <a:buSzPts val="1200"/>
              <a:buAutoNum type="arabicPeriod"/>
            </a:pPr>
            <a:r>
              <a:rPr lang="en" sz="1200"/>
              <a:t>New user creates an account</a:t>
            </a:r>
            <a:endParaRPr sz="1200"/>
          </a:p>
          <a:p>
            <a:pPr indent="-304800" lvl="0" marL="457200" rtl="0" algn="l">
              <a:spcBef>
                <a:spcPts val="0"/>
              </a:spcBef>
              <a:spcAft>
                <a:spcPts val="0"/>
              </a:spcAft>
              <a:buSzPts val="1200"/>
              <a:buAutoNum type="arabicPeriod"/>
            </a:pPr>
            <a:r>
              <a:rPr lang="en" sz="1200"/>
              <a:t>User is taken directly to the edit profile page</a:t>
            </a:r>
            <a:endParaRPr sz="1200"/>
          </a:p>
          <a:p>
            <a:pPr indent="-304800" lvl="0" marL="457200" rtl="0" algn="l">
              <a:spcBef>
                <a:spcPts val="0"/>
              </a:spcBef>
              <a:spcAft>
                <a:spcPts val="0"/>
              </a:spcAft>
              <a:buSzPts val="1200"/>
              <a:buAutoNum type="arabicPeriod"/>
            </a:pPr>
            <a:r>
              <a:rPr lang="en" sz="1200"/>
              <a:t>User makes changes. </a:t>
            </a:r>
            <a:endParaRPr sz="1200"/>
          </a:p>
          <a:p>
            <a:pPr indent="-304800" lvl="0" marL="457200" rtl="0" algn="l">
              <a:spcBef>
                <a:spcPts val="0"/>
              </a:spcBef>
              <a:spcAft>
                <a:spcPts val="0"/>
              </a:spcAft>
              <a:buSzPts val="1200"/>
              <a:buAutoNum type="arabicPeriod"/>
            </a:pPr>
            <a:r>
              <a:rPr lang="en" sz="1200"/>
              <a:t>User clicks on ‘update profile’ button.</a:t>
            </a:r>
            <a:endParaRPr sz="1200"/>
          </a:p>
          <a:p>
            <a:pPr indent="0" lvl="0" marL="0" rtl="0" algn="l">
              <a:spcBef>
                <a:spcPts val="1000"/>
              </a:spcBef>
              <a:spcAft>
                <a:spcPts val="1000"/>
              </a:spcAft>
              <a:buNone/>
            </a:pPr>
            <a:r>
              <a:t/>
            </a:r>
            <a:endParaRPr/>
          </a:p>
        </p:txBody>
      </p:sp>
      <p:sp>
        <p:nvSpPr>
          <p:cNvPr id="218" name="Google Shape;218;p29"/>
          <p:cNvSpPr txBox="1"/>
          <p:nvPr>
            <p:ph type="title"/>
          </p:nvPr>
        </p:nvSpPr>
        <p:spPr>
          <a:xfrm>
            <a:off x="91100" y="554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Edit Profile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222" name="Shape 222"/>
        <p:cNvGrpSpPr/>
        <p:nvPr/>
      </p:nvGrpSpPr>
      <p:grpSpPr>
        <a:xfrm>
          <a:off x="0" y="0"/>
          <a:ext cx="0" cy="0"/>
          <a:chOff x="0" y="0"/>
          <a:chExt cx="0" cy="0"/>
        </a:xfrm>
      </p:grpSpPr>
      <p:sp>
        <p:nvSpPr>
          <p:cNvPr id="223" name="Google Shape;223;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Cases</a:t>
            </a:r>
            <a:endParaRPr/>
          </a:p>
        </p:txBody>
      </p:sp>
      <p:sp>
        <p:nvSpPr>
          <p:cNvPr id="224" name="Google Shape;224;p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txBox="1"/>
          <p:nvPr>
            <p:ph idx="1" type="body"/>
          </p:nvPr>
        </p:nvSpPr>
        <p:spPr>
          <a:xfrm>
            <a:off x="138175" y="2052000"/>
            <a:ext cx="7902600" cy="26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200"/>
              <a:t>Results: </a:t>
            </a:r>
            <a:r>
              <a:rPr lang="en" sz="1200"/>
              <a:t>To test our </a:t>
            </a:r>
            <a:r>
              <a:rPr lang="en" sz="1200"/>
              <a:t>android application, we performed several manual tests, and leveraged Android’s Espresso UI testing tool to ensure all UI interactions were successful and if not where we needed to apply a fix. . </a:t>
            </a:r>
            <a:endParaRPr sz="1200"/>
          </a:p>
          <a:p>
            <a:pPr indent="0" lvl="0" marL="0" rtl="0" algn="l">
              <a:spcBef>
                <a:spcPts val="1000"/>
              </a:spcBef>
              <a:spcAft>
                <a:spcPts val="0"/>
              </a:spcAft>
              <a:buNone/>
            </a:pPr>
            <a:r>
              <a:rPr lang="en" sz="1200"/>
              <a:t>Espresso UI Test Recorder results  were all successful for the login and sign-up functionalities. </a:t>
            </a:r>
            <a:endParaRPr sz="1200"/>
          </a:p>
          <a:p>
            <a:pPr indent="0" lvl="0" marL="0" rtl="0" algn="l">
              <a:spcBef>
                <a:spcPts val="1000"/>
              </a:spcBef>
              <a:spcAft>
                <a:spcPts val="0"/>
              </a:spcAft>
              <a:buNone/>
            </a:pPr>
            <a:r>
              <a:rPr lang="en" sz="1200"/>
              <a:t>The rest  of the features were tested manually.</a:t>
            </a:r>
            <a:endParaRPr sz="1200"/>
          </a:p>
          <a:p>
            <a:pPr indent="0" lvl="0" marL="0" rtl="0" algn="l">
              <a:spcBef>
                <a:spcPts val="1000"/>
              </a:spcBef>
              <a:spcAft>
                <a:spcPts val="1000"/>
              </a:spcAft>
              <a:buNone/>
            </a:pPr>
            <a:r>
              <a:rPr lang="en" sz="1200"/>
              <a:t>Link to manual tests here: </a:t>
            </a:r>
            <a:r>
              <a:rPr lang="en" sz="1200" u="sng">
                <a:solidFill>
                  <a:schemeClr val="hlink"/>
                </a:solidFill>
                <a:hlinkClick r:id="rId3"/>
              </a:rPr>
              <a:t>https://docs.google.com/spreadsheets/d/14RB1EiR8REHAGis-Hol-il7hZtgYnIsnsLTwjK8Pm5c/edit?usp=sharing</a:t>
            </a:r>
            <a:endParaRPr sz="1200"/>
          </a:p>
        </p:txBody>
      </p:sp>
      <p:sp>
        <p:nvSpPr>
          <p:cNvPr id="230" name="Google Shape;230;p31"/>
          <p:cNvSpPr txBox="1"/>
          <p:nvPr>
            <p:ph type="title"/>
          </p:nvPr>
        </p:nvSpPr>
        <p:spPr>
          <a:xfrm>
            <a:off x="91100" y="554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Results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1" name="Google Shape;231;p3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5" name="Shape 235"/>
        <p:cNvGrpSpPr/>
        <p:nvPr/>
      </p:nvGrpSpPr>
      <p:grpSpPr>
        <a:xfrm>
          <a:off x="0" y="0"/>
          <a:ext cx="0" cy="0"/>
          <a:chOff x="0" y="0"/>
          <a:chExt cx="0" cy="0"/>
        </a:xfrm>
      </p:grpSpPr>
      <p:sp>
        <p:nvSpPr>
          <p:cNvPr id="236" name="Google Shape;236;p32"/>
          <p:cNvSpPr txBox="1"/>
          <p:nvPr>
            <p:ph type="title"/>
          </p:nvPr>
        </p:nvSpPr>
        <p:spPr>
          <a:xfrm>
            <a:off x="729450" y="864300"/>
            <a:ext cx="7021200" cy="6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PetFriendr Demo</a:t>
            </a:r>
            <a:endParaRPr b="0"/>
          </a:p>
        </p:txBody>
      </p:sp>
      <p:sp>
        <p:nvSpPr>
          <p:cNvPr id="237" name="Google Shape;237;p32"/>
          <p:cNvSpPr txBox="1"/>
          <p:nvPr>
            <p:ph type="title"/>
          </p:nvPr>
        </p:nvSpPr>
        <p:spPr>
          <a:xfrm>
            <a:off x="729450" y="1745716"/>
            <a:ext cx="7021200" cy="22116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b="0" sz="1600">
              <a:latin typeface="Lato"/>
              <a:ea typeface="Lato"/>
              <a:cs typeface="Lato"/>
              <a:sym typeface="Lato"/>
            </a:endParaRPr>
          </a:p>
          <a:p>
            <a:pPr indent="0" lvl="0" marL="457200" rtl="0" algn="l">
              <a:lnSpc>
                <a:spcPct val="150000"/>
              </a:lnSpc>
              <a:spcBef>
                <a:spcPts val="0"/>
              </a:spcBef>
              <a:spcAft>
                <a:spcPts val="0"/>
              </a:spcAft>
              <a:buNone/>
            </a:pPr>
            <a:r>
              <a:t/>
            </a:r>
            <a:endParaRPr b="0" sz="1600">
              <a:latin typeface="Lato"/>
              <a:ea typeface="Lato"/>
              <a:cs typeface="Lato"/>
              <a:sym typeface="Lato"/>
            </a:endParaRPr>
          </a:p>
        </p:txBody>
      </p:sp>
      <p:sp>
        <p:nvSpPr>
          <p:cNvPr id="238" name="Google Shape;238;p3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242" name="Shape 242"/>
        <p:cNvGrpSpPr/>
        <p:nvPr/>
      </p:nvGrpSpPr>
      <p:grpSpPr>
        <a:xfrm>
          <a:off x="0" y="0"/>
          <a:ext cx="0" cy="0"/>
          <a:chOff x="0" y="0"/>
          <a:chExt cx="0" cy="0"/>
        </a:xfrm>
      </p:grpSpPr>
      <p:sp>
        <p:nvSpPr>
          <p:cNvPr id="243" name="Google Shape;243;p3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44" name="Google Shape;244;p3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t>
            </a:r>
            <a:endParaRPr/>
          </a:p>
        </p:txBody>
      </p:sp>
      <p:sp>
        <p:nvSpPr>
          <p:cNvPr id="250" name="Google Shape;250;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solidFill>
                  <a:srgbClr val="161414"/>
                </a:solidFill>
                <a:highlight>
                  <a:srgbClr val="FFFFFF"/>
                </a:highlight>
              </a:rPr>
              <a:t>Mc Mahon, C. (2015). </a:t>
            </a:r>
            <a:r>
              <a:rPr lang="en" sz="1200" u="sng">
                <a:solidFill>
                  <a:schemeClr val="hlink"/>
                </a:solidFill>
                <a:highlight>
                  <a:srgbClr val="FFFFFF"/>
                </a:highlight>
                <a:hlinkClick r:id="rId3"/>
              </a:rPr>
              <a:t>Why do we ‘like’ social media? </a:t>
            </a:r>
            <a:r>
              <a:rPr i="1" lang="en" sz="1200">
                <a:solidFill>
                  <a:srgbClr val="161414"/>
                </a:solidFill>
                <a:highlight>
                  <a:srgbClr val="FFFFFF"/>
                </a:highlight>
              </a:rPr>
              <a:t>The Psychologist</a:t>
            </a:r>
            <a:r>
              <a:rPr lang="en" sz="1200">
                <a:solidFill>
                  <a:srgbClr val="161414"/>
                </a:solidFill>
                <a:highlight>
                  <a:srgbClr val="FFFFFF"/>
                </a:highlight>
              </a:rPr>
              <a:t>, 28(9), 724-72</a:t>
            </a:r>
            <a:r>
              <a:rPr lang="en" sz="1200">
                <a:solidFill>
                  <a:srgbClr val="161414"/>
                </a:solidFill>
                <a:highlight>
                  <a:srgbClr val="FFFFFF"/>
                </a:highlight>
              </a:rPr>
              <a:t>9.</a:t>
            </a:r>
            <a:endParaRPr sz="1200">
              <a:solidFill>
                <a:srgbClr val="161414"/>
              </a:solidFill>
              <a:highlight>
                <a:srgbClr val="FFFFFF"/>
              </a:highlight>
            </a:endParaRPr>
          </a:p>
          <a:p>
            <a:pPr indent="-304800" lvl="0" marL="457200" rtl="0" algn="l">
              <a:spcBef>
                <a:spcPts val="0"/>
              </a:spcBef>
              <a:spcAft>
                <a:spcPts val="0"/>
              </a:spcAft>
              <a:buClr>
                <a:srgbClr val="161414"/>
              </a:buClr>
              <a:buSzPts val="1200"/>
              <a:buChar char="●"/>
            </a:pPr>
            <a:r>
              <a:rPr lang="en" sz="1200" u="sng">
                <a:solidFill>
                  <a:schemeClr val="hlink"/>
                </a:solidFill>
                <a:highlight>
                  <a:srgbClr val="FFFFFF"/>
                </a:highlight>
                <a:hlinkClick r:id="rId4"/>
              </a:rPr>
              <a:t>https://www.entrepreneur.com/article/293454</a:t>
            </a:r>
            <a:endParaRPr sz="1200">
              <a:solidFill>
                <a:srgbClr val="161414"/>
              </a:solidFill>
              <a:highlight>
                <a:srgbClr val="FFFFFF"/>
              </a:highlight>
            </a:endParaRPr>
          </a:p>
          <a:p>
            <a:pPr indent="-304800" lvl="0" marL="457200" rtl="0" algn="l">
              <a:spcBef>
                <a:spcPts val="0"/>
              </a:spcBef>
              <a:spcAft>
                <a:spcPts val="0"/>
              </a:spcAft>
              <a:buClr>
                <a:srgbClr val="161414"/>
              </a:buClr>
              <a:buSzPts val="1200"/>
              <a:buChar char="●"/>
            </a:pPr>
            <a:r>
              <a:rPr lang="en" sz="1200" u="sng">
                <a:solidFill>
                  <a:schemeClr val="hlink"/>
                </a:solidFill>
                <a:highlight>
                  <a:srgbClr val="FFFFFF"/>
                </a:highlight>
                <a:hlinkClick r:id="rId5"/>
              </a:rPr>
              <a:t>https://online.maryville.edu/blog/evolution-social-media/</a:t>
            </a:r>
            <a:endParaRPr sz="1200">
              <a:solidFill>
                <a:srgbClr val="161414"/>
              </a:solidFill>
              <a:highlight>
                <a:srgbClr val="FFFFFF"/>
              </a:highlight>
            </a:endParaRPr>
          </a:p>
          <a:p>
            <a:pPr indent="-304800" lvl="0" marL="457200" rtl="0" algn="l">
              <a:spcBef>
                <a:spcPts val="0"/>
              </a:spcBef>
              <a:spcAft>
                <a:spcPts val="0"/>
              </a:spcAft>
              <a:buClr>
                <a:srgbClr val="161414"/>
              </a:buClr>
              <a:buSzPts val="1200"/>
              <a:buChar char="●"/>
            </a:pPr>
            <a:r>
              <a:rPr lang="en" sz="1200" u="sng">
                <a:solidFill>
                  <a:schemeClr val="hlink"/>
                </a:solidFill>
                <a:highlight>
                  <a:srgbClr val="FFFFFF"/>
                </a:highlight>
                <a:hlinkClick r:id="rId6"/>
              </a:rPr>
              <a:t>https://wersm.com/the-10-top-reasons-why-we-use-social-networks/#:~:text=What%20Are%20The%20Top%2010%20Reasons%20For%20Using,%2837%25%29%205%20General%20networking%20with%20other%20people%20%2834%25%29</a:t>
            </a:r>
            <a:endParaRPr sz="1200">
              <a:solidFill>
                <a:srgbClr val="161414"/>
              </a:solidFill>
              <a:highlight>
                <a:srgbClr val="FFFFFF"/>
              </a:highlight>
            </a:endParaRPr>
          </a:p>
          <a:p>
            <a:pPr indent="-304800" lvl="0" marL="457200" rtl="0" algn="l">
              <a:spcBef>
                <a:spcPts val="0"/>
              </a:spcBef>
              <a:spcAft>
                <a:spcPts val="0"/>
              </a:spcAft>
              <a:buClr>
                <a:srgbClr val="161414"/>
              </a:buClr>
              <a:buSzPts val="1200"/>
              <a:buChar char="●"/>
            </a:pPr>
            <a:r>
              <a:t/>
            </a:r>
            <a:endParaRPr sz="1200">
              <a:solidFill>
                <a:srgbClr val="161414"/>
              </a:solidFill>
              <a:highlight>
                <a:srgbClr val="FFFFFF"/>
              </a:highlight>
            </a:endParaRPr>
          </a:p>
          <a:p>
            <a:pPr indent="0" lvl="0" marL="0" rtl="0" algn="l">
              <a:spcBef>
                <a:spcPts val="1500"/>
              </a:spcBef>
              <a:spcAft>
                <a:spcPts val="1500"/>
              </a:spcAft>
              <a:buNone/>
            </a:pPr>
            <a:r>
              <a:t/>
            </a:r>
            <a:endParaRPr sz="1200">
              <a:solidFill>
                <a:srgbClr val="161414"/>
              </a:solidFill>
              <a:highlight>
                <a:srgbClr val="FFFFFF"/>
              </a:highlight>
            </a:endParaRPr>
          </a:p>
        </p:txBody>
      </p:sp>
      <p:sp>
        <p:nvSpPr>
          <p:cNvPr id="251" name="Google Shape;251;p3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143" name="Shape 143"/>
        <p:cNvGrpSpPr/>
        <p:nvPr/>
      </p:nvGrpSpPr>
      <p:grpSpPr>
        <a:xfrm>
          <a:off x="0" y="0"/>
          <a:ext cx="0" cy="0"/>
          <a:chOff x="0" y="0"/>
          <a:chExt cx="0" cy="0"/>
        </a:xfrm>
      </p:grpSpPr>
      <p:sp>
        <p:nvSpPr>
          <p:cNvPr id="144" name="Google Shape;144;p18"/>
          <p:cNvSpPr txBox="1"/>
          <p:nvPr>
            <p:ph type="title"/>
          </p:nvPr>
        </p:nvSpPr>
        <p:spPr>
          <a:xfrm>
            <a:off x="729450" y="1322450"/>
            <a:ext cx="7688400" cy="28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a:p>
            <a:pPr indent="0" lvl="0" marL="0" rtl="0" algn="l">
              <a:spcBef>
                <a:spcPts val="0"/>
              </a:spcBef>
              <a:spcAft>
                <a:spcPts val="0"/>
              </a:spcAft>
              <a:buNone/>
            </a:pPr>
            <a:r>
              <a:t/>
            </a:r>
            <a:endParaRPr/>
          </a:p>
          <a:p>
            <a:pPr indent="0" lvl="0" marL="0" rtl="0" algn="r">
              <a:spcBef>
                <a:spcPts val="0"/>
              </a:spcBef>
              <a:spcAft>
                <a:spcPts val="0"/>
              </a:spcAft>
              <a:buNone/>
            </a:pPr>
            <a:r>
              <a:rPr lang="en"/>
              <a:t>Motivations</a:t>
            </a:r>
            <a:endParaRPr/>
          </a:p>
          <a:p>
            <a:pPr indent="0" lvl="0" marL="0" rtl="0" algn="r">
              <a:spcBef>
                <a:spcPts val="0"/>
              </a:spcBef>
              <a:spcAft>
                <a:spcPts val="0"/>
              </a:spcAft>
              <a:buNone/>
            </a:pPr>
            <a:r>
              <a:t/>
            </a:r>
            <a:endParaRPr/>
          </a:p>
          <a:p>
            <a:pPr indent="0" lvl="0" marL="0" rtl="0" algn="r">
              <a:spcBef>
                <a:spcPts val="0"/>
              </a:spcBef>
              <a:spcAft>
                <a:spcPts val="0"/>
              </a:spcAft>
              <a:buNone/>
            </a:pPr>
            <a:r>
              <a:rPr lang="en"/>
              <a:t>Target Audience</a:t>
            </a:r>
            <a:endParaRPr/>
          </a:p>
        </p:txBody>
      </p:sp>
      <p:sp>
        <p:nvSpPr>
          <p:cNvPr id="145" name="Google Shape;145;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idx="1" type="body"/>
          </p:nvPr>
        </p:nvSpPr>
        <p:spPr>
          <a:xfrm>
            <a:off x="165200" y="1468000"/>
            <a:ext cx="8536500" cy="30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2B2B2B"/>
                </a:solidFill>
                <a:highlight>
                  <a:srgbClr val="FFFFFF"/>
                </a:highlight>
                <a:latin typeface="Arial"/>
                <a:ea typeface="Arial"/>
                <a:cs typeface="Arial"/>
                <a:sym typeface="Arial"/>
              </a:rPr>
              <a:t>Social media platforms have amassed over 5 billion users worldwide since their introduction in the 1980s. Mobile application development has exploded as society becomes ever more dependent upon mobile technologies such as smartphones and tablets. Now, users have access to applications like Instagram, Facebook, and Twitter at their fingertips at any time of day. Thus, one would think it has never been easier to stay in touch with friends and family, share thoughts, photos, and videos, or kill time with mindless scrolling. However, social media platforms seem to be drifting away from their original intent, to connect people, to being used for other reasons. Lately, social media seems to be a significant source of frustration, anxiety, and fear instead. While it seems there is an app for everything - productivity, fitness, cooking, dating - there isn't an app out there to connect and develop friendships with people who have pets or people who simply love pets. Insert Petfriendr. Petfriendr is an Android application created to bring the focus back to connecting like-minded people with others interested in the same things - in our case, pets. We have eliminated time wasted sifting and searching through Instagram or Facebook groups for cat lovers, for instance, to connect all pet lovers. Our app is for any user that wants to post their new cute corgi puppy, escape anxiety-inducing news feeds on Twitter, or mindlessly scroll and comment on cute cat photos. </a:t>
            </a:r>
            <a:endParaRPr/>
          </a:p>
        </p:txBody>
      </p:sp>
      <p:sp>
        <p:nvSpPr>
          <p:cNvPr id="151" name="Google Shape;151;p19"/>
          <p:cNvSpPr txBox="1"/>
          <p:nvPr>
            <p:ph type="title"/>
          </p:nvPr>
        </p:nvSpPr>
        <p:spPr>
          <a:xfrm>
            <a:off x="91100" y="554700"/>
            <a:ext cx="8994000" cy="72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 Motivation </a:t>
            </a:r>
            <a:endParaRPr/>
          </a:p>
        </p:txBody>
      </p:sp>
      <p:sp>
        <p:nvSpPr>
          <p:cNvPr id="152" name="Google Shape;152;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idx="1" type="body"/>
          </p:nvPr>
        </p:nvSpPr>
        <p:spPr>
          <a:xfrm>
            <a:off x="165200" y="1468000"/>
            <a:ext cx="8536500" cy="3095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Pet owners and pet lovers who wish to connect with other pet owners and pet lovers, in order to make more pet and pet owner friends.</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Social media addicts looking for something more wholesome to scroll through.</a:t>
            </a:r>
            <a:endParaRPr sz="1700"/>
          </a:p>
          <a:p>
            <a:pPr indent="0" lvl="0" marL="0" rtl="0" algn="l">
              <a:spcBef>
                <a:spcPts val="0"/>
              </a:spcBef>
              <a:spcAft>
                <a:spcPts val="0"/>
              </a:spcAft>
              <a:buNone/>
            </a:pPr>
            <a:r>
              <a:t/>
            </a:r>
            <a:endParaRPr/>
          </a:p>
        </p:txBody>
      </p:sp>
      <p:sp>
        <p:nvSpPr>
          <p:cNvPr id="158" name="Google Shape;158;p20"/>
          <p:cNvSpPr txBox="1"/>
          <p:nvPr>
            <p:ph type="title"/>
          </p:nvPr>
        </p:nvSpPr>
        <p:spPr>
          <a:xfrm>
            <a:off x="91100" y="554700"/>
            <a:ext cx="8994000" cy="72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 </a:t>
            </a:r>
            <a:r>
              <a:rPr lang="en"/>
              <a:t>Target Audience</a:t>
            </a:r>
            <a:endParaRPr/>
          </a:p>
          <a:p>
            <a:pPr indent="0" lvl="0" marL="0" rtl="0" algn="l">
              <a:spcBef>
                <a:spcPts val="0"/>
              </a:spcBef>
              <a:spcAft>
                <a:spcPts val="0"/>
              </a:spcAft>
              <a:buNone/>
            </a:pPr>
            <a:r>
              <a:rPr lang="en"/>
              <a:t> </a:t>
            </a:r>
            <a:endParaRPr/>
          </a:p>
        </p:txBody>
      </p:sp>
      <p:sp>
        <p:nvSpPr>
          <p:cNvPr id="159" name="Google Shape;159;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idx="1" type="body"/>
          </p:nvPr>
        </p:nvSpPr>
        <p:spPr>
          <a:xfrm>
            <a:off x="138175" y="1423200"/>
            <a:ext cx="8577300" cy="3447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user must be able to log in or sign up.</a:t>
            </a:r>
            <a:endParaRPr/>
          </a:p>
          <a:p>
            <a:pPr indent="-311150" lvl="0" marL="457200" rtl="0" algn="l">
              <a:spcBef>
                <a:spcPts val="0"/>
              </a:spcBef>
              <a:spcAft>
                <a:spcPts val="0"/>
              </a:spcAft>
              <a:buSzPts val="1300"/>
              <a:buChar char="●"/>
            </a:pPr>
            <a:r>
              <a:rPr lang="en"/>
              <a:t>The user must be able to reset their password if ever forgotten.</a:t>
            </a:r>
            <a:endParaRPr/>
          </a:p>
          <a:p>
            <a:pPr indent="-311150" lvl="0" marL="457200" rtl="0" algn="l">
              <a:spcBef>
                <a:spcPts val="0"/>
              </a:spcBef>
              <a:spcAft>
                <a:spcPts val="0"/>
              </a:spcAft>
              <a:buSzPts val="1300"/>
              <a:buChar char="●"/>
            </a:pPr>
            <a:r>
              <a:rPr lang="en"/>
              <a:t>The user must be able to update his/her personal information.</a:t>
            </a:r>
            <a:endParaRPr/>
          </a:p>
          <a:p>
            <a:pPr indent="-311150" lvl="0" marL="457200" rtl="0" algn="l">
              <a:spcBef>
                <a:spcPts val="0"/>
              </a:spcBef>
              <a:spcAft>
                <a:spcPts val="0"/>
              </a:spcAft>
              <a:buSzPts val="1300"/>
              <a:buChar char="●"/>
            </a:pPr>
            <a:r>
              <a:rPr lang="en"/>
              <a:t>The user must be able to add pet information to his/her profile including photos, name, and a brie biography.</a:t>
            </a:r>
            <a:endParaRPr/>
          </a:p>
          <a:p>
            <a:pPr indent="-311150" lvl="0" marL="457200" rtl="0" algn="l">
              <a:spcBef>
                <a:spcPts val="0"/>
              </a:spcBef>
              <a:spcAft>
                <a:spcPts val="0"/>
              </a:spcAft>
              <a:buSzPts val="1300"/>
              <a:buChar char="●"/>
            </a:pPr>
            <a:r>
              <a:rPr lang="en"/>
              <a:t>The user must be able to receive and respond to messages.</a:t>
            </a:r>
            <a:endParaRPr/>
          </a:p>
          <a:p>
            <a:pPr indent="-311150" lvl="0" marL="457200" rtl="0" algn="l">
              <a:spcBef>
                <a:spcPts val="0"/>
              </a:spcBef>
              <a:spcAft>
                <a:spcPts val="0"/>
              </a:spcAft>
              <a:buSzPts val="1300"/>
              <a:buChar char="●"/>
            </a:pPr>
            <a:r>
              <a:rPr lang="en"/>
              <a:t>Th</a:t>
            </a:r>
            <a:r>
              <a:rPr lang="en"/>
              <a:t>e user must be able to swipe left/right.</a:t>
            </a:r>
            <a:endParaRPr/>
          </a:p>
          <a:p>
            <a:pPr indent="-311150" lvl="0" marL="457200" rtl="0" algn="l">
              <a:spcBef>
                <a:spcPts val="0"/>
              </a:spcBef>
              <a:spcAft>
                <a:spcPts val="0"/>
              </a:spcAft>
              <a:buSzPts val="1300"/>
              <a:buChar char="●"/>
            </a:pPr>
            <a:r>
              <a:rPr lang="en"/>
              <a:t>Enable/disable push notifications.</a:t>
            </a:r>
            <a:endParaRPr/>
          </a:p>
          <a:p>
            <a:pPr indent="-311150" lvl="0" marL="457200" rtl="0" algn="l">
              <a:spcBef>
                <a:spcPts val="0"/>
              </a:spcBef>
              <a:spcAft>
                <a:spcPts val="0"/>
              </a:spcAft>
              <a:buSzPts val="1300"/>
              <a:buChar char="●"/>
            </a:pPr>
            <a:r>
              <a:rPr lang="en"/>
              <a:t>The system must store data in a secure database.</a:t>
            </a:r>
            <a:endParaRPr/>
          </a:p>
          <a:p>
            <a:pPr indent="-311150" lvl="0" marL="457200" rtl="0" algn="l">
              <a:spcBef>
                <a:spcPts val="0"/>
              </a:spcBef>
              <a:spcAft>
                <a:spcPts val="0"/>
              </a:spcAft>
              <a:buSzPts val="1300"/>
              <a:buChar char="●"/>
            </a:pPr>
            <a:r>
              <a:rPr lang="en"/>
              <a:t>The user must be able to enable/disable access to their camera.</a:t>
            </a:r>
            <a:endParaRPr/>
          </a:p>
          <a:p>
            <a:pPr indent="-311150" lvl="0" marL="457200" rtl="0" algn="l">
              <a:spcBef>
                <a:spcPts val="0"/>
              </a:spcBef>
              <a:spcAft>
                <a:spcPts val="0"/>
              </a:spcAft>
              <a:buSzPts val="1300"/>
              <a:buChar char="●"/>
            </a:pPr>
            <a:r>
              <a:rPr lang="en"/>
              <a:t>The user must be able to enable/disable access to their location.</a:t>
            </a:r>
            <a:endParaRPr/>
          </a:p>
          <a:p>
            <a:pPr indent="-311150" lvl="0" marL="457200" rtl="0" algn="l">
              <a:spcBef>
                <a:spcPts val="0"/>
              </a:spcBef>
              <a:spcAft>
                <a:spcPts val="0"/>
              </a:spcAft>
              <a:buSzPts val="1300"/>
              <a:buChar char="●"/>
            </a:pPr>
            <a:r>
              <a:rPr lang="en"/>
              <a:t>The user must be able to contact user support.</a:t>
            </a:r>
            <a:endParaRPr/>
          </a:p>
          <a:p>
            <a:pPr indent="0" lvl="0" marL="0" rtl="0" algn="l">
              <a:spcBef>
                <a:spcPts val="1000"/>
              </a:spcBef>
              <a:spcAft>
                <a:spcPts val="1000"/>
              </a:spcAft>
              <a:buNone/>
            </a:pPr>
            <a:r>
              <a:t/>
            </a:r>
            <a:endParaRPr/>
          </a:p>
        </p:txBody>
      </p:sp>
      <p:sp>
        <p:nvSpPr>
          <p:cNvPr id="165" name="Google Shape;165;p21"/>
          <p:cNvSpPr txBox="1"/>
          <p:nvPr>
            <p:ph type="title"/>
          </p:nvPr>
        </p:nvSpPr>
        <p:spPr>
          <a:xfrm>
            <a:off x="91100" y="554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Intended Functional Requirements</a:t>
            </a:r>
            <a:endParaRPr/>
          </a:p>
          <a:p>
            <a:pPr indent="0" lvl="0" marL="0" rtl="0" algn="l">
              <a:spcBef>
                <a:spcPts val="0"/>
              </a:spcBef>
              <a:spcAft>
                <a:spcPts val="0"/>
              </a:spcAft>
              <a:buNone/>
            </a:pPr>
            <a:r>
              <a:t/>
            </a:r>
            <a:endParaRPr/>
          </a:p>
        </p:txBody>
      </p:sp>
      <p:sp>
        <p:nvSpPr>
          <p:cNvPr id="166" name="Google Shape;16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idx="1" type="body"/>
          </p:nvPr>
        </p:nvSpPr>
        <p:spPr>
          <a:xfrm>
            <a:off x="283350" y="1857375"/>
            <a:ext cx="8577300" cy="2512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User Account Sign-Up</a:t>
            </a:r>
            <a:endParaRPr/>
          </a:p>
          <a:p>
            <a:pPr indent="-298450" lvl="1" marL="914400" rtl="0" algn="l">
              <a:spcBef>
                <a:spcPts val="0"/>
              </a:spcBef>
              <a:spcAft>
                <a:spcPts val="0"/>
              </a:spcAft>
              <a:buSzPts val="1100"/>
              <a:buChar char="○"/>
            </a:pPr>
            <a:r>
              <a:rPr lang="en"/>
              <a:t>Accounts stored in Firebase.</a:t>
            </a:r>
            <a:endParaRPr/>
          </a:p>
          <a:p>
            <a:pPr indent="-298450" lvl="1" marL="914400" rtl="0" algn="l">
              <a:spcBef>
                <a:spcPts val="0"/>
              </a:spcBef>
              <a:spcAft>
                <a:spcPts val="0"/>
              </a:spcAft>
              <a:buSzPts val="1100"/>
              <a:buChar char="○"/>
            </a:pPr>
            <a:r>
              <a:rPr lang="en"/>
              <a:t>Passwords hashed and stored securely.</a:t>
            </a:r>
            <a:endParaRPr/>
          </a:p>
          <a:p>
            <a:pPr indent="-311150" lvl="0" marL="457200" rtl="0" algn="l">
              <a:spcBef>
                <a:spcPts val="0"/>
              </a:spcBef>
              <a:spcAft>
                <a:spcPts val="0"/>
              </a:spcAft>
              <a:buSzPts val="1300"/>
              <a:buChar char="●"/>
            </a:pPr>
            <a:r>
              <a:rPr lang="en"/>
              <a:t>User Account Login</a:t>
            </a:r>
            <a:endParaRPr/>
          </a:p>
          <a:p>
            <a:pPr indent="-311150" lvl="0" marL="457200" rtl="0" algn="l">
              <a:spcBef>
                <a:spcPts val="0"/>
              </a:spcBef>
              <a:spcAft>
                <a:spcPts val="0"/>
              </a:spcAft>
              <a:buSzPts val="1300"/>
              <a:buChar char="●"/>
            </a:pPr>
            <a:r>
              <a:rPr lang="en"/>
              <a:t>Ability to Edit Profile</a:t>
            </a:r>
            <a:endParaRPr/>
          </a:p>
          <a:p>
            <a:pPr indent="-298450" lvl="1" marL="914400" rtl="0" algn="l">
              <a:spcBef>
                <a:spcPts val="0"/>
              </a:spcBef>
              <a:spcAft>
                <a:spcPts val="0"/>
              </a:spcAft>
              <a:buSzPts val="1100"/>
              <a:buChar char="○"/>
            </a:pPr>
            <a:r>
              <a:rPr lang="en"/>
              <a:t>Profile details including image stored in Firebase.</a:t>
            </a:r>
            <a:endParaRPr/>
          </a:p>
          <a:p>
            <a:pPr indent="-311150" lvl="0" marL="457200" rtl="0" algn="l">
              <a:spcBef>
                <a:spcPts val="0"/>
              </a:spcBef>
              <a:spcAft>
                <a:spcPts val="0"/>
              </a:spcAft>
              <a:buSzPts val="1300"/>
              <a:buChar char="●"/>
            </a:pPr>
            <a:r>
              <a:rPr lang="en"/>
              <a:t>Ability to view a feed of other profiles</a:t>
            </a:r>
            <a:endParaRPr/>
          </a:p>
          <a:p>
            <a:pPr indent="-298450" lvl="1" marL="914400" rtl="0" algn="l">
              <a:spcBef>
                <a:spcPts val="0"/>
              </a:spcBef>
              <a:spcAft>
                <a:spcPts val="0"/>
              </a:spcAft>
              <a:buSzPts val="1100"/>
              <a:buChar char="○"/>
            </a:pPr>
            <a:r>
              <a:rPr lang="en"/>
              <a:t>Profiles are displayed in a small card with each profile populating within the scroll view.</a:t>
            </a:r>
            <a:endParaRPr/>
          </a:p>
          <a:p>
            <a:pPr indent="-311150" lvl="0" marL="457200" rtl="0" algn="l">
              <a:spcBef>
                <a:spcPts val="0"/>
              </a:spcBef>
              <a:spcAft>
                <a:spcPts val="0"/>
              </a:spcAft>
              <a:buSzPts val="1300"/>
              <a:buChar char="●"/>
            </a:pPr>
            <a:r>
              <a:rPr lang="en"/>
              <a:t>Ability to select a profile for more detailed view</a:t>
            </a:r>
            <a:endParaRPr/>
          </a:p>
          <a:p>
            <a:pPr indent="-298450" lvl="1" marL="914400" rtl="0" algn="l">
              <a:spcBef>
                <a:spcPts val="0"/>
              </a:spcBef>
              <a:spcAft>
                <a:spcPts val="0"/>
              </a:spcAft>
              <a:buSzPts val="1100"/>
              <a:buChar char="○"/>
            </a:pPr>
            <a:r>
              <a:rPr lang="en"/>
              <a:t>Ability to comment on said profile in this profile view</a:t>
            </a:r>
            <a:endParaRPr/>
          </a:p>
          <a:p>
            <a:pPr indent="-298450" lvl="1" marL="914400" rtl="0" algn="l">
              <a:spcBef>
                <a:spcPts val="0"/>
              </a:spcBef>
              <a:spcAft>
                <a:spcPts val="0"/>
              </a:spcAft>
              <a:buSzPts val="1100"/>
              <a:buChar char="○"/>
            </a:pPr>
            <a:r>
              <a:rPr lang="en"/>
              <a:t>Comments stored in Firebase.</a:t>
            </a:r>
            <a:endParaRPr/>
          </a:p>
          <a:p>
            <a:pPr indent="0" lvl="0" marL="45720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172" name="Google Shape;172;p22"/>
          <p:cNvSpPr txBox="1"/>
          <p:nvPr>
            <p:ph type="title"/>
          </p:nvPr>
        </p:nvSpPr>
        <p:spPr>
          <a:xfrm>
            <a:off x="91100" y="554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Features</a:t>
            </a:r>
            <a:endParaRPr/>
          </a:p>
          <a:p>
            <a:pPr indent="0" lvl="0" marL="0" rtl="0" algn="l">
              <a:spcBef>
                <a:spcPts val="0"/>
              </a:spcBef>
              <a:spcAft>
                <a:spcPts val="0"/>
              </a:spcAft>
              <a:buNone/>
            </a:pPr>
            <a:r>
              <a:t/>
            </a:r>
            <a:endParaRPr/>
          </a:p>
        </p:txBody>
      </p:sp>
      <p:sp>
        <p:nvSpPr>
          <p:cNvPr id="173" name="Google Shape;173;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idx="1" type="body"/>
          </p:nvPr>
        </p:nvSpPr>
        <p:spPr>
          <a:xfrm>
            <a:off x="138175" y="2000250"/>
            <a:ext cx="8850000" cy="2649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Swiping functionality</a:t>
            </a:r>
            <a:endParaRPr/>
          </a:p>
          <a:p>
            <a:pPr indent="-298450" lvl="1" marL="914400" rtl="0" algn="l">
              <a:spcBef>
                <a:spcPts val="0"/>
              </a:spcBef>
              <a:spcAft>
                <a:spcPts val="0"/>
              </a:spcAft>
              <a:buSzPts val="1100"/>
              <a:buChar char="○"/>
            </a:pPr>
            <a:r>
              <a:rPr lang="en"/>
              <a:t>This was to be the primary method of navigation through user profiles, however this was a significant hurdle that we scrapped in favor of displaying a static feed of all users, more similar to how one might see an Instagram feed as opposed to swiping through profiles like one does on apps like Tinder.  The initial code written for this can be found in the /phase3RejectedCode folder at the top level of this project.</a:t>
            </a:r>
            <a:endParaRPr/>
          </a:p>
          <a:p>
            <a:pPr indent="-311150" lvl="0" marL="457200" rtl="0" algn="l">
              <a:spcBef>
                <a:spcPts val="0"/>
              </a:spcBef>
              <a:spcAft>
                <a:spcPts val="0"/>
              </a:spcAft>
              <a:buSzPts val="1300"/>
              <a:buChar char="●"/>
            </a:pPr>
            <a:r>
              <a:rPr lang="en"/>
              <a:t>Location Features</a:t>
            </a:r>
            <a:endParaRPr/>
          </a:p>
          <a:p>
            <a:pPr indent="-298450" lvl="1" marL="914400" rtl="0" algn="l">
              <a:spcBef>
                <a:spcPts val="0"/>
              </a:spcBef>
              <a:spcAft>
                <a:spcPts val="0"/>
              </a:spcAft>
              <a:buSzPts val="1100"/>
              <a:buChar char="○"/>
            </a:pPr>
            <a:r>
              <a:rPr lang="en"/>
              <a:t>Google Maps was implemented however once the primary features of this application were determined, it no longer made sense to include.  The code for this is also located in /phase3RejectedCode.  The end goal was to still implement this and allow users to see each other's locations, but unfortunately we ran out of time.</a:t>
            </a:r>
            <a:endParaRPr/>
          </a:p>
          <a:p>
            <a:pPr indent="-311150" lvl="0" marL="457200" rtl="0" algn="l">
              <a:spcBef>
                <a:spcPts val="0"/>
              </a:spcBef>
              <a:spcAft>
                <a:spcPts val="0"/>
              </a:spcAft>
              <a:buSzPts val="1300"/>
              <a:buChar char="●"/>
            </a:pPr>
            <a:r>
              <a:rPr lang="en"/>
              <a:t>Profiles Searchable</a:t>
            </a:r>
            <a:endParaRPr/>
          </a:p>
          <a:p>
            <a:pPr indent="-298450" lvl="1" marL="914400" rtl="0" algn="l">
              <a:spcBef>
                <a:spcPts val="0"/>
              </a:spcBef>
              <a:spcAft>
                <a:spcPts val="0"/>
              </a:spcAft>
              <a:buSzPts val="1100"/>
              <a:buChar char="○"/>
            </a:pPr>
            <a:r>
              <a:rPr lang="en"/>
              <a:t>Unfortunately there was not enough time to implement any type of profile search.</a:t>
            </a:r>
            <a:endParaRPr/>
          </a:p>
          <a:p>
            <a:pPr indent="0" lvl="0" marL="45720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179" name="Google Shape;179;p23"/>
          <p:cNvSpPr txBox="1"/>
          <p:nvPr>
            <p:ph type="title"/>
          </p:nvPr>
        </p:nvSpPr>
        <p:spPr>
          <a:xfrm>
            <a:off x="91100" y="554700"/>
            <a:ext cx="8994000" cy="86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Missed Features</a:t>
            </a:r>
            <a:endParaRPr/>
          </a:p>
          <a:p>
            <a:pPr indent="0" lvl="0" marL="0" rtl="0" algn="l">
              <a:spcBef>
                <a:spcPts val="0"/>
              </a:spcBef>
              <a:spcAft>
                <a:spcPts val="0"/>
              </a:spcAft>
              <a:buNone/>
            </a:pPr>
            <a:r>
              <a:t/>
            </a:r>
            <a:endParaRPr/>
          </a:p>
        </p:txBody>
      </p:sp>
      <p:sp>
        <p:nvSpPr>
          <p:cNvPr id="180" name="Google Shape;180;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186" name="Google Shape;186;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52150" y="2063250"/>
            <a:ext cx="3948300" cy="10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Diagram </a:t>
            </a:r>
            <a:endParaRPr/>
          </a:p>
          <a:p>
            <a:pPr indent="0" lvl="0" marL="0" rtl="0" algn="l">
              <a:spcBef>
                <a:spcPts val="0"/>
              </a:spcBef>
              <a:spcAft>
                <a:spcPts val="0"/>
              </a:spcAft>
              <a:buNone/>
            </a:pPr>
            <a:r>
              <a:t/>
            </a:r>
            <a:endParaRPr/>
          </a:p>
        </p:txBody>
      </p:sp>
      <p:sp>
        <p:nvSpPr>
          <p:cNvPr id="192" name="Google Shape;192;p2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3" name="Google Shape;193;p25"/>
          <p:cNvPicPr preferRelativeResize="0"/>
          <p:nvPr/>
        </p:nvPicPr>
        <p:blipFill>
          <a:blip r:embed="rId3">
            <a:alphaModFix/>
          </a:blip>
          <a:stretch>
            <a:fillRect/>
          </a:stretch>
        </p:blipFill>
        <p:spPr>
          <a:xfrm>
            <a:off x="4276650" y="491000"/>
            <a:ext cx="4516649" cy="45226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