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0" r:id="rId5"/>
    <p:sldId id="257" r:id="rId6"/>
    <p:sldId id="260" r:id="rId7"/>
    <p:sldId id="262" r:id="rId8"/>
    <p:sldId id="261" r:id="rId9"/>
    <p:sldId id="264" r:id="rId10"/>
    <p:sldId id="263" r:id="rId11"/>
    <p:sldId id="266" r:id="rId12"/>
    <p:sldId id="271" r:id="rId13"/>
    <p:sldId id="268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034284-CAA5-0D41-BF9C-35EEA5E6BC4B}">
          <p14:sldIdLst>
            <p14:sldId id="256"/>
            <p14:sldId id="258"/>
            <p14:sldId id="259"/>
            <p14:sldId id="270"/>
            <p14:sldId id="257"/>
            <p14:sldId id="260"/>
            <p14:sldId id="262"/>
            <p14:sldId id="261"/>
            <p14:sldId id="264"/>
            <p14:sldId id="263"/>
            <p14:sldId id="266"/>
            <p14:sldId id="271"/>
            <p14:sldId id="268"/>
            <p14:sldId id="272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Avoider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Kyrsten Kelly &amp; Taylor </a:t>
            </a:r>
            <a:r>
              <a:rPr lang="en-US" dirty="0" err="1" smtClean="0"/>
              <a:t>McCaslin</a:t>
            </a:r>
            <a:endParaRPr lang="en-US" dirty="0"/>
          </a:p>
        </p:txBody>
      </p:sp>
      <p:pic>
        <p:nvPicPr>
          <p:cNvPr id="4" name="Picture 3" descr="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9" y="3699776"/>
            <a:ext cx="2162964" cy="21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8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learned: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3012142"/>
            <a:ext cx="8041745" cy="338865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4000" dirty="0" smtClean="0"/>
              <a:t>Pair programming is the best!</a:t>
            </a:r>
          </a:p>
          <a:p>
            <a:pPr lvl="2">
              <a:buFont typeface="Arial"/>
              <a:buChar char="•"/>
            </a:pPr>
            <a:r>
              <a:rPr lang="en-US" sz="3000" dirty="0" smtClean="0"/>
              <a:t>Catch each other’s mistakes</a:t>
            </a:r>
          </a:p>
          <a:p>
            <a:pPr lvl="2">
              <a:buFont typeface="Arial"/>
              <a:buChar char="•"/>
            </a:pPr>
            <a:r>
              <a:rPr lang="en-US" sz="3000" dirty="0" smtClean="0"/>
              <a:t>Write better code</a:t>
            </a:r>
          </a:p>
          <a:p>
            <a:pPr lvl="2">
              <a:buFont typeface="Arial"/>
              <a:buChar char="•"/>
            </a:pPr>
            <a:r>
              <a:rPr lang="en-US" sz="3000" dirty="0" smtClean="0"/>
              <a:t>Decide better data structures and code format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862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3098799"/>
            <a:ext cx="7990945" cy="2816026"/>
          </a:xfrm>
        </p:spPr>
        <p:txBody>
          <a:bodyPr/>
          <a:lstStyle/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4000" dirty="0" smtClean="0"/>
              <a:t>To </a:t>
            </a:r>
            <a:r>
              <a:rPr lang="en-US" sz="4000" dirty="0"/>
              <a:t>change a collection while iterating over it, you must use an iterator. </a:t>
            </a:r>
            <a:br>
              <a:rPr lang="en-US" sz="40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192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2709333"/>
            <a:ext cx="8786812" cy="3962400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b="1" dirty="0">
              <a:latin typeface="Monaco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b="1" dirty="0">
                <a:latin typeface="Monaco"/>
              </a:rPr>
              <a:t>Iterator&lt;Integer&gt; </a:t>
            </a:r>
            <a:r>
              <a:rPr lang="en-US" b="1" dirty="0" err="1">
                <a:latin typeface="Monaco"/>
              </a:rPr>
              <a:t>iter</a:t>
            </a:r>
            <a:r>
              <a:rPr lang="en-US" b="1" dirty="0">
                <a:latin typeface="Monaco"/>
              </a:rPr>
              <a:t> = </a:t>
            </a:r>
            <a:r>
              <a:rPr lang="en-US" b="1" i="1" dirty="0" err="1">
                <a:solidFill>
                  <a:srgbClr val="0000C0"/>
                </a:solidFill>
                <a:latin typeface="Monaco"/>
              </a:rPr>
              <a:t>collection</a:t>
            </a:r>
            <a:r>
              <a:rPr lang="en-US" b="1" i="1" dirty="0" err="1">
                <a:solidFill>
                  <a:srgbClr val="FFFFFF"/>
                </a:solidFill>
                <a:latin typeface="Monaco"/>
              </a:rPr>
              <a:t>.iterator</a:t>
            </a:r>
            <a:r>
              <a:rPr lang="en-US" b="1" i="1" dirty="0">
                <a:solidFill>
                  <a:srgbClr val="FFFFFF"/>
                </a:solidFill>
                <a:latin typeface="Monaco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b="1" dirty="0">
                <a:solidFill>
                  <a:srgbClr val="7F0055"/>
                </a:solidFill>
                <a:latin typeface="Monaco"/>
              </a:rPr>
              <a:t>while</a:t>
            </a:r>
            <a:r>
              <a:rPr lang="en-US" b="1" dirty="0">
                <a:solidFill>
                  <a:srgbClr val="FFFFFF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FFFFFF"/>
                </a:solidFill>
                <a:latin typeface="Monaco"/>
              </a:rPr>
              <a:t>iter.hasNext</a:t>
            </a:r>
            <a:r>
              <a:rPr lang="en-US" b="1" dirty="0">
                <a:solidFill>
                  <a:srgbClr val="FFFFFF"/>
                </a:solidFill>
                <a:latin typeface="Monaco"/>
              </a:rPr>
              <a:t>())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da-DK" b="1" dirty="0">
                <a:solidFill>
                  <a:srgbClr val="000000"/>
                </a:solidFill>
                <a:latin typeface="Monaco"/>
              </a:rPr>
              <a:t>	</a:t>
            </a:r>
            <a:r>
              <a:rPr lang="da-DK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b="1" dirty="0">
                <a:solidFill>
                  <a:srgbClr val="FFFFFF"/>
                </a:solidFill>
                <a:latin typeface="Monaco"/>
              </a:rPr>
              <a:t>i = </a:t>
            </a:r>
            <a:r>
              <a:rPr lang="da-DK" b="1" dirty="0" err="1">
                <a:solidFill>
                  <a:srgbClr val="FFFFFF"/>
                </a:solidFill>
                <a:latin typeface="Monaco"/>
              </a:rPr>
              <a:t>iter.next</a:t>
            </a:r>
            <a:r>
              <a:rPr lang="da-DK" b="1" dirty="0">
                <a:solidFill>
                  <a:srgbClr val="FFFFFF"/>
                </a:solidFill>
                <a:latin typeface="Monaco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da-DK" b="1" dirty="0">
                <a:solidFill>
                  <a:srgbClr val="000000"/>
                </a:solidFill>
                <a:latin typeface="Monaco"/>
              </a:rPr>
              <a:t>	</a:t>
            </a:r>
            <a:r>
              <a:rPr lang="da-DK" b="1" dirty="0">
                <a:solidFill>
                  <a:srgbClr val="FFFFFF"/>
                </a:solidFill>
                <a:latin typeface="Monaco"/>
              </a:rPr>
              <a:t>...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b="1" dirty="0">
                <a:solidFill>
                  <a:srgbClr val="FFFFFF"/>
                </a:solidFill>
              </a:rPr>
              <a:t>	</a:t>
            </a:r>
            <a:r>
              <a:rPr lang="en-US" b="1" dirty="0" err="1">
                <a:solidFill>
                  <a:srgbClr val="FFFFFF"/>
                </a:solidFill>
                <a:highlight>
                  <a:srgbClr val="D4D4D4"/>
                </a:highlight>
                <a:latin typeface="Monaco"/>
              </a:rPr>
              <a:t>iter</a:t>
            </a:r>
            <a:r>
              <a:rPr lang="en-US" b="1" dirty="0" err="1">
                <a:solidFill>
                  <a:srgbClr val="FFFFFF"/>
                </a:solidFill>
                <a:highlight>
                  <a:srgbClr val="E8F2FE"/>
                </a:highlight>
                <a:latin typeface="Monaco"/>
              </a:rPr>
              <a:t>.remove</a:t>
            </a:r>
            <a:r>
              <a:rPr lang="en-US" b="1" dirty="0">
                <a:solidFill>
                  <a:srgbClr val="FFFFFF"/>
                </a:solidFill>
                <a:highlight>
                  <a:srgbClr val="E8F2FE"/>
                </a:highlight>
                <a:latin typeface="Monaco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b="1" dirty="0">
                <a:solidFill>
                  <a:srgbClr val="FFFFFF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en-US" b="1" dirty="0">
              <a:solidFill>
                <a:srgbClr val="FFFFFF"/>
              </a:solidFill>
            </a:endParaRPr>
          </a:p>
          <a:p>
            <a:pPr>
              <a:lnSpc>
                <a:spcPct val="50000"/>
              </a:lnSpc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4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2883892"/>
            <a:ext cx="7716837" cy="209450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000" dirty="0"/>
              <a:t>Use handler, not timer!</a:t>
            </a:r>
            <a:br>
              <a:rPr lang="en-US" sz="4000" dirty="0"/>
            </a:br>
            <a:r>
              <a:rPr lang="en-US" sz="3600" dirty="0"/>
              <a:t>	</a:t>
            </a:r>
            <a:r>
              <a:rPr lang="en-US" sz="2800" dirty="0"/>
              <a:t>- Timer tasks cannot be rescheduled</a:t>
            </a:r>
          </a:p>
        </p:txBody>
      </p:sp>
    </p:spTree>
    <p:extLst>
      <p:ext uri="{BB962C8B-B14F-4D97-AF65-F5344CB8AC3E}">
        <p14:creationId xmlns:p14="http://schemas.microsoft.com/office/powerpoint/2010/main" val="13885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947333"/>
            <a:ext cx="8483599" cy="4910667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FFFFFF"/>
                </a:solidFill>
                <a:highlight>
                  <a:srgbClr val="E8F2FE"/>
                </a:highlight>
                <a:latin typeface="Monaco"/>
              </a:rPr>
              <a:t>Handler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i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handler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2000" i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new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i="1" dirty="0">
                <a:solidFill>
                  <a:srgbClr val="FFFFFF"/>
                </a:solidFill>
                <a:highlight>
                  <a:srgbClr val="E8F2FE"/>
                </a:highlight>
                <a:latin typeface="Monaco"/>
              </a:rPr>
              <a:t>Handler();</a:t>
            </a:r>
            <a:endParaRPr lang="en-US" sz="2000" i="1" dirty="0">
              <a:solidFill>
                <a:srgbClr val="FFFFFF"/>
              </a:solidFill>
              <a:latin typeface="Monaco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>
                <a:solidFill>
                  <a:srgbClr val="0000C0"/>
                </a:solidFill>
                <a:latin typeface="Monaco"/>
              </a:rPr>
              <a:t>run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Monaco"/>
              </a:rPr>
              <a:t>Runnable()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646464"/>
                </a:solidFill>
                <a:latin typeface="Monaco"/>
              </a:rPr>
              <a:t>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onaco"/>
              </a:rPr>
              <a:t>run()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i="1" dirty="0">
                <a:solidFill>
                  <a:srgbClr val="FFFFFF"/>
                </a:solidFill>
                <a:latin typeface="Monaco"/>
              </a:rPr>
              <a:t>// Task to run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handler</a:t>
            </a:r>
            <a:r>
              <a:rPr lang="en-US" sz="2000" i="1" dirty="0">
                <a:solidFill>
                  <a:srgbClr val="FFFFFF"/>
                </a:solidFill>
                <a:latin typeface="Monaco"/>
              </a:rPr>
              <a:t>.postDelayed(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runA</a:t>
            </a:r>
            <a:r>
              <a:rPr lang="en-US" sz="2000" i="1" dirty="0">
                <a:solidFill>
                  <a:srgbClr val="FFFFFF"/>
                </a:solidFill>
                <a:latin typeface="Monaco"/>
              </a:rPr>
              <a:t>, 10000);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FFFFFF"/>
                </a:solidFill>
                <a:latin typeface="Monaco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onaco"/>
              </a:rPr>
              <a:t>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>
                <a:solidFill>
                  <a:srgbClr val="0000C0"/>
                </a:solidFill>
                <a:highlight>
                  <a:srgbClr val="D4D4D4"/>
                </a:highlight>
                <a:latin typeface="Monaco"/>
              </a:rPr>
              <a:t>handler</a:t>
            </a:r>
            <a:r>
              <a:rPr lang="en-US" sz="2000" i="1" dirty="0">
                <a:solidFill>
                  <a:srgbClr val="FFFFFF"/>
                </a:solidFill>
                <a:highlight>
                  <a:srgbClr val="E8F2FE"/>
                </a:highlight>
                <a:latin typeface="Monaco"/>
              </a:rPr>
              <a:t>.postDelayed(</a:t>
            </a:r>
            <a:r>
              <a:rPr lang="en-US" sz="2000" i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run</a:t>
            </a:r>
            <a:r>
              <a:rPr lang="en-US" sz="2000" i="1" dirty="0">
                <a:solidFill>
                  <a:srgbClr val="FFFFFF"/>
                </a:solidFill>
                <a:highlight>
                  <a:srgbClr val="E8F2FE"/>
                </a:highlight>
                <a:latin typeface="Monaco"/>
              </a:rPr>
              <a:t>, 10000);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04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4" name="Content Placeholder 3" descr="b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46" r="-642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963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 are a penguin…</a:t>
            </a:r>
            <a:endParaRPr lang="en-US" dirty="0"/>
          </a:p>
        </p:txBody>
      </p:sp>
      <p:pic>
        <p:nvPicPr>
          <p:cNvPr id="4" name="Content Placeholder 3" descr="b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46" r="-642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43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Lost in the ice!</a:t>
            </a:r>
            <a:endParaRPr lang="en-US" dirty="0"/>
          </a:p>
        </p:txBody>
      </p:sp>
      <p:pic>
        <p:nvPicPr>
          <p:cNvPr id="4" name="Content Placeholder 3" descr="ic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2" b="16982"/>
          <a:stretch>
            <a:fillRect/>
          </a:stretch>
        </p:blipFill>
        <p:spPr>
          <a:xfrm rot="16200000">
            <a:off x="3119213" y="1580230"/>
            <a:ext cx="3329373" cy="6550718"/>
          </a:xfrm>
        </p:spPr>
      </p:pic>
      <p:pic>
        <p:nvPicPr>
          <p:cNvPr id="5" name="Picture 4" descr="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2" y="4190361"/>
            <a:ext cx="1052305" cy="10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38" y="2853090"/>
            <a:ext cx="3878546" cy="2307707"/>
          </a:xfrm>
        </p:spPr>
        <p:txBody>
          <a:bodyPr/>
          <a:lstStyle/>
          <a:p>
            <a:pPr algn="ctr"/>
            <a:r>
              <a:rPr lang="en-US" dirty="0" smtClean="0"/>
              <a:t>Tilt the phone to move</a:t>
            </a:r>
            <a:endParaRPr lang="en-US" dirty="0"/>
          </a:p>
        </p:txBody>
      </p:sp>
      <p:pic>
        <p:nvPicPr>
          <p:cNvPr id="4" name="Picture 3" descr="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41" y="1243582"/>
            <a:ext cx="3238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03050"/>
            <a:ext cx="8431212" cy="504683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Get suns to gain lives!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Avoid rain clouds!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targ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521" r="-64521"/>
          <a:stretch>
            <a:fillRect/>
          </a:stretch>
        </p:blipFill>
        <p:spPr>
          <a:xfrm>
            <a:off x="-831333" y="1107689"/>
            <a:ext cx="4336043" cy="1904453"/>
          </a:xfrm>
        </p:spPr>
      </p:pic>
      <p:pic>
        <p:nvPicPr>
          <p:cNvPr id="6" name="Picture 5" descr="bl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41" y="3985635"/>
            <a:ext cx="2008331" cy="17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413107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              =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              =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targ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522" r="-64522"/>
          <a:stretch>
            <a:fillRect/>
          </a:stretch>
        </p:blipFill>
        <p:spPr>
          <a:xfrm>
            <a:off x="826757" y="1371600"/>
            <a:ext cx="2966791" cy="1447800"/>
          </a:xfrm>
        </p:spPr>
      </p:pic>
      <p:pic>
        <p:nvPicPr>
          <p:cNvPr id="5" name="Picture 4" descr="li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85671"/>
            <a:ext cx="914217" cy="914217"/>
          </a:xfrm>
          <a:prstGeom prst="rect">
            <a:avLst/>
          </a:prstGeom>
        </p:spPr>
      </p:pic>
      <p:pic>
        <p:nvPicPr>
          <p:cNvPr id="6" name="Picture 5" descr="block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6" y="4292673"/>
            <a:ext cx="1413613" cy="1210006"/>
          </a:xfrm>
          <a:prstGeom prst="rect">
            <a:avLst/>
          </a:prstGeom>
        </p:spPr>
      </p:pic>
      <p:pic>
        <p:nvPicPr>
          <p:cNvPr id="7" name="Picture 6" descr="li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469571"/>
            <a:ext cx="914217" cy="914217"/>
          </a:xfrm>
          <a:prstGeom prst="rect">
            <a:avLst/>
          </a:prstGeom>
        </p:spPr>
      </p:pic>
      <p:pic>
        <p:nvPicPr>
          <p:cNvPr id="8" name="Picture 7" descr="n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48" y="4048529"/>
            <a:ext cx="1563008" cy="1605062"/>
          </a:xfrm>
          <a:prstGeom prst="rect">
            <a:avLst/>
          </a:prstGeom>
        </p:spPr>
      </p:pic>
      <p:pic>
        <p:nvPicPr>
          <p:cNvPr id="9" name="Picture 8" descr="few_hearts_screensh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65" y="846566"/>
            <a:ext cx="3216137" cy="5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94" y="2246656"/>
            <a:ext cx="5295022" cy="3288584"/>
          </a:xfrm>
        </p:spPr>
        <p:txBody>
          <a:bodyPr/>
          <a:lstStyle/>
          <a:p>
            <a:pPr algn="ctr"/>
            <a:r>
              <a:rPr lang="en-US" dirty="0" smtClean="0"/>
              <a:t>Lose your lives </a:t>
            </a:r>
            <a:br>
              <a:rPr lang="en-US" dirty="0" smtClean="0"/>
            </a:br>
            <a:r>
              <a:rPr lang="en-US" dirty="0" smtClean="0"/>
              <a:t>and you lose the game.</a:t>
            </a:r>
            <a:endParaRPr lang="en-US" dirty="0"/>
          </a:p>
        </p:txBody>
      </p:sp>
      <p:pic>
        <p:nvPicPr>
          <p:cNvPr id="4" name="Picture 3" descr="you_lo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16" y="846565"/>
            <a:ext cx="3167297" cy="52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5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820" y="2608890"/>
            <a:ext cx="4415830" cy="2437948"/>
          </a:xfrm>
        </p:spPr>
        <p:txBody>
          <a:bodyPr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 10 lives and you win!</a:t>
            </a:r>
            <a:endParaRPr lang="en-US" dirty="0"/>
          </a:p>
        </p:txBody>
      </p:sp>
      <p:pic>
        <p:nvPicPr>
          <p:cNvPr id="4" name="Picture 3" descr="you_w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93" y="878419"/>
            <a:ext cx="3210321" cy="53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6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57" y="2823470"/>
            <a:ext cx="4562362" cy="1881484"/>
          </a:xfrm>
        </p:spPr>
        <p:txBody>
          <a:bodyPr/>
          <a:lstStyle/>
          <a:p>
            <a:pPr algn="ctr"/>
            <a:r>
              <a:rPr lang="en-US" dirty="0" smtClean="0"/>
              <a:t>Exit using the menu button.</a:t>
            </a:r>
            <a:endParaRPr lang="en-US" dirty="0"/>
          </a:p>
        </p:txBody>
      </p:sp>
      <p:pic>
        <p:nvPicPr>
          <p:cNvPr id="4" name="Picture 3" descr="ex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39" y="1095067"/>
            <a:ext cx="2949820" cy="49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57798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620</TotalTime>
  <Words>119</Words>
  <Application>Microsoft Macintosh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Sky</vt:lpstr>
      <vt:lpstr>Avoider</vt:lpstr>
      <vt:lpstr>You are a penguin…</vt:lpstr>
      <vt:lpstr>Lost in the ice!</vt:lpstr>
      <vt:lpstr>Tilt the phone to move</vt:lpstr>
      <vt:lpstr>              Get suns to gain lives!     Avoid rain clouds!    </vt:lpstr>
      <vt:lpstr> 2               =              1              =     </vt:lpstr>
      <vt:lpstr>Lose your lives  and you lose the game.</vt:lpstr>
      <vt:lpstr>Get 10 lives and you win!</vt:lpstr>
      <vt:lpstr>Exit using the menu button.</vt:lpstr>
      <vt:lpstr>Things we learned:</vt:lpstr>
      <vt:lpstr>To change a collection while iterating over it, you must use an iterator.   </vt:lpstr>
      <vt:lpstr>PowerPoint Presentation</vt:lpstr>
      <vt:lpstr>Use handler, not timer!  - Timer tasks cannot be rescheduled</vt:lpstr>
      <vt:lpstr>PowerPoint Presentation</vt:lpstr>
      <vt:lpstr>The End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Avoider</dc:title>
  <dc:creator>Kyrsten Kelly</dc:creator>
  <cp:lastModifiedBy>Kyrsten Kelly</cp:lastModifiedBy>
  <cp:revision>11</cp:revision>
  <dcterms:created xsi:type="dcterms:W3CDTF">2013-05-13T05:29:36Z</dcterms:created>
  <dcterms:modified xsi:type="dcterms:W3CDTF">2013-05-13T15:50:03Z</dcterms:modified>
</cp:coreProperties>
</file>