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12"/>
  </p:notesMasterIdLst>
  <p:sldIdLst>
    <p:sldId id="314" r:id="rId2"/>
    <p:sldId id="288" r:id="rId3"/>
    <p:sldId id="306" r:id="rId4"/>
    <p:sldId id="307" r:id="rId5"/>
    <p:sldId id="309" r:id="rId6"/>
    <p:sldId id="318" r:id="rId7"/>
    <p:sldId id="308" r:id="rId8"/>
    <p:sldId id="311" r:id="rId9"/>
    <p:sldId id="317" r:id="rId10"/>
    <p:sldId id="313" r:id="rId11"/>
  </p:sldIdLst>
  <p:sldSz cx="9144000" cy="6858000" type="screen4x3"/>
  <p:notesSz cx="6858000" cy="9144000"/>
  <p:embeddedFontLst>
    <p:embeddedFont>
      <p:font typeface="HY견고딕" panose="02030600000101010101" pitchFamily="18" charset="-127"/>
      <p:regular r:id="rId13"/>
    </p:embeddedFont>
    <p:embeddedFont>
      <p:font typeface="맑은 고딕" panose="020B0503020000020004" pitchFamily="34" charset="-127"/>
      <p:regular r:id="rId14"/>
      <p:bold r:id="rId15"/>
    </p:embeddedFont>
    <p:embeddedFont>
      <p:font typeface="Abadi" panose="020B0604020104020204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Impact" panose="020B0806030902050204" pitchFamily="34" charset="0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BE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0813" autoAdjust="0"/>
  </p:normalViewPr>
  <p:slideViewPr>
    <p:cSldViewPr snapToGrid="0">
      <p:cViewPr varScale="1">
        <p:scale>
          <a:sx n="61" d="100"/>
          <a:sy n="61" d="100"/>
        </p:scale>
        <p:origin x="2058" y="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CE9294C6-DBDC-4E67-904B-30C2B7429F2A}" type="datetime1">
              <a:rPr lang="ko-KR" altLang="en-US"/>
              <a:pPr lvl="0">
                <a:defRPr/>
              </a:pPr>
              <a:t>2021-12-07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A4C0DFD-8652-4EF1-AEED-8B74073952C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안녕하세요</a:t>
            </a:r>
            <a:r>
              <a:rPr lang="en-US" altLang="ko-KR" dirty="0"/>
              <a:t>.</a:t>
            </a:r>
            <a:r>
              <a:rPr lang="ko-KR" altLang="en-US" dirty="0"/>
              <a:t> 저는 </a:t>
            </a:r>
            <a:r>
              <a:rPr lang="en-US" altLang="ko-KR" dirty="0"/>
              <a:t>15</a:t>
            </a:r>
            <a:r>
              <a:rPr lang="ko-KR" altLang="en-US" dirty="0"/>
              <a:t>팀의 발표를 맡게 된 박건우입니다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pPr lvl="0">
              <a:defRPr/>
            </a:pPr>
            <a:r>
              <a:rPr lang="ko-KR" altLang="en-US" dirty="0"/>
              <a:t>저희 팀이 이번 프로젝트를 통해 개발한 프로그램은 블루투스 출입인증 시스템입니다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3312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이상 </a:t>
            </a:r>
            <a:r>
              <a:rPr lang="en-US" altLang="ko-KR" dirty="0"/>
              <a:t>15</a:t>
            </a:r>
            <a:r>
              <a:rPr lang="ko-KR" altLang="en-US" dirty="0"/>
              <a:t>팀의 발표를 마치겠습니다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저희 팀이 만든 블루투스 출입인증 시스템은 </a:t>
            </a:r>
            <a:r>
              <a:rPr lang="en-US" altLang="ko-KR" dirty="0" err="1"/>
              <a:t>github</a:t>
            </a:r>
            <a:r>
              <a:rPr lang="ko-KR" altLang="en-US" dirty="0"/>
              <a:t>에서 확인하실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추가적인 질문 사항은 </a:t>
            </a:r>
            <a:r>
              <a:rPr lang="ko-KR" altLang="en-US" dirty="0" err="1"/>
              <a:t>유휘준</a:t>
            </a:r>
            <a:r>
              <a:rPr lang="ko-KR" altLang="en-US" dirty="0"/>
              <a:t> 학생이 답변을 도와줄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443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현재 전세계는 </a:t>
            </a:r>
            <a:r>
              <a:rPr lang="en-US" altLang="ko-KR" dirty="0"/>
              <a:t>2</a:t>
            </a:r>
            <a:r>
              <a:rPr lang="ko-KR" altLang="en-US" dirty="0"/>
              <a:t>년 전부터 시작한 코로나바이러스의 고통을 함께 겪고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화면에서 보이는 것과 같이 높은 백신 </a:t>
            </a:r>
            <a:r>
              <a:rPr lang="ko-KR" altLang="en-US" dirty="0" err="1"/>
              <a:t>접종률에도</a:t>
            </a:r>
            <a:r>
              <a:rPr lang="ko-KR" altLang="en-US" dirty="0"/>
              <a:t> 불구하고 코로나 </a:t>
            </a:r>
            <a:r>
              <a:rPr lang="ko-KR" altLang="en-US" dirty="0" err="1"/>
              <a:t>확진자</a:t>
            </a:r>
            <a:r>
              <a:rPr lang="ko-KR" altLang="en-US" dirty="0"/>
              <a:t> 수는 여전히 증가하고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최근에는 </a:t>
            </a:r>
            <a:r>
              <a:rPr lang="ko-KR" altLang="en-US" dirty="0" err="1"/>
              <a:t>위드코로나를</a:t>
            </a:r>
            <a:r>
              <a:rPr lang="ko-KR" altLang="en-US" dirty="0"/>
              <a:t> 시행하면서 일일 </a:t>
            </a:r>
            <a:r>
              <a:rPr lang="ko-KR" altLang="en-US" dirty="0" err="1"/>
              <a:t>확진자수가</a:t>
            </a:r>
            <a:r>
              <a:rPr lang="ko-KR" altLang="en-US" dirty="0"/>
              <a:t> </a:t>
            </a:r>
            <a:r>
              <a:rPr lang="en-US" altLang="ko-KR" dirty="0"/>
              <a:t>5000</a:t>
            </a:r>
            <a:r>
              <a:rPr lang="ko-KR" altLang="en-US" dirty="0"/>
              <a:t>명을 넘는 기록도 세웠습니다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그리고 코로나바이러스의 변이 바이러스인 델타부터 시작해서 최근에는 </a:t>
            </a:r>
            <a:r>
              <a:rPr lang="ko-KR" altLang="en-US" dirty="0" err="1"/>
              <a:t>오미크론까지</a:t>
            </a:r>
            <a:r>
              <a:rPr lang="ko-KR" altLang="en-US" dirty="0"/>
              <a:t> 국내에서 발생하고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바이러스가 지속해서 창궐하고 있는 이 상황에서는 코로나 방역수칙을 준수하는 것이 가장 중요합니다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코로나 방역수칙에는 마스크 착용 의무화</a:t>
            </a:r>
            <a:r>
              <a:rPr lang="en-US" altLang="ko-KR" dirty="0"/>
              <a:t>, </a:t>
            </a:r>
            <a:r>
              <a:rPr lang="ko-KR" altLang="en-US" dirty="0"/>
              <a:t>사회적 거리두기 등 많은 것들이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그 중에는 다중이용시설을 방문했을 때 출입명부를 작성해야 하는 수칙이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저희 팀은 이 출입명부 작성에 대한 사소한 애로사항을 검토하고 이를 개선해보기로 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출입명부를 작성하는 방법은 크게 수기</a:t>
            </a:r>
            <a:r>
              <a:rPr lang="en-US" altLang="ko-KR" dirty="0"/>
              <a:t>, QR</a:t>
            </a:r>
            <a:r>
              <a:rPr lang="ko-KR" altLang="en-US" dirty="0"/>
              <a:t>체크인</a:t>
            </a:r>
            <a:r>
              <a:rPr lang="en-US" altLang="ko-KR" dirty="0"/>
              <a:t>, </a:t>
            </a:r>
            <a:r>
              <a:rPr lang="ko-KR" altLang="en-US" dirty="0" err="1"/>
              <a:t>안심콜</a:t>
            </a:r>
            <a:r>
              <a:rPr lang="ko-KR" altLang="en-US" dirty="0"/>
              <a:t> 이 세가지가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먼저 방문자가 직접 손으로 기록하는 수기출입명부는 개인정보유출의 위험이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대부분의 수기출입명부는 매장입구에 무방비로 노출되어 있고</a:t>
            </a:r>
            <a:r>
              <a:rPr lang="en-US" altLang="ko-KR" dirty="0"/>
              <a:t>, </a:t>
            </a:r>
            <a:r>
              <a:rPr lang="ko-KR" altLang="en-US" dirty="0"/>
              <a:t>이에 대한 명확한 관리규정이 없어서 범죄에 악용될 우려가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이러한 문제를 개선하기 위해 도입된 방법이 바로 </a:t>
            </a:r>
            <a:r>
              <a:rPr lang="en-US" altLang="ko-KR" dirty="0"/>
              <a:t>QR</a:t>
            </a:r>
            <a:r>
              <a:rPr lang="ko-KR" altLang="en-US" dirty="0"/>
              <a:t>체크인과 </a:t>
            </a:r>
            <a:r>
              <a:rPr lang="ko-KR" altLang="en-US" dirty="0" err="1"/>
              <a:t>안심콜인데요</a:t>
            </a:r>
            <a:r>
              <a:rPr lang="en-US" altLang="ko-KR" dirty="0"/>
              <a:t>, </a:t>
            </a:r>
            <a:r>
              <a:rPr lang="ko-KR" altLang="en-US" dirty="0"/>
              <a:t>이 두 방법도 사소한 불편함이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QR</a:t>
            </a:r>
            <a:r>
              <a:rPr lang="ko-KR" altLang="en-US" dirty="0"/>
              <a:t>체크인은 </a:t>
            </a:r>
            <a:r>
              <a:rPr lang="en-US" altLang="ko-KR" dirty="0"/>
              <a:t>QR</a:t>
            </a:r>
            <a:r>
              <a:rPr lang="ko-KR" altLang="en-US" dirty="0"/>
              <a:t>코드를 발급받는 과정에 있어서 코드 생성페이지 로딩이 오래 걸리는 경우도 있고</a:t>
            </a:r>
            <a:r>
              <a:rPr lang="en-US" altLang="ko-KR" dirty="0"/>
              <a:t>, </a:t>
            </a:r>
          </a:p>
          <a:p>
            <a:pPr>
              <a:defRPr/>
            </a:pPr>
            <a:r>
              <a:rPr lang="ko-KR" altLang="en-US" dirty="0"/>
              <a:t>코드를 발급받아도 단번에 정상적으로 인식이 되지 않아서 사용자가 휴대폰을 코드 인식기 앞에서 여러 번 흔드는 모습을 보신 적이 있으실 겁니다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그리고 안심콜은 사용자가 직접 다이얼패드에 번호를 입력하고 발신을 해야 인증이 되기 때문에 인증 속도가 다소 느리고 인증완료메시지를 듣기 위해 전화를 해야 한다는 불편함이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따라서 저희는 이러한 </a:t>
            </a:r>
            <a:r>
              <a:rPr lang="ko-KR" altLang="en-US" dirty="0" err="1"/>
              <a:t>불편함들을</a:t>
            </a:r>
            <a:r>
              <a:rPr lang="ko-KR" altLang="en-US" dirty="0"/>
              <a:t> 개선하는 것을 목적으로 두고 프로젝트를 진행했습니다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 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개인정보 유출위험은 </a:t>
            </a:r>
            <a:r>
              <a:rPr lang="en-US" altLang="ko-KR" dirty="0"/>
              <a:t>OTP</a:t>
            </a:r>
            <a:r>
              <a:rPr lang="ko-KR" altLang="en-US" dirty="0"/>
              <a:t>를 도입함으로써 해결할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비콘</a:t>
            </a:r>
            <a:r>
              <a:rPr lang="ko-KR" altLang="en-US" dirty="0"/>
              <a:t> 신호를 해커가 탈취하여 특정인을 식별할 수 있는 문제점이 있는데</a:t>
            </a:r>
            <a:r>
              <a:rPr lang="en-US" altLang="ko-KR" dirty="0"/>
              <a:t>, OTP</a:t>
            </a:r>
            <a:r>
              <a:rPr lang="ko-KR" altLang="en-US" dirty="0"/>
              <a:t>를 도입하여 정보가 유출되어도 식별을 어렵게 하는 장점이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체크인 과정의 불편함과 번거로움은 블루투스 </a:t>
            </a:r>
            <a:r>
              <a:rPr lang="ko-KR" altLang="en-US" dirty="0" err="1"/>
              <a:t>비콘을</a:t>
            </a:r>
            <a:r>
              <a:rPr lang="ko-KR" altLang="en-US" dirty="0"/>
              <a:t> 도입함으로써 사용자가 </a:t>
            </a:r>
            <a:r>
              <a:rPr lang="ko-KR" altLang="en-US" dirty="0" err="1"/>
              <a:t>신경쓰지</a:t>
            </a:r>
            <a:r>
              <a:rPr lang="ko-KR" altLang="en-US" dirty="0"/>
              <a:t> 않아도 자동으로 출입명부작성이 완료됩니다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다음은 저희 시스템의 전반전인 개요입니다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먼저 사용자가 매장에 방문하면 사용자의 휴대폰에서 </a:t>
            </a:r>
            <a:r>
              <a:rPr lang="ko-KR" altLang="en-US" dirty="0" err="1"/>
              <a:t>비콘을</a:t>
            </a:r>
            <a:r>
              <a:rPr lang="ko-KR" altLang="en-US" dirty="0"/>
              <a:t> 송신해 자동으로 매장내에 거치된 휴대폰에서 </a:t>
            </a:r>
            <a:r>
              <a:rPr lang="ko-KR" altLang="en-US" dirty="0" err="1"/>
              <a:t>비콘을</a:t>
            </a:r>
            <a:r>
              <a:rPr lang="ko-KR" altLang="en-US" dirty="0"/>
              <a:t> 수신합니다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이 과정에서는 시스템의 핵심인 </a:t>
            </a:r>
            <a:r>
              <a:rPr lang="en-US" altLang="ko-KR" dirty="0"/>
              <a:t>BLE </a:t>
            </a:r>
            <a:r>
              <a:rPr lang="ko-KR" altLang="en-US" dirty="0"/>
              <a:t>즉</a:t>
            </a:r>
            <a:r>
              <a:rPr lang="en-US" altLang="ko-KR" dirty="0"/>
              <a:t>, Bluetooth Low – Energy</a:t>
            </a:r>
            <a:r>
              <a:rPr lang="ko-KR" altLang="en-US" dirty="0"/>
              <a:t>가 가장 중요합니다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블루투스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4.0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버전부터 </a:t>
            </a:r>
            <a:r>
              <a:rPr lang="en-US" altLang="ko-KR" sz="1200" b="0" i="0" dirty="0" err="1">
                <a:effectLst/>
                <a:latin typeface="+mj-ea"/>
                <a:ea typeface="+mj-ea"/>
              </a:rPr>
              <a:t>ble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가 도입되었는데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이것으로 저전력 저용량 데이터 송수신이 가능합니다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이렇게 해서 사용자 휴대폰과 매장 </a:t>
            </a:r>
            <a:r>
              <a:rPr lang="ko-KR" altLang="en-US" dirty="0" err="1"/>
              <a:t>휴대폰간의</a:t>
            </a:r>
            <a:r>
              <a:rPr lang="ko-KR" altLang="en-US" dirty="0"/>
              <a:t> 정보교환이 이루어집니다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그리고 매장내 거치된 휴대폰에서 </a:t>
            </a:r>
            <a:r>
              <a:rPr lang="ko-KR" altLang="en-US" dirty="0" err="1"/>
              <a:t>비콘</a:t>
            </a:r>
            <a:r>
              <a:rPr lang="ko-KR" altLang="en-US" dirty="0"/>
              <a:t> 수신이 완료되면 수신된 정보를 </a:t>
            </a:r>
            <a:r>
              <a:rPr lang="en-US" altLang="ko-KR" dirty="0"/>
              <a:t>socket </a:t>
            </a:r>
            <a:r>
              <a:rPr lang="ko-KR" altLang="en-US" dirty="0"/>
              <a:t>통신으로 </a:t>
            </a:r>
            <a:r>
              <a:rPr lang="ko-KR" altLang="en-US" dirty="0" err="1"/>
              <a:t>파이썬서버에</a:t>
            </a:r>
            <a:r>
              <a:rPr lang="ko-KR" altLang="en-US" dirty="0"/>
              <a:t> 전송합니다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Main server</a:t>
            </a:r>
            <a:r>
              <a:rPr lang="ko-KR" altLang="en-US" dirty="0"/>
              <a:t>에 개인 식별 데이터를 넘겨주게 되는데요</a:t>
            </a:r>
            <a:r>
              <a:rPr lang="en-US" altLang="ko-KR" dirty="0"/>
              <a:t>, </a:t>
            </a:r>
            <a:r>
              <a:rPr lang="ko-KR" altLang="en-US" dirty="0"/>
              <a:t>넘겨받은 데이터는 </a:t>
            </a:r>
            <a:r>
              <a:rPr lang="ko-KR" altLang="en-US" dirty="0" err="1"/>
              <a:t>파이썬에서</a:t>
            </a:r>
            <a:r>
              <a:rPr lang="ko-KR" altLang="en-US" dirty="0"/>
              <a:t> </a:t>
            </a:r>
            <a:r>
              <a:rPr lang="en-US" altLang="ko-KR" dirty="0"/>
              <a:t>List</a:t>
            </a:r>
            <a:r>
              <a:rPr lang="ko-KR" altLang="en-US" dirty="0"/>
              <a:t>로 기록됩니다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그리고 이 데이터들을 활용해 </a:t>
            </a:r>
            <a:r>
              <a:rPr lang="ko-KR" altLang="en-US" dirty="0" err="1"/>
              <a:t>텔레그램</a:t>
            </a:r>
            <a:r>
              <a:rPr lang="ko-KR" altLang="en-US" dirty="0"/>
              <a:t> </a:t>
            </a:r>
            <a:r>
              <a:rPr lang="ko-KR" altLang="en-US" dirty="0" err="1"/>
              <a:t>챗봇</a:t>
            </a:r>
            <a:r>
              <a:rPr lang="ko-KR" altLang="en-US" dirty="0"/>
              <a:t> 서비스를 시작합니다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메신저 알림 기능은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텔레그램의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공개된 </a:t>
            </a:r>
            <a:r>
              <a:rPr lang="en-US" altLang="ko-KR" sz="1200" b="0" i="0" dirty="0" err="1">
                <a:effectLst/>
                <a:latin typeface="+mj-ea"/>
                <a:ea typeface="+mj-ea"/>
              </a:rPr>
              <a:t>api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를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사용하여 알림을 전송하도록 구현했습니다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데이터 교환과 메신저 알림 기능이 들어간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메인서버는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도커를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활용하여 시스템을 구축하였습니다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71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블루투스 출입인증 시스템의 핵심인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비콘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동작 코드입니다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블루투스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비콘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종류 중에는 대표적으로 </a:t>
            </a:r>
            <a:r>
              <a:rPr lang="en-US" altLang="ko-KR" sz="1200" b="0" i="0" dirty="0" err="1">
                <a:effectLst/>
                <a:latin typeface="+mj-ea"/>
                <a:ea typeface="+mj-ea"/>
              </a:rPr>
              <a:t>ibeacon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en-US" altLang="ko-KR" sz="1200" b="0" i="0" dirty="0" err="1">
                <a:effectLst/>
                <a:latin typeface="+mj-ea"/>
                <a:ea typeface="+mj-ea"/>
              </a:rPr>
              <a:t>altbeacon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Eddystone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이 있는데 그 중에서 </a:t>
            </a:r>
            <a:r>
              <a:rPr lang="en-US" altLang="ko-KR" b="0" i="0" dirty="0" err="1">
                <a:solidFill>
                  <a:srgbClr val="222222"/>
                </a:solidFill>
                <a:effectLst/>
                <a:latin typeface="-apple-system"/>
              </a:rPr>
              <a:t>altbeacon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-apple-system"/>
              </a:rPr>
              <a:t>을 사용했습니다</a:t>
            </a: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안드로이드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비콘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소스는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android-beacon-library-reference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를 참고했습니다</a:t>
            </a: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 err="1">
                <a:effectLst/>
                <a:latin typeface="+mj-ea"/>
                <a:ea typeface="+mj-ea"/>
              </a:rPr>
              <a:t>비콘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생성 코드에서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비콘에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담을 정보를 지정할 수 있습니다</a:t>
            </a: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dirty="0" err="1">
                <a:effectLst/>
                <a:latin typeface="+mj-ea"/>
                <a:ea typeface="+mj-ea"/>
              </a:rPr>
              <a:t>altbeacon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은 최대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25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바이트의 데이터를 지속적으로 송신합니다</a:t>
            </a: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그 중에서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20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바이트만 고유 식별자 정보를 담을 수 있습니다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즉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우리는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20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바이트로 모든 것을 해결해야 한다는 의미입니다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현재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20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바이트는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3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개의 레이아웃으로 구분되어 있습니다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첫번째는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 UUID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즉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범용 고유 식별자로 지정되어 있고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16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바이트를 사용합니다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두 세번째는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개인 식별자와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메뉴 정보를 담고 있는데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각각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2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바이트씩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4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바이트를 사용합니다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solidFill>
                <a:srgbClr val="202124"/>
              </a:solidFill>
              <a:effectLst/>
              <a:latin typeface="Apple SD Gothic Neo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만약 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20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바이트의 영역을 다르게 사용하고 싶다면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, </a:t>
            </a:r>
            <a:r>
              <a:rPr lang="en-US" altLang="ko-KR" b="0" i="0" dirty="0" err="1">
                <a:solidFill>
                  <a:srgbClr val="202124"/>
                </a:solidFill>
                <a:effectLst/>
                <a:latin typeface="Apple SD Gothic Neo"/>
              </a:rPr>
              <a:t>setBeaconLayout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에서 직접 지정할 수 있습니다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Apple SD Gothic Neo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 err="1">
                <a:effectLst/>
                <a:latin typeface="+mj-ea"/>
                <a:ea typeface="+mj-ea"/>
              </a:rPr>
              <a:t>비콘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수신 코드는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비콘에서 얻은 데이터를 가공하여 서버로 전송하도록 작성했습니다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앞의 코드에서 고유 식별자 정보를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3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개로 분리해서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비콘을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만들었는데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그 중에서 필요한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2,3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번째 데이터를 가져오고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, 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아스키 코드 문자열로 디코딩하여 사용할 수 있는 정보로 가공했습니다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effectLst/>
              <a:latin typeface="+mj-ea"/>
              <a:ea typeface="+mj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얻은 정보들은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Socket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Thread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를 통해 곧바로 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Python Main Server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로 전송됩니다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dirty="0">
              <a:effectLst/>
              <a:latin typeface="+mj-ea"/>
              <a:ea typeface="+mj-ea"/>
            </a:endParaRP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851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저희가 개발한 블루투스 출입인증시스템에는 출입인증 기능 이외에도 추가기능을 도입했습니다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먼저 사용자의 편의를 고려한 메뉴 자동주문 시스템입니다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메뉴 자동주문 시스템은 매장에 방문하기 전</a:t>
            </a:r>
            <a:r>
              <a:rPr lang="en-US" altLang="ko-KR" dirty="0"/>
              <a:t>, </a:t>
            </a:r>
            <a:r>
              <a:rPr lang="ko-KR" altLang="en-US" dirty="0"/>
              <a:t>사용자가 앱을 실행시켜서 주문할 메뉴를 미리 설정하는 것입니다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dirty="0">
                <a:effectLst/>
                <a:latin typeface="+mj-ea"/>
                <a:ea typeface="+mj-ea"/>
              </a:rPr>
              <a:t>이 기능은 </a:t>
            </a:r>
            <a:r>
              <a:rPr lang="ko-KR" altLang="en-US" sz="1200" b="0" i="0" dirty="0" err="1">
                <a:effectLst/>
                <a:latin typeface="+mj-ea"/>
                <a:ea typeface="+mj-ea"/>
              </a:rPr>
              <a:t>비콘</a:t>
            </a:r>
            <a:r>
              <a:rPr lang="ko-KR" altLang="en-US" sz="1200" b="0" i="0" dirty="0">
                <a:effectLst/>
                <a:latin typeface="+mj-ea"/>
                <a:ea typeface="+mj-ea"/>
              </a:rPr>
              <a:t> 신호에 사용자가 원하는 메뉴를 미리 기입해서 가게 단말기에 정보를 보냅니다</a:t>
            </a:r>
            <a:r>
              <a:rPr lang="en-US" altLang="ko-KR" sz="1200" b="0" i="0" dirty="0">
                <a:effectLst/>
                <a:latin typeface="+mj-ea"/>
                <a:ea typeface="+mj-ea"/>
              </a:rPr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이는 저희가 개발한 전자출입명부가 하나의 방역수칙이라는 점을 생각해서 추가한 시스템인데요</a:t>
            </a:r>
            <a:r>
              <a:rPr lang="en-US" altLang="ko-KR" dirty="0"/>
              <a:t>,</a:t>
            </a:r>
            <a:r>
              <a:rPr lang="ko-KR" altLang="en-US" dirty="0"/>
              <a:t> 매장에서 사용자의 접촉을 최소화하기 위해 만들어졌습니다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기존에 스타벅스라는 카페 프랜차이즈에서도 이와 비슷하게 사용자의 편의를 고려한 </a:t>
            </a:r>
            <a:r>
              <a:rPr lang="en-US" altLang="ko-KR" dirty="0"/>
              <a:t>‘</a:t>
            </a:r>
            <a:r>
              <a:rPr lang="ko-KR" altLang="en-US" dirty="0"/>
              <a:t>사이렌 오더</a:t>
            </a:r>
            <a:r>
              <a:rPr lang="en-US" altLang="ko-KR" dirty="0"/>
              <a:t>’</a:t>
            </a:r>
            <a:r>
              <a:rPr lang="ko-KR" altLang="en-US" dirty="0"/>
              <a:t>라는 서비스를 제공하고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저희는 거기에 더 나아가서 사용자의 편의와 안전까지 고려해 전자출입명부 시스템까지 함께 도입한 것입니다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다음으로는 매장 주인의 편의를 고려한 </a:t>
            </a:r>
            <a:r>
              <a:rPr lang="ko-KR" altLang="en-US" dirty="0" err="1"/>
              <a:t>확진자</a:t>
            </a:r>
            <a:r>
              <a:rPr lang="ko-KR" altLang="en-US" dirty="0"/>
              <a:t> 알림 시스템이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이는 매장에 코로나 </a:t>
            </a:r>
            <a:r>
              <a:rPr lang="ko-KR" altLang="en-US" dirty="0" err="1"/>
              <a:t>확진자가</a:t>
            </a:r>
            <a:r>
              <a:rPr lang="ko-KR" altLang="en-US" dirty="0"/>
              <a:t> 방문했을 시</a:t>
            </a:r>
            <a:r>
              <a:rPr lang="en-US" altLang="ko-KR" dirty="0"/>
              <a:t>, </a:t>
            </a:r>
            <a:r>
              <a:rPr lang="ko-KR" altLang="en-US" dirty="0"/>
              <a:t>매장주인에게 실시간으로 알림을 해주는 서비스입니다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먼저</a:t>
            </a:r>
            <a:r>
              <a:rPr lang="en-US" altLang="ko-KR" dirty="0"/>
              <a:t>,</a:t>
            </a:r>
            <a:r>
              <a:rPr lang="ko-KR" altLang="en-US" dirty="0"/>
              <a:t> 매장에 코로나 </a:t>
            </a:r>
            <a:r>
              <a:rPr lang="ko-KR" altLang="en-US" dirty="0" err="1"/>
              <a:t>확진자가</a:t>
            </a:r>
            <a:r>
              <a:rPr lang="ko-KR" altLang="en-US" dirty="0"/>
              <a:t> 방문을 했을 경우에 매장주인이 즉각적으로 대처할 수 있도록 정보를 실시간으로 알려주는 것에 목적을 두었습니다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이 기능을 위해서는 질병관리청에 </a:t>
            </a:r>
            <a:r>
              <a:rPr lang="ko-KR" altLang="en-US" dirty="0" err="1"/>
              <a:t>확진자</a:t>
            </a:r>
            <a:r>
              <a:rPr lang="ko-KR" altLang="en-US" dirty="0"/>
              <a:t> 데이터를 </a:t>
            </a:r>
            <a:r>
              <a:rPr lang="ko-KR" altLang="en-US" dirty="0" err="1"/>
              <a:t>공유받아야</a:t>
            </a:r>
            <a:r>
              <a:rPr lang="ko-KR" altLang="en-US" dirty="0"/>
              <a:t> 완벽한 구현이 가능합니다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현재 </a:t>
            </a:r>
            <a:r>
              <a:rPr lang="ko-KR" altLang="en-US" dirty="0" err="1"/>
              <a:t>비콘</a:t>
            </a:r>
            <a:r>
              <a:rPr lang="ko-KR" altLang="en-US" dirty="0"/>
              <a:t> 시스템의 문제는 세가지 정도로 요약할 수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첫째</a:t>
            </a:r>
            <a:r>
              <a:rPr lang="en-US" altLang="ko-KR" dirty="0"/>
              <a:t>, OTP</a:t>
            </a:r>
            <a:r>
              <a:rPr lang="ko-KR" altLang="en-US" dirty="0"/>
              <a:t>식별자지원은 서버와 단말기간의 동기화 문제로 아직 구현하지 못했습니다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메뉴 데이터 전송길이 제한은 </a:t>
            </a:r>
            <a:r>
              <a:rPr lang="ko-KR" altLang="en-US" dirty="0" err="1"/>
              <a:t>비콘</a:t>
            </a:r>
            <a:r>
              <a:rPr lang="ko-KR" altLang="en-US" dirty="0"/>
              <a:t> 시스템 기술 자체의 문제점이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현재 블루투스 </a:t>
            </a:r>
            <a:r>
              <a:rPr lang="ko-KR" altLang="en-US" dirty="0" err="1"/>
              <a:t>비콘은</a:t>
            </a:r>
            <a:r>
              <a:rPr lang="ko-KR" altLang="en-US" dirty="0"/>
              <a:t> 최대 송신가능한 데이터 사이즈가 </a:t>
            </a:r>
            <a:r>
              <a:rPr lang="en-US" altLang="ko-KR" dirty="0"/>
              <a:t>20byte</a:t>
            </a:r>
            <a:r>
              <a:rPr lang="ko-KR" altLang="en-US" dirty="0"/>
              <a:t>로 제한되어 있어 많은 정보를 담기 위해서는 다른 방법이 필요합니다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서버 통신 암호화 문제입니다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현재는 서버와 단말기간의 통신이 평문으로 전송되고 있습니다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여기서 </a:t>
            </a:r>
            <a:r>
              <a:rPr lang="en-US" altLang="ko-KR" dirty="0"/>
              <a:t>SSL</a:t>
            </a:r>
            <a:r>
              <a:rPr lang="ko-KR" altLang="en-US" dirty="0"/>
              <a:t>기술을 도입하면 해결할 수 있는 문제입니다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90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참고사항입니다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A4C0DFD-8652-4EF1-AEED-8B74073952C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2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6337E-B6A1-4E05-8A40-76E8D5656A65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950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3A6D-D63D-4798-B037-F95CC29543AA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2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E7595-EDD8-47D8-A3EA-353E7FF30BC8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20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5B198-3F16-45B2-8EB4-61BCD7307CD5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77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1B19-CBBB-4D7A-8A33-50B55929E7F3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2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FBFEB-CE20-49DF-A734-31B93072ECE1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81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AD7B1-5CEE-4251-A2D4-A04B25AE1F61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447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59D6C-F6DE-46C5-9CB2-FCB9E61FC9F8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0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3CDB3-D19B-4F96-BE6D-8CC8EEEAEC93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6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1423-7FD9-4C9C-9218-0C98557838F2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96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2A58-A102-475E-9D9F-3C462BA04D66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95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A87A-22CC-4D35-BC31-9D339E23C2FC}" type="datetime1">
              <a:rPr lang="ko-KR" altLang="en-US" smtClean="0"/>
              <a:t>2021-12-07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87C40F-E583-48DB-9343-410B7BB924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85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na1474/Covid19BeaconEntryLog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tBeacon/android-beacon-library-refer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re.telegram.org/#api-methods" TargetMode="External"/><Relationship Id="rId5" Type="http://schemas.openxmlformats.org/officeDocument/2006/relationships/hyperlink" Target="https://docs.microsoft.com/ko-kr/dotnet/api/system.net.sockets.socket?view=net-6.0" TargetMode="External"/><Relationship Id="rId4" Type="http://schemas.openxmlformats.org/officeDocument/2006/relationships/hyperlink" Target="https://docs.docker.com/get-started/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236857-3674-45D0-A01E-D580F60A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B829C-69DF-433A-BD1E-DB64952EF17A}"/>
              </a:ext>
            </a:extLst>
          </p:cNvPr>
          <p:cNvSpPr txBox="1"/>
          <p:nvPr/>
        </p:nvSpPr>
        <p:spPr>
          <a:xfrm>
            <a:off x="464501" y="1434234"/>
            <a:ext cx="536479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rgbClr val="3B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BBIP</a:t>
            </a:r>
          </a:p>
          <a:p>
            <a:r>
              <a:rPr lang="ko-KR" altLang="en-US" b="1" dirty="0">
                <a:solidFill>
                  <a:srgbClr val="3B3838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블루투스 출입인증 시스템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2BF8FEE-79BB-4C38-8B40-61E6C9B46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03653" y="4018537"/>
            <a:ext cx="1656183" cy="1656183"/>
          </a:xfrm>
          <a:prstGeom prst="rect">
            <a:avLst/>
          </a:prstGeom>
        </p:spPr>
      </p:pic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4CC138C2-43D9-4D43-B3B1-D99A025010FD}"/>
              </a:ext>
            </a:extLst>
          </p:cNvPr>
          <p:cNvSpPr/>
          <p:nvPr/>
        </p:nvSpPr>
        <p:spPr>
          <a:xfrm flipH="1">
            <a:off x="0" y="0"/>
            <a:ext cx="9144000" cy="6858000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859AF46-D922-4EC8-B4C3-7C904171A916}"/>
              </a:ext>
            </a:extLst>
          </p:cNvPr>
          <p:cNvSpPr/>
          <p:nvPr/>
        </p:nvSpPr>
        <p:spPr>
          <a:xfrm>
            <a:off x="3722836" y="2078536"/>
            <a:ext cx="3937000" cy="3937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FAEFC7F-571E-47B1-99AA-5D99791E3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89" y="2743128"/>
            <a:ext cx="2438095" cy="2438095"/>
          </a:xfrm>
          <a:prstGeom prst="rect">
            <a:avLst/>
          </a:prstGeom>
          <a:noFill/>
        </p:spPr>
      </p:pic>
      <p:pic>
        <p:nvPicPr>
          <p:cNvPr id="30" name="그래픽 29" descr="QR 코드 단색으로 채워진">
            <a:extLst>
              <a:ext uri="{FF2B5EF4-FFF2-40B4-BE49-F238E27FC236}">
                <a16:creationId xmlns:a16="http://schemas.microsoft.com/office/drawing/2014/main" id="{A563EA23-1397-4D10-860C-4155292A8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0943" y="5966968"/>
            <a:ext cx="754508" cy="754508"/>
          </a:xfrm>
          <a:prstGeom prst="rect">
            <a:avLst/>
          </a:prstGeom>
        </p:spPr>
      </p:pic>
      <p:pic>
        <p:nvPicPr>
          <p:cNvPr id="34" name="그래픽 33" descr="스피커폰 단색으로 채워진">
            <a:extLst>
              <a:ext uri="{FF2B5EF4-FFF2-40B4-BE49-F238E27FC236}">
                <a16:creationId xmlns:a16="http://schemas.microsoft.com/office/drawing/2014/main" id="{9B9B8D78-4350-43E6-927E-91DE347BB7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5451" y="5966968"/>
            <a:ext cx="754508" cy="754508"/>
          </a:xfrm>
          <a:prstGeom prst="rect">
            <a:avLst/>
          </a:prstGeom>
        </p:spPr>
      </p:pic>
      <p:pic>
        <p:nvPicPr>
          <p:cNvPr id="36" name="그래픽 35" descr="유행성 지수 곡선 선 그래프 단색으로 채워진">
            <a:extLst>
              <a:ext uri="{FF2B5EF4-FFF2-40B4-BE49-F238E27FC236}">
                <a16:creationId xmlns:a16="http://schemas.microsoft.com/office/drawing/2014/main" id="{2D9902D6-26DA-405B-8B26-1B5672EC94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84164" y="5966968"/>
            <a:ext cx="754508" cy="7545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9108BC7-89A0-491C-9176-9FCB9549F024}"/>
              </a:ext>
            </a:extLst>
          </p:cNvPr>
          <p:cNvSpPr txBox="1"/>
          <p:nvPr/>
        </p:nvSpPr>
        <p:spPr>
          <a:xfrm>
            <a:off x="522799" y="1249568"/>
            <a:ext cx="230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Impact" panose="020B0806030902050204" pitchFamily="34" charset="0"/>
                <a:ea typeface="휴먼모음T" panose="02030504000101010101" pitchFamily="18" charset="-127"/>
              </a:rPr>
              <a:t>OSS Team 15</a:t>
            </a:r>
            <a:endParaRPr lang="ko-KR" altLang="en-US" dirty="0">
              <a:latin typeface="Impact" panose="020B0806030902050204" pitchFamily="34" charset="0"/>
              <a:ea typeface="휴먼모음T" panose="02030504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9E743FC-B62D-4F19-A051-0D1B478A84A4}"/>
              </a:ext>
            </a:extLst>
          </p:cNvPr>
          <p:cNvSpPr txBox="1"/>
          <p:nvPr/>
        </p:nvSpPr>
        <p:spPr>
          <a:xfrm>
            <a:off x="484699" y="2480674"/>
            <a:ext cx="2283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20213070 20192916</a:t>
            </a:r>
            <a:endParaRPr lang="ko-KR" altLang="en-US" sz="14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A2ADC1D-E288-4F7D-BD30-DC349D063986}"/>
              </a:ext>
            </a:extLst>
          </p:cNvPr>
          <p:cNvCxnSpPr/>
          <p:nvPr/>
        </p:nvCxnSpPr>
        <p:spPr>
          <a:xfrm>
            <a:off x="563360" y="2116636"/>
            <a:ext cx="263704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96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52D5F7-2D26-44D5-94E0-2067417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ECACD1-8159-42E5-B0FE-13BC6160C24D}"/>
              </a:ext>
            </a:extLst>
          </p:cNvPr>
          <p:cNvSpPr txBox="1"/>
          <p:nvPr/>
        </p:nvSpPr>
        <p:spPr>
          <a:xfrm>
            <a:off x="349250" y="3778359"/>
            <a:ext cx="8445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hlinkClick r:id="rId3"/>
              </a:rPr>
              <a:t>https://github.com/luna1474/Covid19BeaconEntryLogs</a:t>
            </a:r>
            <a:endParaRPr lang="en-US" altLang="ko-KR" sz="2800" b="1" dirty="0">
              <a:solidFill>
                <a:schemeClr val="bg1"/>
              </a:solidFill>
            </a:endParaRPr>
          </a:p>
          <a:p>
            <a:pPr algn="ctr"/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8C5A9-629A-4CC6-8AF2-B6805635197D}"/>
              </a:ext>
            </a:extLst>
          </p:cNvPr>
          <p:cNvSpPr txBox="1"/>
          <p:nvPr/>
        </p:nvSpPr>
        <p:spPr>
          <a:xfrm>
            <a:off x="228600" y="5412096"/>
            <a:ext cx="355600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bg1"/>
                </a:solidFill>
              </a:rPr>
              <a:t>15</a:t>
            </a:r>
            <a:r>
              <a:rPr lang="ko-KR" altLang="en-US" sz="1000" b="1" dirty="0">
                <a:solidFill>
                  <a:schemeClr val="bg1"/>
                </a:solidFill>
              </a:rPr>
              <a:t>팀 박건우 </a:t>
            </a:r>
            <a:r>
              <a:rPr lang="ko-KR" altLang="en-US" sz="1000" b="1" dirty="0" err="1">
                <a:solidFill>
                  <a:schemeClr val="bg1"/>
                </a:solidFill>
              </a:rPr>
              <a:t>유휘준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ko-KR" altLang="en-US" sz="1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블루투스 </a:t>
            </a:r>
            <a:r>
              <a:rPr lang="ko-KR" altLang="en-US" sz="1000" b="1" dirty="0">
                <a:solidFill>
                  <a:schemeClr val="bg1"/>
                </a:solidFill>
              </a:rPr>
              <a:t>출입인증 시스템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r>
              <a:rPr lang="en-US" altLang="ko-KR" sz="4800" b="1" dirty="0">
                <a:solidFill>
                  <a:schemeClr val="bg1"/>
                </a:solidFill>
              </a:rPr>
              <a:t>Thank you</a:t>
            </a:r>
            <a:endParaRPr lang="ko-KR" alt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4C1987-D11C-44FE-8C7D-1F7B1028F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650" y="320983"/>
            <a:ext cx="33147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69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86989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8826" y="48126"/>
            <a:ext cx="4053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Abadi"/>
                <a:cs typeface="Aharoni"/>
              </a:rPr>
              <a:t>Background</a:t>
            </a:r>
            <a:endParaRPr lang="ko-KR" altLang="en-US" sz="2400" dirty="0">
              <a:latin typeface="Abadi"/>
              <a:cs typeface="Aharoni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46255" y="4306726"/>
            <a:ext cx="4769095" cy="1073205"/>
          </a:xfrm>
          <a:prstGeom prst="rect">
            <a:avLst/>
          </a:prstGeom>
        </p:spPr>
      </p:pic>
      <p:sp>
        <p:nvSpPr>
          <p:cNvPr id="40" name="TextBox 39">
            <a:hlinkClick r:id="" action="ppaction://hlinkshowjump?jump=nextslide"/>
          </p:cNvPr>
          <p:cNvSpPr txBox="1"/>
          <p:nvPr/>
        </p:nvSpPr>
        <p:spPr>
          <a:xfrm>
            <a:off x="3328590" y="5855900"/>
            <a:ext cx="3274219" cy="395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/>
              <a:t>코로나 방역수칙 준수 중요</a:t>
            </a:r>
            <a:r>
              <a:rPr lang="en-US" altLang="ko-KR" sz="2000" b="1" dirty="0"/>
              <a:t>!</a:t>
            </a:r>
          </a:p>
        </p:txBody>
      </p:sp>
      <p:sp>
        <p:nvSpPr>
          <p:cNvPr id="18" name="갈매기형 수장 28">
            <a:extLst>
              <a:ext uri="{FF2B5EF4-FFF2-40B4-BE49-F238E27FC236}">
                <a16:creationId xmlns:a16="http://schemas.microsoft.com/office/drawing/2014/main" id="{164093DD-118D-4D3B-A8BC-C1F2E6DE5DD4}"/>
              </a:ext>
            </a:extLst>
          </p:cNvPr>
          <p:cNvSpPr/>
          <p:nvPr/>
        </p:nvSpPr>
        <p:spPr>
          <a:xfrm>
            <a:off x="3188209" y="5967113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 29">
            <a:extLst>
              <a:ext uri="{FF2B5EF4-FFF2-40B4-BE49-F238E27FC236}">
                <a16:creationId xmlns:a16="http://schemas.microsoft.com/office/drawing/2014/main" id="{88B01864-3624-410A-9BE0-0F24D93C9D2B}"/>
              </a:ext>
            </a:extLst>
          </p:cNvPr>
          <p:cNvSpPr/>
          <p:nvPr/>
        </p:nvSpPr>
        <p:spPr>
          <a:xfrm>
            <a:off x="3040558" y="5967113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46FC3-78E2-4814-9803-F744B8CD12D9}"/>
              </a:ext>
            </a:extLst>
          </p:cNvPr>
          <p:cNvSpPr txBox="1"/>
          <p:nvPr/>
        </p:nvSpPr>
        <p:spPr>
          <a:xfrm>
            <a:off x="6130802" y="3476224"/>
            <a:ext cx="2222768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높은 백신 </a:t>
            </a:r>
            <a:r>
              <a:rPr lang="ko-KR" altLang="en-US" sz="1200" dirty="0" err="1">
                <a:latin typeface="+mn-ea"/>
              </a:rPr>
              <a:t>접종률에도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불구하고 코로나 </a:t>
            </a:r>
            <a:r>
              <a:rPr lang="ko-KR" altLang="en-US" sz="1200" dirty="0" err="1">
                <a:latin typeface="+mn-ea"/>
              </a:rPr>
              <a:t>확진자</a:t>
            </a:r>
            <a:r>
              <a:rPr lang="ko-KR" altLang="en-US" sz="1200" dirty="0">
                <a:latin typeface="+mn-ea"/>
              </a:rPr>
              <a:t> 수는</a:t>
            </a:r>
            <a:endParaRPr lang="en-US" altLang="ko-KR" sz="1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여전히 증가하는 추세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93E03-77E4-4B89-BD0E-95A86FD11808}"/>
              </a:ext>
            </a:extLst>
          </p:cNvPr>
          <p:cNvSpPr txBox="1"/>
          <p:nvPr/>
        </p:nvSpPr>
        <p:spPr>
          <a:xfrm>
            <a:off x="1423488" y="4264709"/>
            <a:ext cx="2161722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200" dirty="0">
                <a:latin typeface="+mn-ea"/>
              </a:rPr>
              <a:t>각종 변이 바이러스의     등장과 함께 코로나</a:t>
            </a:r>
            <a:r>
              <a:rPr lang="en-US" altLang="ko-KR" sz="1200" dirty="0">
                <a:latin typeface="+mn-ea"/>
              </a:rPr>
              <a:t>19</a:t>
            </a:r>
            <a:r>
              <a:rPr lang="ko-KR" altLang="en-US" sz="1200" dirty="0">
                <a:latin typeface="+mn-ea"/>
              </a:rPr>
              <a:t>바이러스의 종식은 아직까지도 불투명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14D2A6-6CF6-4AD9-A84D-7970A70BB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782" y="1411533"/>
            <a:ext cx="4420202" cy="2450757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B4883-7B69-4DAE-AE4F-341AF79B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CBA295E-6AB5-42D8-B40D-BD83477AAE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426" y="820180"/>
            <a:ext cx="2222769" cy="25100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8745B07-8F6C-4020-B899-13ED55BB65D4}"/>
              </a:ext>
            </a:extLst>
          </p:cNvPr>
          <p:cNvSpPr txBox="1"/>
          <p:nvPr/>
        </p:nvSpPr>
        <p:spPr>
          <a:xfrm>
            <a:off x="157438" y="882386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0FCD4-324C-4E97-8FAB-F9F2A4202339}"/>
              </a:ext>
            </a:extLst>
          </p:cNvPr>
          <p:cNvSpPr txBox="1"/>
          <p:nvPr/>
        </p:nvSpPr>
        <p:spPr>
          <a:xfrm>
            <a:off x="157439" y="136603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50A7D1-6E0E-4CBE-ACB3-6D51115EEF07}"/>
              </a:ext>
            </a:extLst>
          </p:cNvPr>
          <p:cNvSpPr txBox="1"/>
          <p:nvPr/>
        </p:nvSpPr>
        <p:spPr>
          <a:xfrm>
            <a:off x="157439" y="1849676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669326-2DC1-4101-BD06-8782669DD2C4}"/>
              </a:ext>
            </a:extLst>
          </p:cNvPr>
          <p:cNvSpPr txBox="1"/>
          <p:nvPr/>
        </p:nvSpPr>
        <p:spPr>
          <a:xfrm>
            <a:off x="157439" y="23333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28">
            <a:extLst>
              <a:ext uri="{FF2B5EF4-FFF2-40B4-BE49-F238E27FC236}">
                <a16:creationId xmlns:a16="http://schemas.microsoft.com/office/drawing/2014/main" id="{86C8D5EF-8146-4281-BC76-77BC316D4DE2}"/>
              </a:ext>
            </a:extLst>
          </p:cNvPr>
          <p:cNvSpPr txBox="1"/>
          <p:nvPr/>
        </p:nvSpPr>
        <p:spPr>
          <a:xfrm>
            <a:off x="157439" y="2816966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5BD3066A-0985-4B10-B954-148F2818DF60}"/>
              </a:ext>
            </a:extLst>
          </p:cNvPr>
          <p:cNvSpPr txBox="1"/>
          <p:nvPr/>
        </p:nvSpPr>
        <p:spPr>
          <a:xfrm>
            <a:off x="157439" y="330061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TextBox 28">
            <a:extLst>
              <a:ext uri="{FF2B5EF4-FFF2-40B4-BE49-F238E27FC236}">
                <a16:creationId xmlns:a16="http://schemas.microsoft.com/office/drawing/2014/main" id="{FA360C49-9994-42DC-9840-AC51F9FD8DC4}"/>
              </a:ext>
            </a:extLst>
          </p:cNvPr>
          <p:cNvSpPr txBox="1"/>
          <p:nvPr/>
        </p:nvSpPr>
        <p:spPr>
          <a:xfrm>
            <a:off x="157439" y="37842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88678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86989" y="121686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57438" y="882386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7439" y="136603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439" y="1849676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7439" y="23333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826" y="48126"/>
            <a:ext cx="4053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Abadi"/>
                <a:cs typeface="Aharoni"/>
              </a:rPr>
              <a:t>Background</a:t>
            </a:r>
            <a:endParaRPr lang="ko-KR" altLang="en-US" sz="2400" dirty="0">
              <a:latin typeface="Abadi"/>
              <a:cs typeface="Aharoni"/>
            </a:endParaRPr>
          </a:p>
        </p:txBody>
      </p:sp>
      <p:sp>
        <p:nvSpPr>
          <p:cNvPr id="32" name="TextBox 28"/>
          <p:cNvSpPr txBox="1"/>
          <p:nvPr/>
        </p:nvSpPr>
        <p:spPr>
          <a:xfrm>
            <a:off x="157439" y="2816966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TextBox 28"/>
          <p:cNvSpPr txBox="1"/>
          <p:nvPr/>
        </p:nvSpPr>
        <p:spPr>
          <a:xfrm>
            <a:off x="157439" y="330061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10004" y="1264748"/>
            <a:ext cx="937908" cy="937908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0590" y="2872740"/>
            <a:ext cx="1743551" cy="1743551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91528" y="4395312"/>
            <a:ext cx="1874519" cy="1874519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3215191" y="1589808"/>
            <a:ext cx="23276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600" b="1" dirty="0">
                <a:solidFill>
                  <a:srgbClr val="FF0000"/>
                </a:solidFill>
              </a:rPr>
              <a:t>개인정보유출 위험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58281" y="5332571"/>
            <a:ext cx="36622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/>
              <a:t>전화번호를 입력해야 하는 번거로움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65672" y="2229257"/>
            <a:ext cx="785812" cy="264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맑은 고딕"/>
              </a:rPr>
              <a:t>수기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82327" y="4436676"/>
            <a:ext cx="10120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맑은 고딕"/>
              </a:rPr>
              <a:t>QR</a:t>
            </a:r>
            <a:r>
              <a:rPr lang="ko-KR" altLang="en-US" sz="1200" dirty="0">
                <a:latin typeface="맑은 고딕"/>
              </a:rPr>
              <a:t>체크인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39478" y="6001155"/>
            <a:ext cx="785812" cy="269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>
                <a:latin typeface="맑은 고딕"/>
              </a:rPr>
              <a:t>안심콜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03032" y="2880752"/>
            <a:ext cx="2057400" cy="12852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 dirty="0">
                <a:latin typeface="+mj-ea"/>
                <a:ea typeface="+mj-ea"/>
              </a:rPr>
              <a:t>사용자는 시설 방문할 때마다 체크인을 해야 함</a:t>
            </a:r>
            <a:endParaRPr lang="en-US" altLang="ko-KR" b="1" dirty="0">
              <a:latin typeface="+mj-ea"/>
              <a:ea typeface="+mj-ea"/>
            </a:endParaRPr>
          </a:p>
        </p:txBody>
      </p:sp>
      <p:sp>
        <p:nvSpPr>
          <p:cNvPr id="26" name="갈매기형 수장 30">
            <a:extLst>
              <a:ext uri="{FF2B5EF4-FFF2-40B4-BE49-F238E27FC236}">
                <a16:creationId xmlns:a16="http://schemas.microsoft.com/office/drawing/2014/main" id="{4DE5975B-55DA-4E8E-A9AA-56901BBDF231}"/>
              </a:ext>
            </a:extLst>
          </p:cNvPr>
          <p:cNvSpPr/>
          <p:nvPr/>
        </p:nvSpPr>
        <p:spPr>
          <a:xfrm>
            <a:off x="2859012" y="1679322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갈매기형 수장 31">
            <a:extLst>
              <a:ext uri="{FF2B5EF4-FFF2-40B4-BE49-F238E27FC236}">
                <a16:creationId xmlns:a16="http://schemas.microsoft.com/office/drawing/2014/main" id="{0737A711-502D-46CF-A453-A8EE78181CEC}"/>
              </a:ext>
            </a:extLst>
          </p:cNvPr>
          <p:cNvSpPr/>
          <p:nvPr/>
        </p:nvSpPr>
        <p:spPr>
          <a:xfrm>
            <a:off x="2711361" y="1679322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30">
            <a:extLst>
              <a:ext uri="{FF2B5EF4-FFF2-40B4-BE49-F238E27FC236}">
                <a16:creationId xmlns:a16="http://schemas.microsoft.com/office/drawing/2014/main" id="{8558FA09-DFF2-430F-B1F8-6D838B20C7D5}"/>
              </a:ext>
            </a:extLst>
          </p:cNvPr>
          <p:cNvSpPr/>
          <p:nvPr/>
        </p:nvSpPr>
        <p:spPr>
          <a:xfrm>
            <a:off x="2881162" y="3707048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갈매기형 수장 31">
            <a:extLst>
              <a:ext uri="{FF2B5EF4-FFF2-40B4-BE49-F238E27FC236}">
                <a16:creationId xmlns:a16="http://schemas.microsoft.com/office/drawing/2014/main" id="{4175A1F5-141B-41C0-A87C-E40535440E0A}"/>
              </a:ext>
            </a:extLst>
          </p:cNvPr>
          <p:cNvSpPr/>
          <p:nvPr/>
        </p:nvSpPr>
        <p:spPr>
          <a:xfrm>
            <a:off x="2733511" y="3707048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2ABB79-9F16-4A0B-BFF1-FE5B7E8B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9" name="갈매기형 수장 30">
            <a:extLst>
              <a:ext uri="{FF2B5EF4-FFF2-40B4-BE49-F238E27FC236}">
                <a16:creationId xmlns:a16="http://schemas.microsoft.com/office/drawing/2014/main" id="{20B5919B-84EC-491A-9B6A-21878D0E571B}"/>
              </a:ext>
            </a:extLst>
          </p:cNvPr>
          <p:cNvSpPr/>
          <p:nvPr/>
        </p:nvSpPr>
        <p:spPr>
          <a:xfrm>
            <a:off x="2920144" y="5429091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31">
            <a:extLst>
              <a:ext uri="{FF2B5EF4-FFF2-40B4-BE49-F238E27FC236}">
                <a16:creationId xmlns:a16="http://schemas.microsoft.com/office/drawing/2014/main" id="{8AEC682C-BC5D-4DC8-ADEC-B984CB97EB2D}"/>
              </a:ext>
            </a:extLst>
          </p:cNvPr>
          <p:cNvSpPr/>
          <p:nvPr/>
        </p:nvSpPr>
        <p:spPr>
          <a:xfrm>
            <a:off x="2772493" y="5429091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6AD6E7-9C3B-4F3F-AA1F-D9077F7624B5}"/>
              </a:ext>
            </a:extLst>
          </p:cNvPr>
          <p:cNvSpPr txBox="1"/>
          <p:nvPr/>
        </p:nvSpPr>
        <p:spPr>
          <a:xfrm>
            <a:off x="3258281" y="3617534"/>
            <a:ext cx="23276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 b="1" dirty="0"/>
              <a:t>체크인 과정이 </a:t>
            </a:r>
            <a:r>
              <a:rPr lang="ko-KR" altLang="en-US" sz="1600" b="1" dirty="0">
                <a:solidFill>
                  <a:srgbClr val="FF0000"/>
                </a:solidFill>
              </a:rPr>
              <a:t>불편함</a:t>
            </a:r>
          </a:p>
        </p:txBody>
      </p:sp>
      <p:sp>
        <p:nvSpPr>
          <p:cNvPr id="34" name="TextBox 28">
            <a:extLst>
              <a:ext uri="{FF2B5EF4-FFF2-40B4-BE49-F238E27FC236}">
                <a16:creationId xmlns:a16="http://schemas.microsoft.com/office/drawing/2014/main" id="{A9F06153-7EB6-494D-A32B-78076344D681}"/>
              </a:ext>
            </a:extLst>
          </p:cNvPr>
          <p:cNvSpPr txBox="1"/>
          <p:nvPr/>
        </p:nvSpPr>
        <p:spPr>
          <a:xfrm>
            <a:off x="157439" y="37842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F2C6FAF-D519-4182-86C7-45403797C904}"/>
              </a:ext>
            </a:extLst>
          </p:cNvPr>
          <p:cNvSpPr/>
          <p:nvPr/>
        </p:nvSpPr>
        <p:spPr>
          <a:xfrm>
            <a:off x="-15041" y="136312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각 삼각형 42">
            <a:extLst>
              <a:ext uri="{FF2B5EF4-FFF2-40B4-BE49-F238E27FC236}">
                <a16:creationId xmlns:a16="http://schemas.microsoft.com/office/drawing/2014/main" id="{D1A90E5B-21BB-4615-B27E-677EFA211974}"/>
              </a:ext>
            </a:extLst>
          </p:cNvPr>
          <p:cNvSpPr/>
          <p:nvPr/>
        </p:nvSpPr>
        <p:spPr>
          <a:xfrm rot="5400000">
            <a:off x="696997" y="169320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8826" y="48126"/>
            <a:ext cx="4053804" cy="445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Abadi"/>
                <a:cs typeface="Aharoni"/>
              </a:rPr>
              <a:t>Aim</a:t>
            </a:r>
          </a:p>
        </p:txBody>
      </p:sp>
      <p:sp>
        <p:nvSpPr>
          <p:cNvPr id="18" name="오각형 2">
            <a:extLst>
              <a:ext uri="{FF2B5EF4-FFF2-40B4-BE49-F238E27FC236}">
                <a16:creationId xmlns:a16="http://schemas.microsoft.com/office/drawing/2014/main" id="{0E99B469-18FC-4CEC-A84E-89DDF554CB71}"/>
              </a:ext>
            </a:extLst>
          </p:cNvPr>
          <p:cNvSpPr/>
          <p:nvPr/>
        </p:nvSpPr>
        <p:spPr>
          <a:xfrm>
            <a:off x="1741420" y="1881267"/>
            <a:ext cx="2460759" cy="1080120"/>
          </a:xfrm>
          <a:prstGeom prst="homePlate">
            <a:avLst>
              <a:gd name="adj" fmla="val 50000"/>
            </a:avLst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개인정보 유출 위험</a:t>
            </a:r>
          </a:p>
        </p:txBody>
      </p:sp>
      <p:sp>
        <p:nvSpPr>
          <p:cNvPr id="19" name="오각형 2">
            <a:extLst>
              <a:ext uri="{FF2B5EF4-FFF2-40B4-BE49-F238E27FC236}">
                <a16:creationId xmlns:a16="http://schemas.microsoft.com/office/drawing/2014/main" id="{86C421D8-596D-4E1B-9969-10A604528D90}"/>
              </a:ext>
            </a:extLst>
          </p:cNvPr>
          <p:cNvSpPr/>
          <p:nvPr/>
        </p:nvSpPr>
        <p:spPr>
          <a:xfrm>
            <a:off x="1741420" y="3644900"/>
            <a:ext cx="2460759" cy="1080120"/>
          </a:xfrm>
          <a:prstGeom prst="homePlate">
            <a:avLst>
              <a:gd name="adj" fmla="val 50000"/>
            </a:avLst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체크인 과정이 불편함</a:t>
            </a:r>
          </a:p>
        </p:txBody>
      </p:sp>
      <p:sp>
        <p:nvSpPr>
          <p:cNvPr id="20" name="갈매기형 수장 30">
            <a:extLst>
              <a:ext uri="{FF2B5EF4-FFF2-40B4-BE49-F238E27FC236}">
                <a16:creationId xmlns:a16="http://schemas.microsoft.com/office/drawing/2014/main" id="{D1039EF7-E12D-4A79-8917-9DA29831BDA0}"/>
              </a:ext>
            </a:extLst>
          </p:cNvPr>
          <p:cNvSpPr/>
          <p:nvPr/>
        </p:nvSpPr>
        <p:spPr>
          <a:xfrm>
            <a:off x="4712960" y="2359839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31">
            <a:extLst>
              <a:ext uri="{FF2B5EF4-FFF2-40B4-BE49-F238E27FC236}">
                <a16:creationId xmlns:a16="http://schemas.microsoft.com/office/drawing/2014/main" id="{80C9DA97-D2E0-4287-93A1-B56FD4225C76}"/>
              </a:ext>
            </a:extLst>
          </p:cNvPr>
          <p:cNvSpPr/>
          <p:nvPr/>
        </p:nvSpPr>
        <p:spPr>
          <a:xfrm>
            <a:off x="4565309" y="2359839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갈매기형 수장 30">
            <a:extLst>
              <a:ext uri="{FF2B5EF4-FFF2-40B4-BE49-F238E27FC236}">
                <a16:creationId xmlns:a16="http://schemas.microsoft.com/office/drawing/2014/main" id="{640BE7D5-087A-4A2D-8CBB-C8505EF10BAF}"/>
              </a:ext>
            </a:extLst>
          </p:cNvPr>
          <p:cNvSpPr/>
          <p:nvPr/>
        </p:nvSpPr>
        <p:spPr>
          <a:xfrm>
            <a:off x="4720230" y="4934932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갈매기형 수장 31">
            <a:extLst>
              <a:ext uri="{FF2B5EF4-FFF2-40B4-BE49-F238E27FC236}">
                <a16:creationId xmlns:a16="http://schemas.microsoft.com/office/drawing/2014/main" id="{72453FD3-ED5E-4BF7-9133-67DAB3807589}"/>
              </a:ext>
            </a:extLst>
          </p:cNvPr>
          <p:cNvSpPr/>
          <p:nvPr/>
        </p:nvSpPr>
        <p:spPr>
          <a:xfrm>
            <a:off x="4572579" y="4934932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2CD12-A12D-4B8C-8E93-C475B43B704E}"/>
              </a:ext>
            </a:extLst>
          </p:cNvPr>
          <p:cNvSpPr txBox="1"/>
          <p:nvPr/>
        </p:nvSpPr>
        <p:spPr>
          <a:xfrm>
            <a:off x="4991100" y="2255540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OTP </a:t>
            </a:r>
            <a:r>
              <a:rPr lang="ko-KR" altLang="en-US" dirty="0">
                <a:latin typeface="+mj-ea"/>
                <a:ea typeface="+mj-ea"/>
              </a:rPr>
              <a:t>도입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C22891-44D4-4495-8FEC-FF543DEF6828}"/>
              </a:ext>
            </a:extLst>
          </p:cNvPr>
          <p:cNvSpPr txBox="1"/>
          <p:nvPr/>
        </p:nvSpPr>
        <p:spPr>
          <a:xfrm>
            <a:off x="4998369" y="4817562"/>
            <a:ext cx="2404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블루투스 </a:t>
            </a:r>
            <a:r>
              <a:rPr lang="ko-KR" altLang="en-US" dirty="0" err="1">
                <a:latin typeface="+mj-ea"/>
                <a:ea typeface="+mj-ea"/>
              </a:rPr>
              <a:t>비콘</a:t>
            </a:r>
            <a:r>
              <a:rPr lang="ko-KR" altLang="en-US" dirty="0">
                <a:latin typeface="+mj-ea"/>
                <a:ea typeface="+mj-ea"/>
              </a:rPr>
              <a:t> 도입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56001D-328A-4029-ACC4-B6BEE6D97220}"/>
              </a:ext>
            </a:extLst>
          </p:cNvPr>
          <p:cNvSpPr/>
          <p:nvPr/>
        </p:nvSpPr>
        <p:spPr>
          <a:xfrm>
            <a:off x="1149150" y="992723"/>
            <a:ext cx="2165546" cy="462295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ko-KR" altLang="en-US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    문제점 </a:t>
            </a:r>
            <a:r>
              <a:rPr lang="ko-KR" altLang="en-US" sz="28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해결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64B460-5CDF-4B43-AEDE-275E4D0C6399}"/>
              </a:ext>
            </a:extLst>
          </p:cNvPr>
          <p:cNvSpPr txBox="1"/>
          <p:nvPr/>
        </p:nvSpPr>
        <p:spPr>
          <a:xfrm>
            <a:off x="6457950" y="3205837"/>
            <a:ext cx="3187695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  블루투스 출입인증 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시스템으로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해결가능</a:t>
            </a:r>
            <a:r>
              <a:rPr lang="en-US" altLang="ko-KR" dirty="0">
                <a:latin typeface="+mj-ea"/>
                <a:ea typeface="+mj-ea"/>
              </a:rPr>
              <a:t>!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A350771-DD32-46A0-A5E5-D3A62E06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31" name="오각형 2">
            <a:extLst>
              <a:ext uri="{FF2B5EF4-FFF2-40B4-BE49-F238E27FC236}">
                <a16:creationId xmlns:a16="http://schemas.microsoft.com/office/drawing/2014/main" id="{3AC8B84C-9534-4D2E-9D6A-01F241449176}"/>
              </a:ext>
            </a:extLst>
          </p:cNvPr>
          <p:cNvSpPr/>
          <p:nvPr/>
        </p:nvSpPr>
        <p:spPr>
          <a:xfrm>
            <a:off x="1741419" y="5325217"/>
            <a:ext cx="2460759" cy="1080120"/>
          </a:xfrm>
          <a:prstGeom prst="homePlate">
            <a:avLst>
              <a:gd name="adj" fmla="val 50000"/>
            </a:avLst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체크인 번거로움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2C4315-1188-4C8E-8184-0658CE9D821A}"/>
              </a:ext>
            </a:extLst>
          </p:cNvPr>
          <p:cNvSpPr txBox="1"/>
          <p:nvPr/>
        </p:nvSpPr>
        <p:spPr>
          <a:xfrm>
            <a:off x="170031" y="1361653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02</a:t>
            </a:r>
            <a:endParaRPr lang="en-US" altLang="ko-KR" sz="16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B68DF0-226A-412A-AB5C-29F969B0AD01}"/>
              </a:ext>
            </a:extLst>
          </p:cNvPr>
          <p:cNvSpPr txBox="1"/>
          <p:nvPr/>
        </p:nvSpPr>
        <p:spPr>
          <a:xfrm>
            <a:off x="171450" y="85860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01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1C764A-3E65-49B6-ABB8-C384C34C01F3}"/>
              </a:ext>
            </a:extLst>
          </p:cNvPr>
          <p:cNvSpPr txBox="1"/>
          <p:nvPr/>
        </p:nvSpPr>
        <p:spPr>
          <a:xfrm>
            <a:off x="157439" y="1849676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03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EFD9D0-36B2-4AC5-9593-0820A5F657F2}"/>
              </a:ext>
            </a:extLst>
          </p:cNvPr>
          <p:cNvSpPr txBox="1"/>
          <p:nvPr/>
        </p:nvSpPr>
        <p:spPr>
          <a:xfrm>
            <a:off x="157439" y="233332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04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9" name="TextBox 28">
            <a:extLst>
              <a:ext uri="{FF2B5EF4-FFF2-40B4-BE49-F238E27FC236}">
                <a16:creationId xmlns:a16="http://schemas.microsoft.com/office/drawing/2014/main" id="{15889934-CFFF-4D03-9678-021991CFB087}"/>
              </a:ext>
            </a:extLst>
          </p:cNvPr>
          <p:cNvSpPr txBox="1"/>
          <p:nvPr/>
        </p:nvSpPr>
        <p:spPr>
          <a:xfrm>
            <a:off x="157439" y="2816966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0" name="TextBox 28">
            <a:extLst>
              <a:ext uri="{FF2B5EF4-FFF2-40B4-BE49-F238E27FC236}">
                <a16:creationId xmlns:a16="http://schemas.microsoft.com/office/drawing/2014/main" id="{744000E4-ADC5-42C9-8F9A-DB14007E87CB}"/>
              </a:ext>
            </a:extLst>
          </p:cNvPr>
          <p:cNvSpPr txBox="1"/>
          <p:nvPr/>
        </p:nvSpPr>
        <p:spPr>
          <a:xfrm>
            <a:off x="157439" y="3300611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06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190078D3-AD71-4CF6-BE59-E2486CBDE852}"/>
              </a:ext>
            </a:extLst>
          </p:cNvPr>
          <p:cNvSpPr txBox="1"/>
          <p:nvPr/>
        </p:nvSpPr>
        <p:spPr>
          <a:xfrm>
            <a:off x="157439" y="37842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182112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86989" y="215120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8826" y="48126"/>
            <a:ext cx="4053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Abadi"/>
                <a:cs typeface="Aharoni"/>
              </a:rPr>
              <a:t>System operation overview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52D5F7-2D26-44D5-94E0-2067417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5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30B218-DC42-4BFC-870E-80DAEE657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53" y="2712740"/>
            <a:ext cx="749003" cy="74900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6DFD7A-189F-4874-A344-C223BB672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86" y="2831335"/>
            <a:ext cx="588012" cy="58801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6D47E8A-8C0F-4617-8AB4-2DF22F26CB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728" y="2627248"/>
            <a:ext cx="1021584" cy="1021584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2AAAFCF-359E-419E-A56F-E925437C24AB}"/>
              </a:ext>
            </a:extLst>
          </p:cNvPr>
          <p:cNvCxnSpPr>
            <a:cxnSpLocks/>
          </p:cNvCxnSpPr>
          <p:nvPr/>
        </p:nvCxnSpPr>
        <p:spPr>
          <a:xfrm flipV="1">
            <a:off x="4283732" y="3125340"/>
            <a:ext cx="9854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3D5B883-0619-42B2-92B0-C092BB6FE733}"/>
              </a:ext>
            </a:extLst>
          </p:cNvPr>
          <p:cNvSpPr txBox="1"/>
          <p:nvPr/>
        </p:nvSpPr>
        <p:spPr>
          <a:xfrm>
            <a:off x="4359932" y="3112640"/>
            <a:ext cx="85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Socket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AB9B19-32D9-4541-95A7-3FB2646DE4CD}"/>
              </a:ext>
            </a:extLst>
          </p:cNvPr>
          <p:cNvSpPr txBox="1"/>
          <p:nvPr/>
        </p:nvSpPr>
        <p:spPr>
          <a:xfrm>
            <a:off x="1562418" y="3524701"/>
            <a:ext cx="85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송신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89E2A69-B520-4BE9-938B-2A4DFED32C60}"/>
              </a:ext>
            </a:extLst>
          </p:cNvPr>
          <p:cNvCxnSpPr>
            <a:cxnSpLocks/>
          </p:cNvCxnSpPr>
          <p:nvPr/>
        </p:nvCxnSpPr>
        <p:spPr>
          <a:xfrm flipV="1">
            <a:off x="6191224" y="3112640"/>
            <a:ext cx="9854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DE897EB8-83FA-421B-ABD4-19783ED6C5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022" y="2645152"/>
            <a:ext cx="960375" cy="96037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428A876-A284-4C14-BD5C-1EA8A4C63AEF}"/>
              </a:ext>
            </a:extLst>
          </p:cNvPr>
          <p:cNvSpPr txBox="1"/>
          <p:nvPr/>
        </p:nvSpPr>
        <p:spPr>
          <a:xfrm>
            <a:off x="3280192" y="3648832"/>
            <a:ext cx="858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비콘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수신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매장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81617B73-3E17-4287-868F-CA204582EC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04" y="1255068"/>
            <a:ext cx="588012" cy="58801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ADC0F80-7190-4721-A10B-B3415DE85D4E}"/>
              </a:ext>
            </a:extLst>
          </p:cNvPr>
          <p:cNvSpPr txBox="1"/>
          <p:nvPr/>
        </p:nvSpPr>
        <p:spPr>
          <a:xfrm>
            <a:off x="6096000" y="3103873"/>
            <a:ext cx="111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Telegram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038F609-6AD7-4B4F-B594-968146EDE7DB}"/>
              </a:ext>
            </a:extLst>
          </p:cNvPr>
          <p:cNvCxnSpPr>
            <a:cxnSpLocks/>
          </p:cNvCxnSpPr>
          <p:nvPr/>
        </p:nvCxnSpPr>
        <p:spPr>
          <a:xfrm rot="8100000">
            <a:off x="1777845" y="2266752"/>
            <a:ext cx="9854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그림 49">
            <a:extLst>
              <a:ext uri="{FF2B5EF4-FFF2-40B4-BE49-F238E27FC236}">
                <a16:creationId xmlns:a16="http://schemas.microsoft.com/office/drawing/2014/main" id="{3DF731AC-ED37-4AD4-8828-6E538B463E8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3" t="11410" r="9428" b="19619"/>
          <a:stretch/>
        </p:blipFill>
        <p:spPr>
          <a:xfrm>
            <a:off x="2261941" y="2396584"/>
            <a:ext cx="622002" cy="504530"/>
          </a:xfrm>
          <a:prstGeom prst="rect">
            <a:avLst/>
          </a:prstGeom>
        </p:spPr>
      </p:pic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61F1AC3-4308-4759-BA9D-541F88271475}"/>
              </a:ext>
            </a:extLst>
          </p:cNvPr>
          <p:cNvCxnSpPr>
            <a:cxnSpLocks/>
          </p:cNvCxnSpPr>
          <p:nvPr/>
        </p:nvCxnSpPr>
        <p:spPr>
          <a:xfrm rot="5400000" flipV="1">
            <a:off x="7217803" y="4229375"/>
            <a:ext cx="9854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6" name="그림 55">
            <a:extLst>
              <a:ext uri="{FF2B5EF4-FFF2-40B4-BE49-F238E27FC236}">
                <a16:creationId xmlns:a16="http://schemas.microsoft.com/office/drawing/2014/main" id="{9129E360-3994-4430-B89E-19386B981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707" y="4841034"/>
            <a:ext cx="749003" cy="74900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746319F-A8E6-4C84-A0C3-1A63FE8A02B1}"/>
              </a:ext>
            </a:extLst>
          </p:cNvPr>
          <p:cNvSpPr txBox="1"/>
          <p:nvPr/>
        </p:nvSpPr>
        <p:spPr>
          <a:xfrm>
            <a:off x="7318060" y="5647072"/>
            <a:ext cx="858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매장 주인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9166C0E-F634-40BF-A4B4-32767174E0AC}"/>
              </a:ext>
            </a:extLst>
          </p:cNvPr>
          <p:cNvCxnSpPr>
            <a:cxnSpLocks/>
          </p:cNvCxnSpPr>
          <p:nvPr/>
        </p:nvCxnSpPr>
        <p:spPr>
          <a:xfrm rot="18900000" flipV="1">
            <a:off x="5913577" y="2318638"/>
            <a:ext cx="9854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그래픽 59" descr="체크리스트 단색으로 채워진">
            <a:extLst>
              <a:ext uri="{FF2B5EF4-FFF2-40B4-BE49-F238E27FC236}">
                <a16:creationId xmlns:a16="http://schemas.microsoft.com/office/drawing/2014/main" id="{8B4648E4-D63B-416D-A6D1-B8B0E9A0A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08081" y="1256469"/>
            <a:ext cx="914400" cy="91440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1F3FE5F-5176-4789-9C63-6B31013F65B6}"/>
              </a:ext>
            </a:extLst>
          </p:cNvPr>
          <p:cNvSpPr txBox="1"/>
          <p:nvPr/>
        </p:nvSpPr>
        <p:spPr>
          <a:xfrm>
            <a:off x="5287272" y="3679180"/>
            <a:ext cx="858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Docker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3C372E-2E30-4B8E-88F2-A0A934CED878}"/>
              </a:ext>
            </a:extLst>
          </p:cNvPr>
          <p:cNvSpPr txBox="1"/>
          <p:nvPr/>
        </p:nvSpPr>
        <p:spPr>
          <a:xfrm>
            <a:off x="2417122" y="1856973"/>
            <a:ext cx="1316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Android Application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4EDBC6-CDF3-49AA-91FA-4F8380B58087}"/>
              </a:ext>
            </a:extLst>
          </p:cNvPr>
          <p:cNvSpPr txBox="1"/>
          <p:nvPr/>
        </p:nvSpPr>
        <p:spPr>
          <a:xfrm>
            <a:off x="7647881" y="3892364"/>
            <a:ext cx="461665" cy="9603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dirty="0"/>
              <a:t>Alert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D8F78E-C94E-4296-9E0E-8541027BC4EE}"/>
              </a:ext>
            </a:extLst>
          </p:cNvPr>
          <p:cNvSpPr txBox="1"/>
          <p:nvPr/>
        </p:nvSpPr>
        <p:spPr>
          <a:xfrm>
            <a:off x="5725196" y="1638989"/>
            <a:ext cx="119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방문자 리스트 기록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30621DB-311D-4461-B9AA-F5665D6330F9}"/>
              </a:ext>
            </a:extLst>
          </p:cNvPr>
          <p:cNvSpPr txBox="1"/>
          <p:nvPr/>
        </p:nvSpPr>
        <p:spPr>
          <a:xfrm>
            <a:off x="1922167" y="4455979"/>
            <a:ext cx="5881319" cy="1334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 매장 진입 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매장내 거치된 기기에서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비콘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수신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수신한 정보를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Socket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전송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파이썬에서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방문자 정보를 리스트로 기록</a:t>
            </a:r>
            <a:endParaRPr lang="en-US" altLang="ko-KR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코로나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확진자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방문 시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매장주인에게 </a:t>
            </a:r>
            <a:r>
              <a:rPr lang="ko-KR" altLang="en-US" sz="1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챗봇</a:t>
            </a:r>
            <a:r>
              <a:rPr lang="ko-KR" altLang="en-US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알림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5444C08-1460-4D67-8191-798A9C4FA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754" y="2712740"/>
            <a:ext cx="749003" cy="74900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1A9AC9-F0BA-4EDA-8624-1C5937EB5595}"/>
              </a:ext>
            </a:extLst>
          </p:cNvPr>
          <p:cNvSpPr txBox="1"/>
          <p:nvPr/>
        </p:nvSpPr>
        <p:spPr>
          <a:xfrm>
            <a:off x="155292" y="875427"/>
            <a:ext cx="450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868686"/>
                </a:solidFill>
                <a:effectLst/>
                <a:latin typeface="Yoon 윤고딕 520_TT"/>
                <a:ea typeface="Yoon 윤고딕 520_TT"/>
              </a:rPr>
              <a:t>01</a:t>
            </a:r>
            <a:endParaRPr lang="en-US" altLang="ko-KR" sz="1600" dirty="0">
              <a:solidFill>
                <a:srgbClr val="868686"/>
              </a:solidFill>
              <a:effectLst/>
              <a:latin typeface="Yoon 윤고딕 520_TT"/>
              <a:ea typeface="Yoon 윤고딕 520_T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9A6E9C-2E77-4567-BB92-DF705BC67DEE}"/>
              </a:ext>
            </a:extLst>
          </p:cNvPr>
          <p:cNvSpPr txBox="1"/>
          <p:nvPr/>
        </p:nvSpPr>
        <p:spPr>
          <a:xfrm>
            <a:off x="155293" y="136023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1D1D1"/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 dirty="0">
              <a:solidFill>
                <a:srgbClr val="D1D1D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9920E7-05FC-4E35-82F0-CB92926ABE54}"/>
              </a:ext>
            </a:extLst>
          </p:cNvPr>
          <p:cNvSpPr txBox="1"/>
          <p:nvPr/>
        </p:nvSpPr>
        <p:spPr>
          <a:xfrm>
            <a:off x="155293" y="184503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 dirty="0">
              <a:solidFill>
                <a:schemeClr val="accent3">
                  <a:lumMod val="60000"/>
                  <a:lumOff val="4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D2C47-C1ED-45C3-9AA1-38F4BAF25839}"/>
              </a:ext>
            </a:extLst>
          </p:cNvPr>
          <p:cNvSpPr txBox="1"/>
          <p:nvPr/>
        </p:nvSpPr>
        <p:spPr>
          <a:xfrm>
            <a:off x="155293" y="23298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 dirty="0">
              <a:solidFill>
                <a:schemeClr val="accent3">
                  <a:lumMod val="40000"/>
                  <a:lumOff val="6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9" name="TextBox 28">
            <a:extLst>
              <a:ext uri="{FF2B5EF4-FFF2-40B4-BE49-F238E27FC236}">
                <a16:creationId xmlns:a16="http://schemas.microsoft.com/office/drawing/2014/main" id="{88C185C5-B0EF-4711-BC78-709BDE568606}"/>
              </a:ext>
            </a:extLst>
          </p:cNvPr>
          <p:cNvSpPr txBox="1"/>
          <p:nvPr/>
        </p:nvSpPr>
        <p:spPr>
          <a:xfrm>
            <a:off x="155293" y="281464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1" name="TextBox 28">
            <a:extLst>
              <a:ext uri="{FF2B5EF4-FFF2-40B4-BE49-F238E27FC236}">
                <a16:creationId xmlns:a16="http://schemas.microsoft.com/office/drawing/2014/main" id="{56AC80F9-E888-4A68-A2A5-2DDBFC006E83}"/>
              </a:ext>
            </a:extLst>
          </p:cNvPr>
          <p:cNvSpPr txBox="1"/>
          <p:nvPr/>
        </p:nvSpPr>
        <p:spPr>
          <a:xfrm>
            <a:off x="155293" y="329945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6FCB9976-8F0C-4A5B-A150-AEB1FBC74825}"/>
              </a:ext>
            </a:extLst>
          </p:cNvPr>
          <p:cNvSpPr txBox="1"/>
          <p:nvPr/>
        </p:nvSpPr>
        <p:spPr>
          <a:xfrm>
            <a:off x="155293" y="37842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357642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2325625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86989" y="2655699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8826" y="48126"/>
            <a:ext cx="4053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 err="1">
                <a:latin typeface="Abadi"/>
                <a:cs typeface="Aharoni"/>
              </a:rPr>
              <a:t>AltBeacon</a:t>
            </a:r>
            <a:r>
              <a:rPr lang="en-US" altLang="ko-KR" sz="2400" dirty="0">
                <a:latin typeface="Abadi"/>
                <a:cs typeface="Aharoni"/>
              </a:rPr>
              <a:t> Code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52D5F7-2D26-44D5-94E0-2067417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A931A4-EB2B-4E20-BADE-2FBB91522E26}"/>
              </a:ext>
            </a:extLst>
          </p:cNvPr>
          <p:cNvSpPr txBox="1"/>
          <p:nvPr/>
        </p:nvSpPr>
        <p:spPr>
          <a:xfrm>
            <a:off x="155292" y="875427"/>
            <a:ext cx="450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868686"/>
                </a:solidFill>
                <a:effectLst/>
                <a:latin typeface="Yoon 윤고딕 520_TT"/>
                <a:ea typeface="Yoon 윤고딕 520_TT"/>
              </a:rPr>
              <a:t>01</a:t>
            </a:r>
            <a:endParaRPr lang="en-US" altLang="ko-KR" sz="1600" dirty="0">
              <a:solidFill>
                <a:srgbClr val="868686"/>
              </a:solidFill>
              <a:effectLst/>
              <a:latin typeface="Yoon 윤고딕 520_TT"/>
              <a:ea typeface="Yoon 윤고딕 520_T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39BFA4-11CF-49FB-B0C7-F045D8D643A7}"/>
              </a:ext>
            </a:extLst>
          </p:cNvPr>
          <p:cNvSpPr txBox="1"/>
          <p:nvPr/>
        </p:nvSpPr>
        <p:spPr>
          <a:xfrm>
            <a:off x="155293" y="136023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1D1D1"/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 dirty="0">
              <a:solidFill>
                <a:srgbClr val="D1D1D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9A96F9-F888-4EE0-B34D-B4356BE02002}"/>
              </a:ext>
            </a:extLst>
          </p:cNvPr>
          <p:cNvSpPr txBox="1"/>
          <p:nvPr/>
        </p:nvSpPr>
        <p:spPr>
          <a:xfrm>
            <a:off x="155293" y="184503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 dirty="0">
              <a:solidFill>
                <a:schemeClr val="accent3">
                  <a:lumMod val="60000"/>
                  <a:lumOff val="4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23D7E9-2885-4CB3-B9FF-87BDDE9350D9}"/>
              </a:ext>
            </a:extLst>
          </p:cNvPr>
          <p:cNvSpPr txBox="1"/>
          <p:nvPr/>
        </p:nvSpPr>
        <p:spPr>
          <a:xfrm>
            <a:off x="155293" y="23298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 dirty="0">
              <a:solidFill>
                <a:schemeClr val="accent3">
                  <a:lumMod val="40000"/>
                  <a:lumOff val="6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9" name="TextBox 28">
            <a:extLst>
              <a:ext uri="{FF2B5EF4-FFF2-40B4-BE49-F238E27FC236}">
                <a16:creationId xmlns:a16="http://schemas.microsoft.com/office/drawing/2014/main" id="{D84EC8AE-B2F0-4059-AB89-69440D28A20E}"/>
              </a:ext>
            </a:extLst>
          </p:cNvPr>
          <p:cNvSpPr txBox="1"/>
          <p:nvPr/>
        </p:nvSpPr>
        <p:spPr>
          <a:xfrm>
            <a:off x="155293" y="281464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1" name="TextBox 28">
            <a:extLst>
              <a:ext uri="{FF2B5EF4-FFF2-40B4-BE49-F238E27FC236}">
                <a16:creationId xmlns:a16="http://schemas.microsoft.com/office/drawing/2014/main" id="{1E756EDA-A511-4320-A637-C4C1255DBA89}"/>
              </a:ext>
            </a:extLst>
          </p:cNvPr>
          <p:cNvSpPr txBox="1"/>
          <p:nvPr/>
        </p:nvSpPr>
        <p:spPr>
          <a:xfrm>
            <a:off x="155293" y="329945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2" name="TextBox 28">
            <a:extLst>
              <a:ext uri="{FF2B5EF4-FFF2-40B4-BE49-F238E27FC236}">
                <a16:creationId xmlns:a16="http://schemas.microsoft.com/office/drawing/2014/main" id="{A2CE4727-EA13-49B6-A672-E9CF07C73562}"/>
              </a:ext>
            </a:extLst>
          </p:cNvPr>
          <p:cNvSpPr txBox="1"/>
          <p:nvPr/>
        </p:nvSpPr>
        <p:spPr>
          <a:xfrm>
            <a:off x="155293" y="37842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0E2A791D-6E61-42AC-95A0-8D8EB0D479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18" y="1098532"/>
            <a:ext cx="8154382" cy="2129604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E50C50-BDE1-4172-A5B2-AD771D416014}"/>
              </a:ext>
            </a:extLst>
          </p:cNvPr>
          <p:cNvSpPr txBox="1"/>
          <p:nvPr/>
        </p:nvSpPr>
        <p:spPr>
          <a:xfrm>
            <a:off x="929457" y="67537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비콘</a:t>
            </a:r>
            <a:r>
              <a:rPr lang="ko-KR" altLang="en-US" dirty="0"/>
              <a:t> 송신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5D69118-DBB2-4958-8C61-65D20FCE31F9}"/>
              </a:ext>
            </a:extLst>
          </p:cNvPr>
          <p:cNvSpPr txBox="1"/>
          <p:nvPr/>
        </p:nvSpPr>
        <p:spPr>
          <a:xfrm>
            <a:off x="929458" y="329945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비콘</a:t>
            </a:r>
            <a:r>
              <a:rPr lang="ko-KR" altLang="en-US" dirty="0"/>
              <a:t> 수신</a:t>
            </a: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9EDF56B2-E43A-4E37-8BA1-086AA041E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17" y="3740099"/>
            <a:ext cx="7130275" cy="278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9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EC02483-E85A-4057-A79B-15D77905FDAB}"/>
              </a:ext>
            </a:extLst>
          </p:cNvPr>
          <p:cNvSpPr/>
          <p:nvPr/>
        </p:nvSpPr>
        <p:spPr>
          <a:xfrm>
            <a:off x="1014211" y="1062994"/>
            <a:ext cx="3621286" cy="5165181"/>
          </a:xfrm>
          <a:prstGeom prst="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83568" y="117669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278205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702755" y="311212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8826" y="48126"/>
            <a:ext cx="4053804" cy="445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latin typeface="Abadi"/>
                <a:cs typeface="Aharoni"/>
              </a:rPr>
              <a:t>Extra features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A7F496-8A52-4B6C-9227-C2372654C6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6" t="740" r="14872" b="28355"/>
          <a:stretch/>
        </p:blipFill>
        <p:spPr>
          <a:xfrm>
            <a:off x="1501868" y="2201446"/>
            <a:ext cx="1507356" cy="212607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4D93FA-0562-4BD0-A83D-9738A9621601}"/>
              </a:ext>
            </a:extLst>
          </p:cNvPr>
          <p:cNvSpPr/>
          <p:nvPr/>
        </p:nvSpPr>
        <p:spPr>
          <a:xfrm>
            <a:off x="1099354" y="871425"/>
            <a:ext cx="1925032" cy="33781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200" dirty="0"/>
              <a:t>1. </a:t>
            </a:r>
            <a:r>
              <a:rPr lang="ko-KR" altLang="en-US" sz="1200" dirty="0"/>
              <a:t>메뉴 </a:t>
            </a:r>
            <a:r>
              <a:rPr lang="ko-KR" altLang="en-US" dirty="0"/>
              <a:t>자동</a:t>
            </a:r>
            <a:r>
              <a:rPr lang="ko-KR" altLang="en-US" sz="1200" dirty="0"/>
              <a:t>주문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8AF73-3AF7-4C92-9F26-53C1B313A8EF}"/>
              </a:ext>
            </a:extLst>
          </p:cNvPr>
          <p:cNvSpPr txBox="1"/>
          <p:nvPr/>
        </p:nvSpPr>
        <p:spPr>
          <a:xfrm>
            <a:off x="1925622" y="1446210"/>
            <a:ext cx="248127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매장에 방문하기 전</a:t>
            </a:r>
            <a:r>
              <a:rPr lang="en-US" altLang="ko-KR" sz="1100" dirty="0"/>
              <a:t>, </a:t>
            </a:r>
            <a:r>
              <a:rPr lang="ko-KR" altLang="en-US" sz="1100" dirty="0"/>
              <a:t>앱을 실행시켜서 주문할 메뉴를 미리 설정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A4C534-C4D0-43ED-B4F5-81B34EABDE6C}"/>
              </a:ext>
            </a:extLst>
          </p:cNvPr>
          <p:cNvSpPr/>
          <p:nvPr/>
        </p:nvSpPr>
        <p:spPr>
          <a:xfrm>
            <a:off x="5078211" y="1049595"/>
            <a:ext cx="3621286" cy="5165181"/>
          </a:xfrm>
          <a:prstGeom prst="rect">
            <a:avLst/>
          </a:prstGeom>
          <a:noFill/>
          <a:ln w="63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7F333FC-FDF2-420A-B620-3545446EE560}"/>
              </a:ext>
            </a:extLst>
          </p:cNvPr>
          <p:cNvSpPr/>
          <p:nvPr/>
        </p:nvSpPr>
        <p:spPr>
          <a:xfrm>
            <a:off x="5176771" y="880687"/>
            <a:ext cx="1925032" cy="337816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1200" dirty="0"/>
              <a:t>2. </a:t>
            </a:r>
            <a:r>
              <a:rPr lang="ko-KR" altLang="en-US" sz="1200" dirty="0" err="1"/>
              <a:t>확진자</a:t>
            </a:r>
            <a:r>
              <a:rPr lang="ko-KR" altLang="en-US" sz="1200" dirty="0"/>
              <a:t> </a:t>
            </a:r>
            <a:r>
              <a:rPr lang="ko-KR" altLang="en-US" dirty="0"/>
              <a:t>알림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067FF855-D4C4-47B1-A947-88210AC4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B688F57-80A2-40D7-834A-4898B3B376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0" b="63541"/>
          <a:stretch/>
        </p:blipFill>
        <p:spPr>
          <a:xfrm>
            <a:off x="5568977" y="2134181"/>
            <a:ext cx="1717291" cy="1171330"/>
          </a:xfrm>
          <a:prstGeom prst="rect">
            <a:avLst/>
          </a:prstGeom>
        </p:spPr>
      </p:pic>
      <p:sp>
        <p:nvSpPr>
          <p:cNvPr id="30" name="갈매기형 수장 28">
            <a:extLst>
              <a:ext uri="{FF2B5EF4-FFF2-40B4-BE49-F238E27FC236}">
                <a16:creationId xmlns:a16="http://schemas.microsoft.com/office/drawing/2014/main" id="{FCCD9A05-290C-46B5-BD52-597E87057CD5}"/>
              </a:ext>
            </a:extLst>
          </p:cNvPr>
          <p:cNvSpPr/>
          <p:nvPr/>
        </p:nvSpPr>
        <p:spPr>
          <a:xfrm>
            <a:off x="1665962" y="1530975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갈매기형 수장 29">
            <a:extLst>
              <a:ext uri="{FF2B5EF4-FFF2-40B4-BE49-F238E27FC236}">
                <a16:creationId xmlns:a16="http://schemas.microsoft.com/office/drawing/2014/main" id="{D92497A6-74B0-47BD-BE74-2C5F0169FCC1}"/>
              </a:ext>
            </a:extLst>
          </p:cNvPr>
          <p:cNvSpPr/>
          <p:nvPr/>
        </p:nvSpPr>
        <p:spPr>
          <a:xfrm>
            <a:off x="1518311" y="1530975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CD55CD-9962-44F5-8B36-F96298C41F1B}"/>
              </a:ext>
            </a:extLst>
          </p:cNvPr>
          <p:cNvSpPr txBox="1"/>
          <p:nvPr/>
        </p:nvSpPr>
        <p:spPr>
          <a:xfrm>
            <a:off x="3024386" y="3976342"/>
            <a:ext cx="110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ex) STARBUCKS</a:t>
            </a:r>
            <a:r>
              <a:rPr lang="ko-KR" altLang="en-US" sz="900" dirty="0"/>
              <a:t>의 사이렌 오더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E40F2B-BEFD-4F23-9CF3-A048B0BCC6A9}"/>
              </a:ext>
            </a:extLst>
          </p:cNvPr>
          <p:cNvSpPr txBox="1"/>
          <p:nvPr/>
        </p:nvSpPr>
        <p:spPr>
          <a:xfrm>
            <a:off x="1628868" y="4698822"/>
            <a:ext cx="261293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기존에 스타벅스도 이와 비슷한 서비스 제공</a:t>
            </a: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100" dirty="0"/>
              <a:t>메뉴 주문 서비스와 함께 전자출입명부 시스템까지 도입</a:t>
            </a:r>
            <a:endParaRPr lang="en-US" altLang="ko-KR" sz="1100" dirty="0"/>
          </a:p>
        </p:txBody>
      </p:sp>
      <p:sp>
        <p:nvSpPr>
          <p:cNvPr id="37" name="갈매기형 수장 28">
            <a:extLst>
              <a:ext uri="{FF2B5EF4-FFF2-40B4-BE49-F238E27FC236}">
                <a16:creationId xmlns:a16="http://schemas.microsoft.com/office/drawing/2014/main" id="{7C89D865-6163-4C54-BFAE-57E749FF5542}"/>
              </a:ext>
            </a:extLst>
          </p:cNvPr>
          <p:cNvSpPr/>
          <p:nvPr/>
        </p:nvSpPr>
        <p:spPr>
          <a:xfrm>
            <a:off x="5732659" y="1530975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갈매기형 수장 29">
            <a:extLst>
              <a:ext uri="{FF2B5EF4-FFF2-40B4-BE49-F238E27FC236}">
                <a16:creationId xmlns:a16="http://schemas.microsoft.com/office/drawing/2014/main" id="{64C52851-2DD2-4FF7-AE8B-F98171DC39E0}"/>
              </a:ext>
            </a:extLst>
          </p:cNvPr>
          <p:cNvSpPr/>
          <p:nvPr/>
        </p:nvSpPr>
        <p:spPr>
          <a:xfrm>
            <a:off x="5585008" y="1530975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A2D024-1EC6-44E4-9FAF-74424F79C2AB}"/>
              </a:ext>
            </a:extLst>
          </p:cNvPr>
          <p:cNvSpPr txBox="1"/>
          <p:nvPr/>
        </p:nvSpPr>
        <p:spPr>
          <a:xfrm>
            <a:off x="6045630" y="1446210"/>
            <a:ext cx="2481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매장에 코로나 </a:t>
            </a:r>
            <a:r>
              <a:rPr lang="ko-KR" altLang="en-US" sz="1100" dirty="0" err="1"/>
              <a:t>확진자가</a:t>
            </a:r>
            <a:r>
              <a:rPr lang="ko-KR" altLang="en-US" sz="1100" dirty="0"/>
              <a:t> 방문했을 시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매장주인에게 실시간 알림</a:t>
            </a:r>
            <a:endParaRPr lang="en-US" altLang="ko-KR" sz="1100" dirty="0"/>
          </a:p>
        </p:txBody>
      </p:sp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8C8F104A-BB58-4502-80F9-2E8737F73B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600" y="3495609"/>
            <a:ext cx="3054507" cy="73028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922E6BD-2912-4D56-A6B5-CE1407AEC2D7}"/>
              </a:ext>
            </a:extLst>
          </p:cNvPr>
          <p:cNvSpPr txBox="1"/>
          <p:nvPr/>
        </p:nvSpPr>
        <p:spPr>
          <a:xfrm>
            <a:off x="155292" y="875427"/>
            <a:ext cx="450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868686"/>
                </a:solidFill>
                <a:effectLst/>
                <a:latin typeface="Yoon 윤고딕 520_TT"/>
                <a:ea typeface="Yoon 윤고딕 520_TT"/>
              </a:rPr>
              <a:t>01</a:t>
            </a:r>
            <a:endParaRPr lang="en-US" altLang="ko-KR" sz="1600" dirty="0">
              <a:solidFill>
                <a:srgbClr val="868686"/>
              </a:solidFill>
              <a:effectLst/>
              <a:latin typeface="Yoon 윤고딕 520_TT"/>
              <a:ea typeface="Yoon 윤고딕 520_T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5672A0-F40F-46B5-9DB4-50261CB21700}"/>
              </a:ext>
            </a:extLst>
          </p:cNvPr>
          <p:cNvSpPr txBox="1"/>
          <p:nvPr/>
        </p:nvSpPr>
        <p:spPr>
          <a:xfrm>
            <a:off x="155293" y="136023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1D1D1"/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 dirty="0">
              <a:solidFill>
                <a:srgbClr val="D1D1D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6EE26D-CFE2-455E-9444-178B540735E2}"/>
              </a:ext>
            </a:extLst>
          </p:cNvPr>
          <p:cNvSpPr txBox="1"/>
          <p:nvPr/>
        </p:nvSpPr>
        <p:spPr>
          <a:xfrm>
            <a:off x="155293" y="184503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 dirty="0">
              <a:solidFill>
                <a:schemeClr val="accent3">
                  <a:lumMod val="60000"/>
                  <a:lumOff val="4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5E94BC-FDA9-4542-9ABD-EDAE4C4E2966}"/>
              </a:ext>
            </a:extLst>
          </p:cNvPr>
          <p:cNvSpPr txBox="1"/>
          <p:nvPr/>
        </p:nvSpPr>
        <p:spPr>
          <a:xfrm>
            <a:off x="155293" y="23298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 dirty="0">
              <a:solidFill>
                <a:schemeClr val="accent3">
                  <a:lumMod val="40000"/>
                  <a:lumOff val="6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2" name="TextBox 28">
            <a:extLst>
              <a:ext uri="{FF2B5EF4-FFF2-40B4-BE49-F238E27FC236}">
                <a16:creationId xmlns:a16="http://schemas.microsoft.com/office/drawing/2014/main" id="{CF94EAD3-3639-4C4D-85B5-EF9C4AF2CC07}"/>
              </a:ext>
            </a:extLst>
          </p:cNvPr>
          <p:cNvSpPr txBox="1"/>
          <p:nvPr/>
        </p:nvSpPr>
        <p:spPr>
          <a:xfrm>
            <a:off x="155293" y="281464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7930A4F2-A045-41BC-B41D-109815ABDA1F}"/>
              </a:ext>
            </a:extLst>
          </p:cNvPr>
          <p:cNvSpPr txBox="1"/>
          <p:nvPr/>
        </p:nvSpPr>
        <p:spPr>
          <a:xfrm>
            <a:off x="155293" y="329945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5388F2C7-CDDA-42BE-8603-5573769ABA58}"/>
              </a:ext>
            </a:extLst>
          </p:cNvPr>
          <p:cNvSpPr txBox="1"/>
          <p:nvPr/>
        </p:nvSpPr>
        <p:spPr>
          <a:xfrm>
            <a:off x="155293" y="37842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6460C20-F5F7-4CE3-B6D6-89C247FD65CF}"/>
              </a:ext>
            </a:extLst>
          </p:cNvPr>
          <p:cNvSpPr/>
          <p:nvPr/>
        </p:nvSpPr>
        <p:spPr>
          <a:xfrm>
            <a:off x="-9283" y="3281629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직각 삼각형 52">
            <a:extLst>
              <a:ext uri="{FF2B5EF4-FFF2-40B4-BE49-F238E27FC236}">
                <a16:creationId xmlns:a16="http://schemas.microsoft.com/office/drawing/2014/main" id="{0C52AC2D-AC60-468B-92B0-02D804C69396}"/>
              </a:ext>
            </a:extLst>
          </p:cNvPr>
          <p:cNvSpPr/>
          <p:nvPr/>
        </p:nvSpPr>
        <p:spPr>
          <a:xfrm rot="5400000">
            <a:off x="686989" y="3611703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58826" y="48126"/>
            <a:ext cx="4053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Abadi"/>
                <a:cs typeface="Aharoni"/>
              </a:rPr>
              <a:t>Development status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52D5F7-2D26-44D5-94E0-2067417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5" name="오각형 2">
            <a:extLst>
              <a:ext uri="{FF2B5EF4-FFF2-40B4-BE49-F238E27FC236}">
                <a16:creationId xmlns:a16="http://schemas.microsoft.com/office/drawing/2014/main" id="{067FFA01-4C68-451B-916F-237876B30511}"/>
              </a:ext>
            </a:extLst>
          </p:cNvPr>
          <p:cNvSpPr/>
          <p:nvPr/>
        </p:nvSpPr>
        <p:spPr>
          <a:xfrm>
            <a:off x="2110163" y="1944767"/>
            <a:ext cx="2460759" cy="1080120"/>
          </a:xfrm>
          <a:prstGeom prst="homePlate">
            <a:avLst>
              <a:gd name="adj" fmla="val 50000"/>
            </a:avLst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OTP 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식별자 지원</a:t>
            </a:r>
          </a:p>
        </p:txBody>
      </p:sp>
      <p:sp>
        <p:nvSpPr>
          <p:cNvPr id="30" name="오각형 2">
            <a:extLst>
              <a:ext uri="{FF2B5EF4-FFF2-40B4-BE49-F238E27FC236}">
                <a16:creationId xmlns:a16="http://schemas.microsoft.com/office/drawing/2014/main" id="{FE751F0B-2E76-44AF-9F4C-98507E656AAA}"/>
              </a:ext>
            </a:extLst>
          </p:cNvPr>
          <p:cNvSpPr/>
          <p:nvPr/>
        </p:nvSpPr>
        <p:spPr>
          <a:xfrm>
            <a:off x="2110163" y="3586983"/>
            <a:ext cx="2460759" cy="1080120"/>
          </a:xfrm>
          <a:prstGeom prst="homePlate">
            <a:avLst>
              <a:gd name="adj" fmla="val 50000"/>
            </a:avLst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메뉴 데이터 </a:t>
            </a:r>
            <a:endParaRPr lang="en-US" altLang="ko-KR" sz="16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전송길이 제한</a:t>
            </a:r>
          </a:p>
        </p:txBody>
      </p:sp>
      <p:sp>
        <p:nvSpPr>
          <p:cNvPr id="31" name="갈매기형 수장 30">
            <a:extLst>
              <a:ext uri="{FF2B5EF4-FFF2-40B4-BE49-F238E27FC236}">
                <a16:creationId xmlns:a16="http://schemas.microsoft.com/office/drawing/2014/main" id="{63C7B101-BA9B-4F04-A705-98FCCBED6F7B}"/>
              </a:ext>
            </a:extLst>
          </p:cNvPr>
          <p:cNvSpPr/>
          <p:nvPr/>
        </p:nvSpPr>
        <p:spPr>
          <a:xfrm>
            <a:off x="5081703" y="2423339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갈매기형 수장 31">
            <a:extLst>
              <a:ext uri="{FF2B5EF4-FFF2-40B4-BE49-F238E27FC236}">
                <a16:creationId xmlns:a16="http://schemas.microsoft.com/office/drawing/2014/main" id="{99CC5D7F-22E6-45B0-AA10-14B06215FFBC}"/>
              </a:ext>
            </a:extLst>
          </p:cNvPr>
          <p:cNvSpPr/>
          <p:nvPr/>
        </p:nvSpPr>
        <p:spPr>
          <a:xfrm>
            <a:off x="4934052" y="2423339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3F1E74-355A-4074-9F0E-48FC36F5A8FC}"/>
              </a:ext>
            </a:extLst>
          </p:cNvPr>
          <p:cNvSpPr txBox="1"/>
          <p:nvPr/>
        </p:nvSpPr>
        <p:spPr>
          <a:xfrm>
            <a:off x="5359842" y="2319040"/>
            <a:ext cx="2958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보안관련 문제로 아직 구현 </a:t>
            </a:r>
            <a:r>
              <a:rPr lang="en-US" altLang="ko-KR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X</a:t>
            </a:r>
            <a:endParaRPr lang="ko-KR" altLang="en-US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61CC54-294F-4EB2-927E-C562EE7B8BD7}"/>
              </a:ext>
            </a:extLst>
          </p:cNvPr>
          <p:cNvSpPr txBox="1"/>
          <p:nvPr/>
        </p:nvSpPr>
        <p:spPr>
          <a:xfrm>
            <a:off x="5359842" y="3846463"/>
            <a:ext cx="3250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추가 데이터 공간 확보를 위해서 다른 방법을 찾아야 함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C137D8A-46F7-479A-8437-0DCEFC0CE266}"/>
              </a:ext>
            </a:extLst>
          </p:cNvPr>
          <p:cNvSpPr/>
          <p:nvPr/>
        </p:nvSpPr>
        <p:spPr>
          <a:xfrm>
            <a:off x="1250750" y="1132284"/>
            <a:ext cx="2749308" cy="416967"/>
          </a:xfrm>
          <a:prstGeom prst="rect">
            <a:avLst/>
          </a:prstGeom>
          <a:solidFill>
            <a:srgbClr val="AF906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 altLang="ko-KR" sz="28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Unfinished </a:t>
            </a:r>
            <a:r>
              <a:rPr lang="en-US" altLang="ko-KR" sz="1400" dirty="0">
                <a:solidFill>
                  <a:schemeClr val="tx1"/>
                </a:solidFill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function</a:t>
            </a:r>
            <a:endParaRPr lang="ko-KR" altLang="en-US" sz="1400" dirty="0">
              <a:solidFill>
                <a:schemeClr val="tx1"/>
              </a:solidFill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</p:txBody>
      </p:sp>
      <p:sp>
        <p:nvSpPr>
          <p:cNvPr id="48" name="갈매기형 수장 30">
            <a:extLst>
              <a:ext uri="{FF2B5EF4-FFF2-40B4-BE49-F238E27FC236}">
                <a16:creationId xmlns:a16="http://schemas.microsoft.com/office/drawing/2014/main" id="{BD1E6C15-C23D-4367-B3F6-4EC556CAFDCA}"/>
              </a:ext>
            </a:extLst>
          </p:cNvPr>
          <p:cNvSpPr/>
          <p:nvPr/>
        </p:nvSpPr>
        <p:spPr>
          <a:xfrm>
            <a:off x="5081703" y="5667865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갈매기형 수장 31">
            <a:extLst>
              <a:ext uri="{FF2B5EF4-FFF2-40B4-BE49-F238E27FC236}">
                <a16:creationId xmlns:a16="http://schemas.microsoft.com/office/drawing/2014/main" id="{171DFABE-6AF0-45B2-BE84-B6E91B0D7608}"/>
              </a:ext>
            </a:extLst>
          </p:cNvPr>
          <p:cNvSpPr/>
          <p:nvPr/>
        </p:nvSpPr>
        <p:spPr>
          <a:xfrm>
            <a:off x="4934052" y="5667865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6E34224-1F1C-4B71-BA7B-1844618F28DB}"/>
              </a:ext>
            </a:extLst>
          </p:cNvPr>
          <p:cNvSpPr txBox="1"/>
          <p:nvPr/>
        </p:nvSpPr>
        <p:spPr>
          <a:xfrm>
            <a:off x="5359842" y="5446094"/>
            <a:ext cx="274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SSL</a:t>
            </a:r>
            <a:r>
              <a:rPr lang="ko-KR" altLang="en-US" dirty="0">
                <a:latin typeface="+mn-ea"/>
              </a:rPr>
              <a:t>암호화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인증서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도입으로 해결 가능</a:t>
            </a:r>
          </a:p>
        </p:txBody>
      </p:sp>
      <p:sp>
        <p:nvSpPr>
          <p:cNvPr id="38" name="오각형 2">
            <a:extLst>
              <a:ext uri="{FF2B5EF4-FFF2-40B4-BE49-F238E27FC236}">
                <a16:creationId xmlns:a16="http://schemas.microsoft.com/office/drawing/2014/main" id="{433FF303-7B9C-43D9-8773-87BB42894D95}"/>
              </a:ext>
            </a:extLst>
          </p:cNvPr>
          <p:cNvSpPr/>
          <p:nvPr/>
        </p:nvSpPr>
        <p:spPr>
          <a:xfrm>
            <a:off x="2110163" y="5229200"/>
            <a:ext cx="2460759" cy="1080120"/>
          </a:xfrm>
          <a:prstGeom prst="homePlate">
            <a:avLst>
              <a:gd name="adj" fmla="val 50000"/>
            </a:avLst>
          </a:prstGeom>
          <a:noFill/>
          <a:ln w="6350">
            <a:solidFill>
              <a:srgbClr val="AF90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비콘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단말기와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서버간의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통신 암호화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X</a:t>
            </a:r>
            <a:endParaRPr lang="ko-KR" altLang="en-US" sz="1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0" name="갈매기형 수장 30">
            <a:extLst>
              <a:ext uri="{FF2B5EF4-FFF2-40B4-BE49-F238E27FC236}">
                <a16:creationId xmlns:a16="http://schemas.microsoft.com/office/drawing/2014/main" id="{904DD164-B599-43E1-B7CB-78ED42793041}"/>
              </a:ext>
            </a:extLst>
          </p:cNvPr>
          <p:cNvSpPr/>
          <p:nvPr/>
        </p:nvSpPr>
        <p:spPr>
          <a:xfrm>
            <a:off x="5081703" y="4045602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갈매기형 수장 31">
            <a:extLst>
              <a:ext uri="{FF2B5EF4-FFF2-40B4-BE49-F238E27FC236}">
                <a16:creationId xmlns:a16="http://schemas.microsoft.com/office/drawing/2014/main" id="{2BD7D07E-E8DB-454C-8CB7-EF99BFD1DF89}"/>
              </a:ext>
            </a:extLst>
          </p:cNvPr>
          <p:cNvSpPr/>
          <p:nvPr/>
        </p:nvSpPr>
        <p:spPr>
          <a:xfrm>
            <a:off x="4934052" y="4045602"/>
            <a:ext cx="140381" cy="154419"/>
          </a:xfrm>
          <a:prstGeom prst="chevron">
            <a:avLst>
              <a:gd name="adj" fmla="val 50000"/>
            </a:avLst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0C8FFE-4F1F-4599-A7B8-F62E527FCFEE}"/>
              </a:ext>
            </a:extLst>
          </p:cNvPr>
          <p:cNvSpPr txBox="1"/>
          <p:nvPr/>
        </p:nvSpPr>
        <p:spPr>
          <a:xfrm>
            <a:off x="155292" y="875427"/>
            <a:ext cx="450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868686"/>
                </a:solidFill>
                <a:effectLst/>
                <a:latin typeface="Yoon 윤고딕 520_TT"/>
                <a:ea typeface="Yoon 윤고딕 520_TT"/>
              </a:rPr>
              <a:t>01</a:t>
            </a:r>
            <a:endParaRPr lang="en-US" altLang="ko-KR" sz="1600" dirty="0">
              <a:solidFill>
                <a:srgbClr val="868686"/>
              </a:solidFill>
              <a:effectLst/>
              <a:latin typeface="Yoon 윤고딕 520_TT"/>
              <a:ea typeface="Yoon 윤고딕 520_T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E4A6E0-9E99-4A2E-B2E0-3495AC16C9A6}"/>
              </a:ext>
            </a:extLst>
          </p:cNvPr>
          <p:cNvSpPr txBox="1"/>
          <p:nvPr/>
        </p:nvSpPr>
        <p:spPr>
          <a:xfrm>
            <a:off x="155293" y="136023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1D1D1"/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 dirty="0">
              <a:solidFill>
                <a:srgbClr val="D1D1D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11043D-E9D5-4733-B7C4-47775BE2948C}"/>
              </a:ext>
            </a:extLst>
          </p:cNvPr>
          <p:cNvSpPr txBox="1"/>
          <p:nvPr/>
        </p:nvSpPr>
        <p:spPr>
          <a:xfrm>
            <a:off x="155293" y="184503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 dirty="0">
              <a:solidFill>
                <a:schemeClr val="accent3">
                  <a:lumMod val="60000"/>
                  <a:lumOff val="4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F447B2-6F46-456A-8C06-A4CA6771E393}"/>
              </a:ext>
            </a:extLst>
          </p:cNvPr>
          <p:cNvSpPr txBox="1"/>
          <p:nvPr/>
        </p:nvSpPr>
        <p:spPr>
          <a:xfrm>
            <a:off x="155293" y="23298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 dirty="0">
              <a:solidFill>
                <a:schemeClr val="accent3">
                  <a:lumMod val="40000"/>
                  <a:lumOff val="6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BEE1F393-CAAF-438E-BB4B-BC37D5C8D920}"/>
              </a:ext>
            </a:extLst>
          </p:cNvPr>
          <p:cNvSpPr txBox="1"/>
          <p:nvPr/>
        </p:nvSpPr>
        <p:spPr>
          <a:xfrm>
            <a:off x="155293" y="281464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 dirty="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D6C143DF-28D1-49D0-8BE6-A4CB4F69CA0B}"/>
              </a:ext>
            </a:extLst>
          </p:cNvPr>
          <p:cNvSpPr txBox="1"/>
          <p:nvPr/>
        </p:nvSpPr>
        <p:spPr>
          <a:xfrm>
            <a:off x="155293" y="329945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51" name="TextBox 28">
            <a:extLst>
              <a:ext uri="{FF2B5EF4-FFF2-40B4-BE49-F238E27FC236}">
                <a16:creationId xmlns:a16="http://schemas.microsoft.com/office/drawing/2014/main" id="{93CF044A-DF01-42B3-B377-F53788AF1F8B}"/>
              </a:ext>
            </a:extLst>
          </p:cNvPr>
          <p:cNvSpPr txBox="1"/>
          <p:nvPr/>
        </p:nvSpPr>
        <p:spPr>
          <a:xfrm>
            <a:off x="155293" y="37842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112126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/>
          <p:nvPr/>
        </p:nvCxnSpPr>
        <p:spPr>
          <a:xfrm>
            <a:off x="683568" y="-371068"/>
            <a:ext cx="0" cy="7472476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 flipH="1">
            <a:off x="692540" y="548680"/>
            <a:ext cx="9295796" cy="0"/>
          </a:xfrm>
          <a:prstGeom prst="line">
            <a:avLst/>
          </a:prstGeom>
          <a:ln>
            <a:solidFill>
              <a:schemeClr val="bg1">
                <a:lumMod val="6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-9283" y="3801891"/>
            <a:ext cx="834325" cy="343501"/>
          </a:xfrm>
          <a:prstGeom prst="rect">
            <a:avLst/>
          </a:prstGeom>
          <a:solidFill>
            <a:srgbClr val="272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 rot="5400000">
            <a:off x="686989" y="4131965"/>
            <a:ext cx="81142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758826" y="48126"/>
            <a:ext cx="4053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Abadi"/>
                <a:cs typeface="Aharoni"/>
              </a:rPr>
              <a:t>Reference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52D5F7-2D26-44D5-94E0-2067417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C40F-E583-48DB-9343-410B7BB924A3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DB881-9922-4915-BE7D-89C6D0164E55}"/>
              </a:ext>
            </a:extLst>
          </p:cNvPr>
          <p:cNvSpPr txBox="1"/>
          <p:nvPr/>
        </p:nvSpPr>
        <p:spPr>
          <a:xfrm>
            <a:off x="1173867" y="1117600"/>
            <a:ext cx="76653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Bluetooth Beacon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https://github.com/AltBeacon/android-beacon-library-reference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</a:t>
            </a:r>
          </a:p>
          <a:p>
            <a:r>
              <a:rPr lang="en-US" altLang="ko-KR" dirty="0">
                <a:hlinkClick r:id="rId4"/>
              </a:rPr>
              <a:t>https://docs.docker.com/get-started/overview/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Socket</a:t>
            </a:r>
          </a:p>
          <a:p>
            <a:r>
              <a:rPr lang="en-US" altLang="ko-KR" dirty="0">
                <a:hlinkClick r:id="rId5"/>
              </a:rPr>
              <a:t>https://docs.microsoft.com/ko-kr/dotnet/api/system.net.sockets.socket?view=net-6.0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Telegram </a:t>
            </a:r>
            <a:r>
              <a:rPr lang="en-US" altLang="ko-KR" dirty="0" err="1"/>
              <a:t>api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https://core.telegram.org/#api-methods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CBAFD6-028B-4D03-8C9B-99A54B36D380}"/>
              </a:ext>
            </a:extLst>
          </p:cNvPr>
          <p:cNvSpPr txBox="1"/>
          <p:nvPr/>
        </p:nvSpPr>
        <p:spPr>
          <a:xfrm>
            <a:off x="155292" y="875427"/>
            <a:ext cx="450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bg1">
                      <a:lumMod val="85000"/>
                      <a:alpha val="30000"/>
                    </a:schemeClr>
                  </a:solidFill>
                </a:ln>
                <a:solidFill>
                  <a:srgbClr val="868686"/>
                </a:solidFill>
                <a:effectLst/>
                <a:latin typeface="Yoon 윤고딕 520_TT"/>
                <a:ea typeface="Yoon 윤고딕 520_TT"/>
              </a:rPr>
              <a:t>01</a:t>
            </a:r>
            <a:endParaRPr lang="en-US" altLang="ko-KR" sz="1600" dirty="0">
              <a:solidFill>
                <a:srgbClr val="868686"/>
              </a:solidFill>
              <a:effectLst/>
              <a:latin typeface="Yoon 윤고딕 520_TT"/>
              <a:ea typeface="Yoon 윤고딕 520_T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244E-CEC7-4ADD-AD48-87F76C13DE38}"/>
              </a:ext>
            </a:extLst>
          </p:cNvPr>
          <p:cNvSpPr txBox="1"/>
          <p:nvPr/>
        </p:nvSpPr>
        <p:spPr>
          <a:xfrm>
            <a:off x="155293" y="136023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D1D1D1"/>
                </a:solidFill>
                <a:latin typeface="Yoon 윤고딕 520_TT"/>
                <a:ea typeface="Yoon 윤고딕 520_TT"/>
              </a:rPr>
              <a:t>02</a:t>
            </a:r>
            <a:endParaRPr lang="en-US" altLang="ko-KR" sz="1600" dirty="0">
              <a:solidFill>
                <a:srgbClr val="D1D1D1"/>
              </a:solidFill>
              <a:latin typeface="Yoon 윤고딕 520_TT"/>
              <a:ea typeface="Yoon 윤고딕 520_T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73422-873A-4922-A53D-CF060EFA8518}"/>
              </a:ext>
            </a:extLst>
          </p:cNvPr>
          <p:cNvSpPr txBox="1"/>
          <p:nvPr/>
        </p:nvSpPr>
        <p:spPr>
          <a:xfrm>
            <a:off x="155293" y="184503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Yoon 윤고딕 520_TT"/>
                <a:ea typeface="Yoon 윤고딕 520_TT"/>
              </a:rPr>
              <a:t>03</a:t>
            </a:r>
            <a:endParaRPr lang="en-US" altLang="ko-KR" sz="1600" dirty="0">
              <a:solidFill>
                <a:schemeClr val="accent3">
                  <a:lumMod val="60000"/>
                  <a:lumOff val="4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294887-1185-450B-B163-C21837FB1BA7}"/>
              </a:ext>
            </a:extLst>
          </p:cNvPr>
          <p:cNvSpPr txBox="1"/>
          <p:nvPr/>
        </p:nvSpPr>
        <p:spPr>
          <a:xfrm>
            <a:off x="155293" y="232984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dirty="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accent3">
                    <a:lumMod val="40000"/>
                    <a:lumOff val="60000"/>
                  </a:schemeClr>
                </a:solidFill>
                <a:latin typeface="Yoon 윤고딕 520_TT"/>
                <a:ea typeface="Yoon 윤고딕 520_TT"/>
              </a:rPr>
              <a:t>04</a:t>
            </a:r>
            <a:endParaRPr lang="en-US" altLang="ko-KR" sz="1600" dirty="0">
              <a:solidFill>
                <a:schemeClr val="accent3">
                  <a:lumMod val="40000"/>
                  <a:lumOff val="60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2" name="TextBox 28">
            <a:extLst>
              <a:ext uri="{FF2B5EF4-FFF2-40B4-BE49-F238E27FC236}">
                <a16:creationId xmlns:a16="http://schemas.microsoft.com/office/drawing/2014/main" id="{8ED77127-C4EE-4371-93C9-813837E4F925}"/>
              </a:ext>
            </a:extLst>
          </p:cNvPr>
          <p:cNvSpPr txBox="1"/>
          <p:nvPr/>
        </p:nvSpPr>
        <p:spPr>
          <a:xfrm>
            <a:off x="155293" y="2814647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05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4" name="TextBox 28">
            <a:extLst>
              <a:ext uri="{FF2B5EF4-FFF2-40B4-BE49-F238E27FC236}">
                <a16:creationId xmlns:a16="http://schemas.microsoft.com/office/drawing/2014/main" id="{9C21449D-B219-4A7C-B228-7C0AF25C58F1}"/>
              </a:ext>
            </a:extLst>
          </p:cNvPr>
          <p:cNvSpPr txBox="1"/>
          <p:nvPr/>
        </p:nvSpPr>
        <p:spPr>
          <a:xfrm>
            <a:off x="155293" y="3299452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06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EEB8B7D7-D06C-4CDC-9D83-C4C59A982E47}"/>
              </a:ext>
            </a:extLst>
          </p:cNvPr>
          <p:cNvSpPr txBox="1"/>
          <p:nvPr/>
        </p:nvSpPr>
        <p:spPr>
          <a:xfrm>
            <a:off x="155293" y="3784258"/>
            <a:ext cx="450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tx1">
                      <a:alpha val="30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Yoon 윤고딕 520_TT"/>
                <a:ea typeface="Yoon 윤고딕 520_TT"/>
              </a:rPr>
              <a:t>07</a:t>
            </a:r>
            <a:endParaRPr lang="en-US" altLang="ko-KR" sz="1600">
              <a:solidFill>
                <a:schemeClr val="bg1">
                  <a:lumMod val="85000"/>
                </a:schemeClr>
              </a:solidFill>
              <a:latin typeface="Yoon 윤고딕 520_TT"/>
              <a:ea typeface="Yoon 윤고딕 520_TT"/>
            </a:endParaRPr>
          </a:p>
        </p:txBody>
      </p:sp>
    </p:spTree>
    <p:extLst>
      <p:ext uri="{BB962C8B-B14F-4D97-AF65-F5344CB8AC3E}">
        <p14:creationId xmlns:p14="http://schemas.microsoft.com/office/powerpoint/2010/main" val="20549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1242</Words>
  <Application>Microsoft Office PowerPoint</Application>
  <PresentationFormat>화면 슬라이드 쇼(4:3)</PresentationFormat>
  <Paragraphs>236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한컴 말랑말랑 Regular</vt:lpstr>
      <vt:lpstr>Yoon 윤고딕 520_TT</vt:lpstr>
      <vt:lpstr>맑은 고딕</vt:lpstr>
      <vt:lpstr>Calibri Light</vt:lpstr>
      <vt:lpstr>Wingdings</vt:lpstr>
      <vt:lpstr>Calibri</vt:lpstr>
      <vt:lpstr>HY견고딕</vt:lpstr>
      <vt:lpstr>Arial</vt:lpstr>
      <vt:lpstr>Abadi</vt:lpstr>
      <vt:lpstr>-apple-system</vt:lpstr>
      <vt:lpstr>Impact</vt:lpstr>
      <vt:lpstr>Apple SD Gothic Neo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건우</dc:creator>
  <cp:lastModifiedBy>유 휘준</cp:lastModifiedBy>
  <cp:revision>18</cp:revision>
  <dcterms:created xsi:type="dcterms:W3CDTF">2021-11-28T15:01:29Z</dcterms:created>
  <dcterms:modified xsi:type="dcterms:W3CDTF">2021-12-07T13:10:54Z</dcterms:modified>
  <cp:version/>
</cp:coreProperties>
</file>