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9"/>
  </p:notesMasterIdLst>
  <p:sldIdLst>
    <p:sldId id="256" r:id="rId2"/>
    <p:sldId id="259" r:id="rId3"/>
    <p:sldId id="260" r:id="rId4"/>
    <p:sldId id="261" r:id="rId5"/>
    <p:sldId id="262" r:id="rId6"/>
    <p:sldId id="263" r:id="rId7"/>
    <p:sldId id="264"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5" autoAdjust="0"/>
    <p:restoredTop sz="94660"/>
  </p:normalViewPr>
  <p:slideViewPr>
    <p:cSldViewPr>
      <p:cViewPr varScale="1">
        <p:scale>
          <a:sx n="87" d="100"/>
          <a:sy n="87" d="100"/>
        </p:scale>
        <p:origin x="148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48C7CCB-F337-4F33-A65A-4AFB35769DD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A7C889F9-23E8-4ED7-A7C7-863326412FF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8DA6A36-6759-441E-9853-267165049983}" type="datetimeFigureOut">
              <a:rPr lang="en-US"/>
              <a:pPr>
                <a:defRPr/>
              </a:pPr>
              <a:t>8/13/2021</a:t>
            </a:fld>
            <a:endParaRPr lang="en-US"/>
          </a:p>
        </p:txBody>
      </p:sp>
      <p:sp>
        <p:nvSpPr>
          <p:cNvPr id="4" name="Slide Image Placeholder 3">
            <a:extLst>
              <a:ext uri="{FF2B5EF4-FFF2-40B4-BE49-F238E27FC236}">
                <a16:creationId xmlns="" xmlns:a16="http://schemas.microsoft.com/office/drawing/2014/main" id="{B8789005-62C8-4F45-8281-BB1544F5299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4129F91C-106B-4E75-A594-9577DD31E95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EDE3FC69-EC07-4E90-8E87-A4595ABC4FA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67B69A7F-5F11-4D7B-B1E3-16F7A017052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72CDD1B-F4FC-4DB3-A12B-A5DC03369A5A}" type="slidenum">
              <a:rPr lang="en-US" altLang="en-US"/>
              <a:pPr/>
              <a:t>‹#›</a:t>
            </a:fld>
            <a:endParaRPr lang="en-US" altLang="en-US"/>
          </a:p>
        </p:txBody>
      </p:sp>
    </p:spTree>
    <p:extLst>
      <p:ext uri="{BB962C8B-B14F-4D97-AF65-F5344CB8AC3E}">
        <p14:creationId xmlns:p14="http://schemas.microsoft.com/office/powerpoint/2010/main" val="1252537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C49D8093-5764-4965-8A0A-8554E8AC6A40}" type="datetimeFigureOut">
              <a:rPr lang="en-US" smtClean="0"/>
              <a:pPr>
                <a:defRPr/>
              </a:pPr>
              <a:t>8/13/2021</a:t>
            </a:fld>
            <a:endParaRPr lang="en-IN"/>
          </a:p>
        </p:txBody>
      </p:sp>
      <p:sp>
        <p:nvSpPr>
          <p:cNvPr id="17" name="Footer Placeholder 16"/>
          <p:cNvSpPr>
            <a:spLocks noGrp="1"/>
          </p:cNvSpPr>
          <p:nvPr>
            <p:ph type="ftr" sz="quarter" idx="11"/>
          </p:nvPr>
        </p:nvSpPr>
        <p:spPr/>
        <p:txBody>
          <a:bodyPr/>
          <a:lstStyle/>
          <a:p>
            <a:pPr>
              <a:defRPr/>
            </a:pP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7CD5592-9F96-4D8B-B7BE-C77183D404BB}" type="slidenum">
              <a:rPr lang="en-IN" altLang="en-US" smtClean="0"/>
              <a:pPr/>
              <a:t>‹#›</a:t>
            </a:fld>
            <a:endParaRPr lang="en-IN" alt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4" name="Picture 13" descr="RNSLOGO-COlor">
            <a:extLst>
              <a:ext uri="{FF2B5EF4-FFF2-40B4-BE49-F238E27FC236}">
                <a16:creationId xmlns="" xmlns:a16="http://schemas.microsoft.com/office/drawing/2014/main" id="{B99C3D11-51FD-4E9D-B3EB-35D21B449A01}"/>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EE9301D3-B89A-4819-B740-A7A9ED17FBBF}" type="datetimeFigureOut">
              <a:rPr lang="en-US" smtClean="0"/>
              <a:pPr>
                <a:defRPr/>
              </a:pPr>
              <a:t>8/13/2021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6111AD68-D9CA-496E-96A6-EFE3199B72BD}" type="slidenum">
              <a:rPr lang="en-IN" altLang="en-US" smtClean="0"/>
              <a:pPr/>
              <a:t>‹#›</a:t>
            </a:fld>
            <a:endParaRPr lang="en-IN" altLang="en-US"/>
          </a:p>
        </p:txBody>
      </p:sp>
      <p:pic>
        <p:nvPicPr>
          <p:cNvPr id="7" name="Picture 6" descr="RNSLOGO-COlor">
            <a:extLst>
              <a:ext uri="{FF2B5EF4-FFF2-40B4-BE49-F238E27FC236}">
                <a16:creationId xmlns="" xmlns:a16="http://schemas.microsoft.com/office/drawing/2014/main" id="{2D8BA818-5F1D-44D7-8DC0-88A20C840EE2}"/>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F61E749-5159-4413-BDA7-60C83DC323C6}" type="datetimeFigureOut">
              <a:rPr lang="en-US" smtClean="0"/>
              <a:pPr>
                <a:defRPr/>
              </a:pPr>
              <a:t>8/13/2021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204C0A44-C6A7-4D63-A46C-88FCEF016321}" type="slidenum">
              <a:rPr lang="en-IN" altLang="en-US" smtClean="0"/>
              <a:pPr/>
              <a:t>‹#›</a:t>
            </a:fld>
            <a:endParaRPr lang="en-IN" altLang="en-US"/>
          </a:p>
        </p:txBody>
      </p:sp>
      <p:pic>
        <p:nvPicPr>
          <p:cNvPr id="7" name="Picture 6" descr="RNSLOGO-COlor">
            <a:extLst>
              <a:ext uri="{FF2B5EF4-FFF2-40B4-BE49-F238E27FC236}">
                <a16:creationId xmlns="" xmlns:a16="http://schemas.microsoft.com/office/drawing/2014/main" id="{913990A2-7EA3-4FE8-A69D-57B9CB64E87F}"/>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28A073C3-AD5B-46C1-878F-549DFA22DDFD}" type="datetimeFigureOut">
              <a:rPr lang="en-US" smtClean="0"/>
              <a:pPr>
                <a:defRPr/>
              </a:pPr>
              <a:t>8/13/2021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F38C5075-EB7D-4881-AE6B-BA3BA2578793}" type="slidenum">
              <a:rPr lang="en-IN" altLang="en-US" smtClean="0"/>
              <a:pPr/>
              <a:t>‹#›</a:t>
            </a:fld>
            <a:endParaRPr lang="en-IN" alt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6" descr="RNSLOGO-COlor">
            <a:extLst>
              <a:ext uri="{FF2B5EF4-FFF2-40B4-BE49-F238E27FC236}">
                <a16:creationId xmlns="" xmlns:a16="http://schemas.microsoft.com/office/drawing/2014/main" id="{B17D532F-8EEC-4D89-90A0-4BDA8408CA06}"/>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04AAA17C-AAA5-484B-A115-9F4848B8CE93}" type="datetimeFigureOut">
              <a:rPr lang="en-US" smtClean="0"/>
              <a:pPr>
                <a:defRPr/>
              </a:pPr>
              <a:t>8/13/2021</a:t>
            </a:fld>
            <a:endParaRPr lang="en-IN"/>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CDDF8E8-F235-40C6-A970-35C840B23A02}" type="slidenum">
              <a:rPr lang="en-IN" altLang="en-US" smtClean="0"/>
              <a:pPr/>
              <a:t>‹#›</a:t>
            </a:fld>
            <a:endParaRPr lang="en-IN" altLang="en-US"/>
          </a:p>
        </p:txBody>
      </p:sp>
      <p:pic>
        <p:nvPicPr>
          <p:cNvPr id="12" name="Picture 11" descr="RNSLOGO-COlor">
            <a:extLst>
              <a:ext uri="{FF2B5EF4-FFF2-40B4-BE49-F238E27FC236}">
                <a16:creationId xmlns="" xmlns:a16="http://schemas.microsoft.com/office/drawing/2014/main" id="{B60B887C-89B7-4DEE-8EF6-ED23D0696034}"/>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E5176E2A-58BC-42D4-BBE5-ADE2458DA256}" type="datetimeFigureOut">
              <a:rPr lang="en-US" smtClean="0"/>
              <a:pPr>
                <a:defRPr/>
              </a:pPr>
              <a:t>8/13/2021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2819706-0867-4599-A590-B9724A603B3F}" type="slidenum">
              <a:rPr lang="en-IN" altLang="en-US" smtClean="0"/>
              <a:pPr/>
              <a:t>‹#›</a:t>
            </a:fld>
            <a:endParaRPr lang="en-IN" alt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8" name="Picture 7" descr="RNSLOGO-COlor">
            <a:extLst>
              <a:ext uri="{FF2B5EF4-FFF2-40B4-BE49-F238E27FC236}">
                <a16:creationId xmlns="" xmlns:a16="http://schemas.microsoft.com/office/drawing/2014/main" id="{39E602F0-63D7-4874-95F0-4F6C26782FC5}"/>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EE95229A-CB32-4E66-8CBA-A9A91409AD6D}" type="datetimeFigureOut">
              <a:rPr lang="en-US" smtClean="0"/>
              <a:pPr>
                <a:defRPr/>
              </a:pPr>
              <a:t>8/13/2021</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ED93D5DF-4017-47A9-96F9-480668880314}" type="slidenum">
              <a:rPr lang="en-IN" altLang="en-US" smtClean="0"/>
              <a:pPr/>
              <a:t>‹#›</a:t>
            </a:fld>
            <a:endParaRPr lang="en-IN" alt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RNSLOGO-COlor">
            <a:extLst>
              <a:ext uri="{FF2B5EF4-FFF2-40B4-BE49-F238E27FC236}">
                <a16:creationId xmlns="" xmlns:a16="http://schemas.microsoft.com/office/drawing/2014/main" id="{91FBFD42-15E5-4F15-8061-2F39D22EB0CB}"/>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99609"/>
            <a:ext cx="1008000" cy="95839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3B108C15-EDD0-4256-A8E4-7CA9E2573708}" type="datetimeFigureOut">
              <a:rPr lang="en-US" smtClean="0"/>
              <a:pPr>
                <a:defRPr/>
              </a:pPr>
              <a:t>8/13/2021</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12AA7888-4774-434E-94A3-D509141055DF}" type="slidenum">
              <a:rPr lang="en-IN" altLang="en-US" smtClean="0"/>
              <a:pPr/>
              <a:t>‹#›</a:t>
            </a:fld>
            <a:endParaRPr lang="en-IN" altLang="en-US"/>
          </a:p>
        </p:txBody>
      </p:sp>
      <p:pic>
        <p:nvPicPr>
          <p:cNvPr id="6" name="Picture 5" descr="RNSLOGO-COlor">
            <a:extLst>
              <a:ext uri="{FF2B5EF4-FFF2-40B4-BE49-F238E27FC236}">
                <a16:creationId xmlns="" xmlns:a16="http://schemas.microsoft.com/office/drawing/2014/main" id="{F5B26ECD-1071-4659-A661-BEADA9A3A605}"/>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F7E8008-9160-48FD-B748-871EFC12506C}" type="datetimeFigureOut">
              <a:rPr lang="en-US" smtClean="0"/>
              <a:pPr>
                <a:defRPr/>
              </a:pPr>
              <a:t>8/13/2021</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999AA04A-0345-42BC-B2BF-1D133F2174E6}" type="slidenum">
              <a:rPr lang="en-IN" altLang="en-US" smtClean="0"/>
              <a:pPr/>
              <a:t>‹#›</a:t>
            </a:fld>
            <a:endParaRPr lang="en-IN" altLang="en-US"/>
          </a:p>
        </p:txBody>
      </p:sp>
      <p:pic>
        <p:nvPicPr>
          <p:cNvPr id="5" name="Picture 4" descr="RNSLOGO-COlor">
            <a:extLst>
              <a:ext uri="{FF2B5EF4-FFF2-40B4-BE49-F238E27FC236}">
                <a16:creationId xmlns="" xmlns:a16="http://schemas.microsoft.com/office/drawing/2014/main" id="{4128CC95-068F-4062-A84B-FA8AE8D33BFB}"/>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68D4D0DC-0C6E-4019-9B79-D0AA1B879DA8}" type="datetimeFigureOut">
              <a:rPr lang="en-US" smtClean="0"/>
              <a:pPr>
                <a:defRPr/>
              </a:pPr>
              <a:t>8/13/2021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BBA760B9-C8F9-4F37-B396-441192D3C1BF}" type="slidenum">
              <a:rPr lang="en-IN" altLang="en-US" smtClean="0"/>
              <a:pPr/>
              <a:t>‹#›</a:t>
            </a:fld>
            <a:endParaRPr lang="en-IN" alt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RNSLOGO-COlor">
            <a:extLst>
              <a:ext uri="{FF2B5EF4-FFF2-40B4-BE49-F238E27FC236}">
                <a16:creationId xmlns="" xmlns:a16="http://schemas.microsoft.com/office/drawing/2014/main" id="{360A1D4E-1A79-446E-A2F7-DE724BBD4B42}"/>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36000" y="0"/>
            <a:ext cx="1008000" cy="95839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2BF34150-6106-4D14-B4E7-3629D3B130D3}" type="datetimeFigureOut">
              <a:rPr lang="en-US" smtClean="0"/>
              <a:pPr>
                <a:defRPr/>
              </a:pPr>
              <a:t>8/13/2021</a:t>
            </a:fld>
            <a:endParaRPr lang="en-IN"/>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5260B5FC-B7C4-4CBD-A122-99180FDE3ED8}" type="slidenum">
              <a:rPr lang="en-IN" altLang="en-US" smtClean="0"/>
              <a:pPr/>
              <a:t>‹#›</a:t>
            </a:fld>
            <a:endParaRPr lang="en-IN" alt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pic>
        <p:nvPicPr>
          <p:cNvPr id="14" name="Picture 13" descr="RNSLOGO-COlor">
            <a:extLst>
              <a:ext uri="{FF2B5EF4-FFF2-40B4-BE49-F238E27FC236}">
                <a16:creationId xmlns="" xmlns:a16="http://schemas.microsoft.com/office/drawing/2014/main" id="{8697DCB5-7995-421E-9F3D-D61B90A54D04}"/>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337"/>
            <a:ext cx="1008000" cy="95839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75D155F4-A827-4F30-8346-58883DDBDA1B}" type="datetimeFigureOut">
              <a:rPr lang="en-US" smtClean="0"/>
              <a:pPr>
                <a:defRPr/>
              </a:pPr>
              <a:t>8/13/2021</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5547C91-9BA5-468D-8E9A-FA12291E8DFE}" type="slidenum">
              <a:rPr lang="en-IN" altLang="en-US" smtClean="0"/>
              <a:pPr/>
              <a:t>‹#›</a:t>
            </a:fld>
            <a:endParaRPr lang="en-IN" altLang="en-US"/>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a:extLst>
              <a:ext uri="{FF2B5EF4-FFF2-40B4-BE49-F238E27FC236}">
                <a16:creationId xmlns="" xmlns:a16="http://schemas.microsoft.com/office/drawing/2014/main" id="{7E2236E0-5D7D-42B0-96DC-B69247E0A26E}"/>
              </a:ext>
            </a:extLst>
          </p:cNvPr>
          <p:cNvSpPr>
            <a:spLocks noGrp="1"/>
          </p:cNvSpPr>
          <p:nvPr>
            <p:ph type="subTitle" idx="1"/>
          </p:nvPr>
        </p:nvSpPr>
        <p:spPr>
          <a:xfrm>
            <a:off x="428596" y="4286256"/>
            <a:ext cx="8429684" cy="2235202"/>
          </a:xfrm>
        </p:spPr>
        <p:txBody>
          <a:bodyPr>
            <a:normAutofit/>
          </a:bodyPr>
          <a:lstStyle/>
          <a:p>
            <a:pPr algn="l">
              <a:lnSpc>
                <a:spcPct val="80000"/>
              </a:lnSpc>
              <a:defRPr/>
            </a:pPr>
            <a:r>
              <a:rPr lang="en-US" sz="1600" b="1" dirty="0" smtClean="0">
                <a:solidFill>
                  <a:srgbClr val="002060"/>
                </a:solidFill>
                <a:latin typeface="Times New Roman" pitchFamily="18" charset="0"/>
                <a:cs typeface="Times New Roman" pitchFamily="18" charset="0"/>
              </a:rPr>
              <a:t>Mini Project Coordinator:</a:t>
            </a:r>
            <a:r>
              <a:rPr lang="en-US" sz="1600" b="1" dirty="0" smtClean="0">
                <a:solidFill>
                  <a:srgbClr val="C00000"/>
                </a:solidFill>
                <a:latin typeface="Times New Roman" pitchFamily="18" charset="0"/>
                <a:cs typeface="Times New Roman" pitchFamily="18" charset="0"/>
              </a:rPr>
              <a:t> Mrs</a:t>
            </a:r>
            <a:r>
              <a:rPr lang="en-US" sz="1600" b="1" dirty="0">
                <a:solidFill>
                  <a:srgbClr val="C00000"/>
                </a:solidFill>
                <a:latin typeface="Times New Roman" pitchFamily="18" charset="0"/>
                <a:cs typeface="Times New Roman" pitchFamily="18" charset="0"/>
              </a:rPr>
              <a:t>. Faculty Name</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b="1" dirty="0" smtClean="0">
                <a:solidFill>
                  <a:srgbClr val="002060"/>
                </a:solidFill>
                <a:latin typeface="Times New Roman" pitchFamily="18" charset="0"/>
                <a:cs typeface="Times New Roman" pitchFamily="18" charset="0"/>
              </a:rPr>
              <a:t>Carried out  by            </a:t>
            </a:r>
          </a:p>
          <a:p>
            <a:pPr algn="l">
              <a:lnSpc>
                <a:spcPct val="80000"/>
              </a:lnSpc>
              <a:defRPr/>
            </a:pPr>
            <a:r>
              <a:rPr lang="en-US" sz="1600" b="1" dirty="0" smtClean="0">
                <a:solidFill>
                  <a:srgbClr val="002060"/>
                </a:solidFill>
                <a:latin typeface="Times New Roman" pitchFamily="18" charset="0"/>
                <a:cs typeface="Times New Roman" pitchFamily="18" charset="0"/>
              </a:rPr>
              <a:t>Designation</a:t>
            </a:r>
            <a:r>
              <a:rPr lang="en-US" sz="1600" dirty="0" smtClean="0">
                <a:solidFill>
                  <a:srgbClr val="002060"/>
                </a:solidFill>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Assistant Professor</a:t>
            </a:r>
            <a:endParaRPr lang="en-US" sz="1600" dirty="0" smtClean="0">
              <a:latin typeface="Times New Roman" pitchFamily="18" charset="0"/>
              <a:cs typeface="Times New Roman" pitchFamily="18" charset="0"/>
            </a:endParaRPr>
          </a:p>
          <a:p>
            <a:pPr algn="r" eaLnBrk="1" fontAlgn="auto" hangingPunct="1">
              <a:lnSpc>
                <a:spcPct val="80000"/>
              </a:lnSpc>
              <a:spcAft>
                <a:spcPts val="0"/>
              </a:spcAft>
              <a:defRPr/>
            </a:pPr>
            <a:r>
              <a:rPr lang="en-US" sz="2000" b="1" dirty="0" smtClean="0">
                <a:solidFill>
                  <a:srgbClr val="7030A0"/>
                </a:solidFill>
                <a:latin typeface="Times New Roman" pitchFamily="18" charset="0"/>
                <a:cs typeface="Times New Roman" pitchFamily="18" charset="0"/>
              </a:rPr>
              <a:t>ACHYUTA SHASTRY J (1RN18IS006)</a:t>
            </a:r>
            <a:endParaRPr lang="en-US" sz="2000" b="1" dirty="0">
              <a:solidFill>
                <a:srgbClr val="7030A0"/>
              </a:solidFill>
              <a:latin typeface="Times New Roman" pitchFamily="18" charset="0"/>
              <a:cs typeface="Times New Roman" pitchFamily="18" charset="0"/>
            </a:endParaRPr>
          </a:p>
          <a:p>
            <a:pPr algn="r" eaLnBrk="1" fontAlgn="auto" hangingPunct="1">
              <a:lnSpc>
                <a:spcPct val="80000"/>
              </a:lnSpc>
              <a:spcAft>
                <a:spcPts val="0"/>
              </a:spcAft>
              <a:defRPr/>
            </a:pPr>
            <a:r>
              <a:rPr lang="en-US" sz="2000" b="1" dirty="0" smtClean="0">
                <a:solidFill>
                  <a:srgbClr val="7030A0"/>
                </a:solidFill>
                <a:latin typeface="Times New Roman" pitchFamily="18" charset="0"/>
                <a:cs typeface="Times New Roman" pitchFamily="18" charset="0"/>
              </a:rPr>
              <a:t>ADITYA C</a:t>
            </a:r>
            <a:r>
              <a:rPr lang="en-US" sz="2000" b="1" dirty="0" smtClean="0">
                <a:solidFill>
                  <a:srgbClr val="7030A0"/>
                </a:solidFill>
                <a:latin typeface="Times New Roman" pitchFamily="18" charset="0"/>
                <a:cs typeface="Times New Roman" pitchFamily="18" charset="0"/>
              </a:rPr>
              <a:t> (1RN18IS007)</a:t>
            </a:r>
            <a:endParaRPr lang="en-US" sz="2000" b="1" dirty="0">
              <a:solidFill>
                <a:srgbClr val="7030A0"/>
              </a:solidFill>
              <a:latin typeface="Times New Roman" pitchFamily="18" charset="0"/>
              <a:cs typeface="Times New Roman" pitchFamily="18" charset="0"/>
            </a:endParaRPr>
          </a:p>
          <a:p>
            <a:pPr algn="r" eaLnBrk="1" fontAlgn="auto" hangingPunct="1">
              <a:lnSpc>
                <a:spcPct val="80000"/>
              </a:lnSpc>
              <a:spcAft>
                <a:spcPts val="0"/>
              </a:spcAft>
              <a:defRPr/>
            </a:pPr>
            <a:r>
              <a:rPr lang="en-US" sz="2000" b="1" dirty="0">
                <a:solidFill>
                  <a:srgbClr val="7030A0"/>
                </a:solidFill>
                <a:latin typeface="Times New Roman" pitchFamily="18" charset="0"/>
                <a:cs typeface="Times New Roman" pitchFamily="18" charset="0"/>
              </a:rPr>
              <a:t>   </a:t>
            </a:r>
            <a:r>
              <a:rPr lang="en-US" sz="2000" b="1" dirty="0" smtClean="0">
                <a:solidFill>
                  <a:srgbClr val="7030A0"/>
                </a:solidFill>
                <a:latin typeface="Times New Roman" pitchFamily="18" charset="0"/>
                <a:cs typeface="Times New Roman" pitchFamily="18" charset="0"/>
              </a:rPr>
              <a:t>AKASH ANAND</a:t>
            </a:r>
            <a:r>
              <a:rPr lang="en-US" sz="2000" b="1" dirty="0">
                <a:solidFill>
                  <a:srgbClr val="7030A0"/>
                </a:solidFill>
                <a:latin typeface="Times New Roman" pitchFamily="18" charset="0"/>
                <a:cs typeface="Times New Roman" pitchFamily="18" charset="0"/>
              </a:rPr>
              <a:t> </a:t>
            </a:r>
            <a:r>
              <a:rPr lang="en-US" sz="2000" b="1" dirty="0" smtClean="0">
                <a:solidFill>
                  <a:srgbClr val="7030A0"/>
                </a:solidFill>
                <a:latin typeface="Times New Roman" pitchFamily="18" charset="0"/>
                <a:cs typeface="Times New Roman" pitchFamily="18" charset="0"/>
              </a:rPr>
              <a:t>(1RN18IS009)</a:t>
            </a:r>
            <a:endParaRPr lang="en-IN" sz="1800" b="1" dirty="0">
              <a:solidFill>
                <a:srgbClr val="7030A0"/>
              </a:solidFill>
              <a:latin typeface="Times New Roman" pitchFamily="18" charset="0"/>
              <a:cs typeface="Times New Roman" pitchFamily="18" charset="0"/>
            </a:endParaRPr>
          </a:p>
        </p:txBody>
      </p:sp>
      <p:sp>
        <p:nvSpPr>
          <p:cNvPr id="2" name="Title 1">
            <a:extLst>
              <a:ext uri="{FF2B5EF4-FFF2-40B4-BE49-F238E27FC236}">
                <a16:creationId xmlns="" xmlns:a16="http://schemas.microsoft.com/office/drawing/2014/main" id="{D6E48BFB-211F-40AE-AED6-1C0359B7BEF1}"/>
              </a:ext>
            </a:extLst>
          </p:cNvPr>
          <p:cNvSpPr>
            <a:spLocks noGrp="1"/>
          </p:cNvSpPr>
          <p:nvPr>
            <p:ph type="ctrTitle"/>
          </p:nvPr>
        </p:nvSpPr>
        <p:spPr>
          <a:xfrm>
            <a:off x="1285852" y="214290"/>
            <a:ext cx="7443787" cy="1079500"/>
          </a:xfrm>
        </p:spPr>
        <p:txBody>
          <a:bodyPr>
            <a:noAutofit/>
          </a:bodyPr>
          <a:lstStyle/>
          <a:p>
            <a:pPr algn="ctr" eaLnBrk="1" fontAlgn="auto" hangingPunct="1">
              <a:spcAft>
                <a:spcPts val="0"/>
              </a:spcAft>
              <a:defRPr/>
            </a:pPr>
            <a:r>
              <a:rPr lang="en-IN" sz="3600" dirty="0">
                <a:solidFill>
                  <a:schemeClr val="tx1"/>
                </a:solidFill>
                <a:latin typeface="Cooper Black" pitchFamily="18" charset="0"/>
                <a:cs typeface="Times New Roman" pitchFamily="18" charset="0"/>
              </a:rPr>
              <a:t>RNS Institute of Technology</a:t>
            </a:r>
            <a:br>
              <a:rPr lang="en-IN" sz="3600" dirty="0">
                <a:solidFill>
                  <a:schemeClr val="tx1"/>
                </a:solidFill>
                <a:latin typeface="Cooper Black" pitchFamily="18" charset="0"/>
                <a:cs typeface="Times New Roman" pitchFamily="18" charset="0"/>
              </a:rPr>
            </a:br>
            <a:r>
              <a:rPr lang="en-IN" sz="2000" dirty="0">
                <a:solidFill>
                  <a:srgbClr val="7030A0"/>
                </a:solidFill>
                <a:latin typeface="Rockwell Extra Bold" pitchFamily="18" charset="0"/>
                <a:cs typeface="Times New Roman" pitchFamily="18" charset="0"/>
              </a:rPr>
              <a:t>Department of Information Science and Engineering</a:t>
            </a:r>
            <a:endParaRPr lang="en-IN" sz="1200" dirty="0">
              <a:solidFill>
                <a:srgbClr val="7030A0"/>
              </a:solidFill>
              <a:latin typeface="Rockwell Extra Bold" pitchFamily="18" charset="0"/>
              <a:cs typeface="Aharoni" pitchFamily="2" charset="-79"/>
            </a:endParaRPr>
          </a:p>
        </p:txBody>
      </p:sp>
      <p:sp>
        <p:nvSpPr>
          <p:cNvPr id="5" name="Title 1">
            <a:extLst>
              <a:ext uri="{FF2B5EF4-FFF2-40B4-BE49-F238E27FC236}">
                <a16:creationId xmlns="" xmlns:a16="http://schemas.microsoft.com/office/drawing/2014/main" id="{E0739766-2849-46D5-9544-4728494D1824}"/>
              </a:ext>
            </a:extLst>
          </p:cNvPr>
          <p:cNvSpPr txBox="1">
            <a:spLocks/>
          </p:cNvSpPr>
          <p:nvPr/>
        </p:nvSpPr>
        <p:spPr bwMode="auto">
          <a:xfrm>
            <a:off x="1000100" y="3286124"/>
            <a:ext cx="7844850" cy="642942"/>
          </a:xfrm>
          <a:prstGeom prst="rect">
            <a:avLst/>
          </a:prstGeom>
          <a:noFill/>
          <a:ln w="9525">
            <a:noFill/>
            <a:miter lim="800000"/>
            <a:headEnd/>
            <a:tailEnd/>
          </a:ln>
        </p:spPr>
        <p:txBody>
          <a:bodyPr lIns="0" tIns="0" rIns="18288" bIns="0" anchor="b">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n-IN" sz="3200" b="1" dirty="0" smtClean="0">
                <a:effectLst>
                  <a:outerShdw blurRad="38100" dist="25400" dir="5400000" algn="tl" rotWithShape="0">
                    <a:srgbClr val="000000">
                      <a:alpha val="43000"/>
                    </a:srgbClr>
                  </a:outerShdw>
                </a:effectLst>
                <a:latin typeface="Times New Roman" pitchFamily="18" charset="0"/>
                <a:ea typeface="+mj-ea"/>
                <a:cs typeface="Times New Roman" pitchFamily="18" charset="0"/>
              </a:rPr>
              <a:t>Memory Game Android</a:t>
            </a:r>
            <a:endParaRPr lang="en-IN" sz="3200" b="1" dirty="0">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p:txBody>
      </p:sp>
      <p:sp>
        <p:nvSpPr>
          <p:cNvPr id="6" name="Title 1">
            <a:extLst>
              <a:ext uri="{FF2B5EF4-FFF2-40B4-BE49-F238E27FC236}">
                <a16:creationId xmlns="" xmlns:a16="http://schemas.microsoft.com/office/drawing/2014/main" id="{9438A7BA-017F-43C8-A3FC-BD2C55BB49E9}"/>
              </a:ext>
            </a:extLst>
          </p:cNvPr>
          <p:cNvSpPr txBox="1">
            <a:spLocks/>
          </p:cNvSpPr>
          <p:nvPr/>
        </p:nvSpPr>
        <p:spPr bwMode="auto">
          <a:xfrm>
            <a:off x="1000100" y="1643050"/>
            <a:ext cx="7956376" cy="1008112"/>
          </a:xfrm>
          <a:prstGeom prst="rect">
            <a:avLst/>
          </a:prstGeom>
          <a:noFill/>
          <a:ln w="9525">
            <a:noFill/>
            <a:miter lim="800000"/>
            <a:headEnd/>
            <a:tailEnd/>
          </a:ln>
        </p:spPr>
        <p:txBody>
          <a:bodyPr lIns="0" tIns="0" rIns="18288" bIns="0" anchor="b">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n-IN" sz="2400" b="1" dirty="0">
                <a:effectLst>
                  <a:outerShdw blurRad="38100" dist="25400" dir="5400000" algn="tl" rotWithShape="0">
                    <a:srgbClr val="000000">
                      <a:alpha val="43000"/>
                    </a:srgbClr>
                  </a:outerShdw>
                </a:effectLst>
                <a:latin typeface="Aharoni" pitchFamily="2" charset="-79"/>
                <a:ea typeface="+mj-ea"/>
                <a:cs typeface="Aharoni" pitchFamily="2" charset="-79"/>
              </a:rPr>
              <a:t/>
            </a:r>
            <a:br>
              <a:rPr lang="en-IN" sz="2400" b="1" dirty="0">
                <a:effectLst>
                  <a:outerShdw blurRad="38100" dist="25400" dir="5400000" algn="tl" rotWithShape="0">
                    <a:srgbClr val="000000">
                      <a:alpha val="43000"/>
                    </a:srgbClr>
                  </a:outerShdw>
                </a:effectLst>
                <a:latin typeface="Aharoni" pitchFamily="2" charset="-79"/>
                <a:ea typeface="+mj-ea"/>
                <a:cs typeface="Aharoni" pitchFamily="2" charset="-79"/>
              </a:rPr>
            </a:br>
            <a:endParaRPr lang="en-US" sz="2200" b="1" dirty="0">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a:p>
            <a:pPr algn="ctr" fontAlgn="auto">
              <a:spcAft>
                <a:spcPts val="0"/>
              </a:spcAft>
              <a:defRPr/>
            </a:pPr>
            <a:r>
              <a:rPr lang="en-US" sz="2200" b="1" dirty="0">
                <a:effectLst>
                  <a:outerShdw blurRad="38100" dist="25400" dir="5400000" algn="tl" rotWithShape="0">
                    <a:srgbClr val="000000">
                      <a:alpha val="43000"/>
                    </a:srgbClr>
                  </a:outerShdw>
                </a:effectLst>
                <a:latin typeface="Times New Roman" pitchFamily="18" charset="0"/>
                <a:ea typeface="+mj-ea"/>
                <a:cs typeface="Times New Roman" pitchFamily="18" charset="0"/>
              </a:rPr>
              <a:t> </a:t>
            </a:r>
            <a:r>
              <a:rPr lang="en-US" sz="2000" dirty="0" smtClean="0">
                <a:solidFill>
                  <a:schemeClr val="bg2"/>
                </a:solidFill>
                <a:effectLst>
                  <a:outerShdw blurRad="50000" dist="30000" dir="5400000" algn="tl" rotWithShape="0">
                    <a:srgbClr val="000000">
                      <a:alpha val="30000"/>
                    </a:srgbClr>
                  </a:outerShdw>
                </a:effectLst>
                <a:latin typeface="Rockwell Extra Bold" pitchFamily="18" charset="0"/>
                <a:ea typeface="+mj-ea"/>
                <a:cs typeface="Times New Roman" pitchFamily="18" charset="0"/>
              </a:rPr>
              <a:t>Mobile Application Development Laboratory </a:t>
            </a:r>
          </a:p>
          <a:p>
            <a:pPr algn="ctr" fontAlgn="auto">
              <a:spcAft>
                <a:spcPts val="0"/>
              </a:spcAft>
              <a:defRPr/>
            </a:pPr>
            <a:r>
              <a:rPr lang="en-US" sz="2000" dirty="0" smtClean="0">
                <a:solidFill>
                  <a:schemeClr val="bg2"/>
                </a:solidFill>
                <a:effectLst>
                  <a:outerShdw blurRad="50000" dist="30000" dir="5400000" algn="tl" rotWithShape="0">
                    <a:srgbClr val="000000">
                      <a:alpha val="30000"/>
                    </a:srgbClr>
                  </a:outerShdw>
                </a:effectLst>
                <a:latin typeface="Rockwell Extra Bold" pitchFamily="18" charset="0"/>
                <a:ea typeface="+mj-ea"/>
                <a:cs typeface="Times New Roman" pitchFamily="18" charset="0"/>
              </a:rPr>
              <a:t>with </a:t>
            </a:r>
          </a:p>
          <a:p>
            <a:pPr algn="ctr" fontAlgn="auto">
              <a:spcAft>
                <a:spcPts val="0"/>
              </a:spcAft>
              <a:defRPr/>
            </a:pPr>
            <a:r>
              <a:rPr lang="en-US" sz="2000" dirty="0" smtClean="0">
                <a:solidFill>
                  <a:schemeClr val="bg2"/>
                </a:solidFill>
                <a:effectLst>
                  <a:outerShdw blurRad="50000" dist="30000" dir="5400000" algn="tl" rotWithShape="0">
                    <a:srgbClr val="000000">
                      <a:alpha val="30000"/>
                    </a:srgbClr>
                  </a:outerShdw>
                </a:effectLst>
                <a:latin typeface="Rockwell Extra Bold" pitchFamily="18" charset="0"/>
                <a:ea typeface="+mj-ea"/>
                <a:cs typeface="Times New Roman" pitchFamily="18" charset="0"/>
              </a:rPr>
              <a:t>Mini Project (18CSMP68)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560B46-234D-4ED4-B3FD-09A3AFA9AAA9}"/>
              </a:ext>
            </a:extLst>
          </p:cNvPr>
          <p:cNvSpPr>
            <a:spLocks noGrp="1"/>
          </p:cNvSpPr>
          <p:nvPr>
            <p:ph type="title"/>
          </p:nvPr>
        </p:nvSpPr>
        <p:spPr>
          <a:xfrm>
            <a:off x="1142976" y="285728"/>
            <a:ext cx="7467600" cy="725487"/>
          </a:xfrm>
        </p:spPr>
        <p:txBody>
          <a:bodyPr>
            <a:normAutofit fontScale="90000"/>
          </a:bodyPr>
          <a:lstStyle/>
          <a:p>
            <a:pPr algn="ctr" eaLnBrk="1" fontAlgn="auto" hangingPunct="1">
              <a:spcAft>
                <a:spcPts val="0"/>
              </a:spcAft>
              <a:defRPr/>
            </a:pPr>
            <a:r>
              <a:rPr lang="en-US" b="1" dirty="0">
                <a:solidFill>
                  <a:srgbClr val="002060"/>
                </a:solidFill>
                <a:latin typeface="Times New Roman" pitchFamily="18" charset="0"/>
                <a:cs typeface="Times New Roman" pitchFamily="18" charset="0"/>
              </a:rPr>
              <a:t>CONTENTS</a:t>
            </a:r>
            <a:endParaRPr lang="en-IN" b="1" dirty="0">
              <a:solidFill>
                <a:srgbClr val="002060"/>
              </a:solidFill>
              <a:latin typeface="Times New Roman"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1EB8CA12-C797-4C2F-A2B7-93A43F13F1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48A2DB-3BF7-468B-B214-69CD4CA06860}" type="slidenum">
              <a:rPr lang="en-IN" altLang="en-US">
                <a:solidFill>
                  <a:srgbClr val="B5A788"/>
                </a:solidFill>
              </a:rPr>
              <a:pPr eaLnBrk="1" hangingPunct="1"/>
              <a:t>2</a:t>
            </a:fld>
            <a:endParaRPr lang="en-IN" altLang="en-US">
              <a:solidFill>
                <a:srgbClr val="B5A788"/>
              </a:solidFill>
            </a:endParaRPr>
          </a:p>
        </p:txBody>
      </p:sp>
      <p:sp>
        <p:nvSpPr>
          <p:cNvPr id="3" name="Content Placeholder 2">
            <a:extLst>
              <a:ext uri="{FF2B5EF4-FFF2-40B4-BE49-F238E27FC236}">
                <a16:creationId xmlns="" xmlns:a16="http://schemas.microsoft.com/office/drawing/2014/main" id="{43AC72A7-FDEF-45FF-9B52-C2E2DB5D8302}"/>
              </a:ext>
            </a:extLst>
          </p:cNvPr>
          <p:cNvSpPr>
            <a:spLocks noGrp="1"/>
          </p:cNvSpPr>
          <p:nvPr>
            <p:ph sz="quarter" idx="1"/>
          </p:nvPr>
        </p:nvSpPr>
        <p:spPr>
          <a:xfrm>
            <a:off x="500034" y="1643050"/>
            <a:ext cx="8215370" cy="3799099"/>
          </a:xfrm>
        </p:spPr>
        <p:txBody>
          <a:bodyPr>
            <a:noAutofit/>
          </a:bodyPr>
          <a:lstStyle/>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Abstract</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Introduction</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a:solidFill>
                  <a:srgbClr val="C00000"/>
                </a:solidFill>
                <a:latin typeface="Times New Roman" pitchFamily="18" charset="0"/>
                <a:cs typeface="Times New Roman" pitchFamily="18" charset="0"/>
              </a:rPr>
              <a:t>Objective of the </a:t>
            </a:r>
            <a:r>
              <a:rPr lang="en-US" sz="2000" b="1" dirty="0" smtClean="0">
                <a:solidFill>
                  <a:srgbClr val="C00000"/>
                </a:solidFill>
                <a:latin typeface="Times New Roman" pitchFamily="18" charset="0"/>
                <a:cs typeface="Times New Roman" pitchFamily="18" charset="0"/>
              </a:rPr>
              <a:t>project</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Project Architecture</a:t>
            </a:r>
            <a:endParaRPr lang="en-US" sz="2000" b="1" dirty="0">
              <a:solidFill>
                <a:srgbClr val="00B05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Implementation </a:t>
            </a: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Testing</a:t>
            </a: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Results</a:t>
            </a:r>
            <a:r>
              <a:rPr lang="en-US" sz="2000" b="1" dirty="0" smtClean="0">
                <a:solidFill>
                  <a:srgbClr val="0070C0"/>
                </a:solidFill>
                <a:latin typeface="Times New Roman" pitchFamily="18" charset="0"/>
                <a:cs typeface="Times New Roman" pitchFamily="18" charset="0"/>
              </a:rPr>
              <a:t> </a:t>
            </a: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Conclusion </a:t>
            </a:r>
            <a:r>
              <a:rPr lang="en-US" sz="2000" b="1" dirty="0">
                <a:solidFill>
                  <a:srgbClr val="C00000"/>
                </a:solidFill>
                <a:latin typeface="Times New Roman" pitchFamily="18" charset="0"/>
                <a:cs typeface="Times New Roman" pitchFamily="18" charset="0"/>
              </a:rPr>
              <a:t>&amp; Future </a:t>
            </a:r>
            <a:r>
              <a:rPr lang="en-US" sz="2000" b="1" dirty="0" smtClean="0">
                <a:solidFill>
                  <a:srgbClr val="C00000"/>
                </a:solidFill>
                <a:latin typeface="Times New Roman" pitchFamily="18" charset="0"/>
                <a:cs typeface="Times New Roman" pitchFamily="18" charset="0"/>
              </a:rPr>
              <a:t>Enhancements</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r>
              <a:rPr lang="en-US" sz="2000" b="1" dirty="0" smtClean="0">
                <a:solidFill>
                  <a:srgbClr val="C00000"/>
                </a:solidFill>
                <a:latin typeface="Times New Roman" pitchFamily="18" charset="0"/>
                <a:cs typeface="Times New Roman" pitchFamily="18" charset="0"/>
              </a:rPr>
              <a:t>References</a:t>
            </a:r>
            <a:endParaRPr lang="en-US" sz="2000" b="1" dirty="0">
              <a:solidFill>
                <a:srgbClr val="0070C0"/>
              </a:solidFill>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panose="05020102010507070707" pitchFamily="18" charset="2"/>
              <a:buNone/>
              <a:defRPr/>
            </a:pPr>
            <a:endParaRPr lang="en-US" sz="2000" b="1" dirty="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endParaRPr lang="en-US" sz="2000" b="1" dirty="0">
              <a:latin typeface="Times New Roman" pitchFamily="18" charset="0"/>
              <a:cs typeface="Times New Roman" pitchFamily="18" charset="0"/>
            </a:endParaRPr>
          </a:p>
          <a:p>
            <a:pPr marL="886968" lvl="2" indent="-246888" eaLnBrk="1" fontAlgn="auto" hangingPunct="1">
              <a:spcAft>
                <a:spcPts val="0"/>
              </a:spcAft>
              <a:buFont typeface="Wingdings 2"/>
              <a:buNone/>
              <a:defRPr/>
            </a:pPr>
            <a:endParaRPr lang="en-US" sz="2000" b="1" dirty="0">
              <a:latin typeface="Times New Roman" pitchFamily="18" charset="0"/>
              <a:cs typeface="Times New Roman" pitchFamily="18" charset="0"/>
            </a:endParaRPr>
          </a:p>
          <a:p>
            <a:pPr marL="886968" lvl="2" indent="-246888" eaLnBrk="1" fontAlgn="auto" hangingPunct="1">
              <a:spcAft>
                <a:spcPts val="0"/>
              </a:spcAft>
              <a:buFont typeface="Wingdings 2"/>
              <a:buNone/>
              <a:defRPr/>
            </a:pPr>
            <a:endParaRPr lang="en-US" sz="2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itchFamily="18" charset="0"/>
                <a:cs typeface="Times New Roman"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r>
              <a:rPr lang="en-US" dirty="0"/>
              <a:t> </a:t>
            </a:r>
            <a:r>
              <a:rPr lang="en-US" dirty="0" err="1"/>
              <a:t>Flipit</a:t>
            </a:r>
            <a:r>
              <a:rPr lang="en-US" dirty="0"/>
              <a:t> memory game </a:t>
            </a:r>
            <a:r>
              <a:rPr lang="en-US" dirty="0" smtClean="0"/>
              <a:t>is about playing with your </a:t>
            </a:r>
            <a:r>
              <a:rPr lang="en-US" dirty="0"/>
              <a:t>capabilities to use your memory to remember the exact place of the image. Mind games is a system of exercising the brain to improve memory, attention and focus. Brain training may help improve your memory, response time, and </a:t>
            </a:r>
            <a:r>
              <a:rPr lang="en-US" dirty="0" smtClean="0"/>
              <a:t>logical </a:t>
            </a:r>
            <a:r>
              <a:rPr lang="en-US" dirty="0"/>
              <a:t>skills. This game contains two levels where the user can choose any one of them. </a:t>
            </a:r>
            <a:endParaRPr lang="en-IN" dirty="0"/>
          </a:p>
          <a:p>
            <a:r>
              <a:rPr lang="en-US" dirty="0"/>
              <a:t>        </a:t>
            </a:r>
            <a:r>
              <a:rPr lang="en-US" dirty="0" smtClean="0"/>
              <a:t>It </a:t>
            </a:r>
            <a:r>
              <a:rPr lang="en-US" dirty="0"/>
              <a:t>involves flipping the cards over to find pairs. If the cards flipped over match (have the same image), those cards remain flipped up for the remainder of the game. The objective is to flip over all cards in as few moves as possible.</a:t>
            </a:r>
            <a:endParaRPr lang="en-IN" dirty="0"/>
          </a:p>
        </p:txBody>
      </p:sp>
    </p:spTree>
    <p:extLst>
      <p:ext uri="{BB962C8B-B14F-4D97-AF65-F5344CB8AC3E}">
        <p14:creationId xmlns:p14="http://schemas.microsoft.com/office/powerpoint/2010/main" val="361813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74320" indent="-274320" algn="ctr">
              <a:defRPr/>
            </a:pPr>
            <a:r>
              <a:rPr lang="en-US" b="1" dirty="0" smtClean="0">
                <a:solidFill>
                  <a:srgbClr val="002060"/>
                </a:solidFill>
                <a:latin typeface="Times New Roman" pitchFamily="18" charset="0"/>
                <a:cs typeface="Times New Roman" pitchFamily="18" charset="0"/>
              </a:rPr>
              <a:t>INTRODUCTION</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dirty="0" err="1"/>
              <a:t>Flipit</a:t>
            </a:r>
            <a:r>
              <a:rPr lang="en-US" dirty="0"/>
              <a:t> memory </a:t>
            </a:r>
            <a:r>
              <a:rPr lang="en-US" dirty="0" smtClean="0"/>
              <a:t>game helps players </a:t>
            </a:r>
            <a:r>
              <a:rPr lang="en-US" dirty="0"/>
              <a:t>to stimulate the brain and make </a:t>
            </a:r>
            <a:r>
              <a:rPr lang="en-US" dirty="0" smtClean="0"/>
              <a:t>players think </a:t>
            </a:r>
            <a:r>
              <a:rPr lang="en-US" dirty="0"/>
              <a:t>in different ways to solve a problem. The aim of this game is to match pairs of cards. Click on a card in the interactivity below to turn it over. Then click on another one. If the two cards match, they will stay face-up. If the two cards do not match, they will return to being face-down. Here, the cards will be generated at random places.  </a:t>
            </a:r>
            <a:endParaRPr lang="en-IN" dirty="0"/>
          </a:p>
          <a:p>
            <a:r>
              <a:rPr lang="en-US" dirty="0"/>
              <a:t>This game has </a:t>
            </a:r>
            <a:r>
              <a:rPr lang="en-US" dirty="0" smtClean="0"/>
              <a:t>3 </a:t>
            </a:r>
            <a:r>
              <a:rPr lang="en-US" dirty="0"/>
              <a:t>difficulty levels </a:t>
            </a:r>
            <a:r>
              <a:rPr lang="en-US" dirty="0" smtClean="0"/>
              <a:t>easy medium and hard. It </a:t>
            </a:r>
            <a:r>
              <a:rPr lang="en-US" dirty="0"/>
              <a:t>will display a total number of flips at the end of the game and also displays </a:t>
            </a:r>
            <a:r>
              <a:rPr lang="en-US" dirty="0" smtClean="0"/>
              <a:t>the score of the player when completed.</a:t>
            </a:r>
            <a:endParaRPr lang="en-IN" dirty="0"/>
          </a:p>
        </p:txBody>
      </p:sp>
    </p:spTree>
    <p:extLst>
      <p:ext uri="{BB962C8B-B14F-4D97-AF65-F5344CB8AC3E}">
        <p14:creationId xmlns:p14="http://schemas.microsoft.com/office/powerpoint/2010/main" val="31082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latin typeface="Times New Roman" pitchFamily="18" charset="0"/>
                <a:cs typeface="Times New Roman" pitchFamily="18" charset="0"/>
              </a:rPr>
              <a:t>OBJECTIVE OF THE PROJECT</a:t>
            </a:r>
            <a:endParaRPr lang="en-IN" dirty="0"/>
          </a:p>
        </p:txBody>
      </p:sp>
      <p:sp>
        <p:nvSpPr>
          <p:cNvPr id="3" name="Content Placeholder 2"/>
          <p:cNvSpPr>
            <a:spLocks noGrp="1"/>
          </p:cNvSpPr>
          <p:nvPr>
            <p:ph sz="quarter" idx="1"/>
          </p:nvPr>
        </p:nvSpPr>
        <p:spPr/>
        <p:txBody>
          <a:bodyPr/>
          <a:lstStyle/>
          <a:p>
            <a:r>
              <a:rPr lang="en-US" dirty="0" smtClean="0"/>
              <a:t>The main objective of </a:t>
            </a:r>
            <a:r>
              <a:rPr lang="en-US" dirty="0"/>
              <a:t>this game is to improve brain functions, such as attention, critical thinking skills, problem solving skills, visual perception and focus </a:t>
            </a:r>
            <a:r>
              <a:rPr lang="en-US" dirty="0" smtClean="0"/>
              <a:t>.</a:t>
            </a:r>
          </a:p>
          <a:p>
            <a:r>
              <a:rPr lang="en-US" dirty="0"/>
              <a:t>Short-term memory is key to playing memory games and playing them often will improve function in this area. A good short-term memory can improve a person's long-term memory too. Both are linked and being able to move things from your short-term memory into long-term will improve learning in other areas. </a:t>
            </a:r>
          </a:p>
          <a:p>
            <a:pPr marL="0" indent="0">
              <a:buNone/>
            </a:pPr>
            <a:endParaRPr lang="en-IN" dirty="0"/>
          </a:p>
        </p:txBody>
      </p:sp>
    </p:spTree>
    <p:extLst>
      <p:ext uri="{BB962C8B-B14F-4D97-AF65-F5344CB8AC3E}">
        <p14:creationId xmlns:p14="http://schemas.microsoft.com/office/powerpoint/2010/main" val="97439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1" y="280729"/>
            <a:ext cx="7772400" cy="1143000"/>
          </a:xfrm>
        </p:spPr>
        <p:txBody>
          <a:bodyPr>
            <a:noAutofit/>
          </a:bodyPr>
          <a:lstStyle/>
          <a:p>
            <a:pPr algn="ctr"/>
            <a:r>
              <a:rPr lang="en-US" sz="3600" b="1" dirty="0" smtClean="0">
                <a:solidFill>
                  <a:srgbClr val="002060"/>
                </a:solidFill>
                <a:latin typeface="Times New Roman" pitchFamily="18" charset="0"/>
                <a:cs typeface="Times New Roman" pitchFamily="18" charset="0"/>
              </a:rPr>
              <a:t>CONCLUSION AND FUTURE ENHANCEMENTS</a:t>
            </a:r>
            <a:endParaRPr lang="en-IN" sz="3600" dirty="0"/>
          </a:p>
        </p:txBody>
      </p:sp>
      <p:sp>
        <p:nvSpPr>
          <p:cNvPr id="3" name="Content Placeholder 2"/>
          <p:cNvSpPr>
            <a:spLocks noGrp="1"/>
          </p:cNvSpPr>
          <p:nvPr>
            <p:ph sz="quarter" idx="1"/>
          </p:nvPr>
        </p:nvSpPr>
        <p:spPr/>
        <p:txBody>
          <a:bodyPr>
            <a:normAutofit lnSpcReduction="10000"/>
          </a:bodyPr>
          <a:lstStyle/>
          <a:p>
            <a:r>
              <a:rPr lang="en-US" dirty="0" smtClean="0"/>
              <a:t>The game </a:t>
            </a:r>
            <a:r>
              <a:rPr lang="en-US" dirty="0"/>
              <a:t>enhances one’s visual-spatial skills and frontal lobe's ability to split the attention between mental tasks. Remembering old things and learning new things can become a challenge as we age. These benefits us by fast thinking, better memory, getting things done easily and increased concentration. </a:t>
            </a:r>
            <a:endParaRPr lang="en-IN" dirty="0"/>
          </a:p>
          <a:p>
            <a:pPr lvl="0"/>
            <a:r>
              <a:rPr lang="en-US" dirty="0" smtClean="0"/>
              <a:t>The game can be enhanced </a:t>
            </a:r>
            <a:r>
              <a:rPr lang="en-US" dirty="0"/>
              <a:t>in such a way that a two players can play, competing </a:t>
            </a:r>
            <a:r>
              <a:rPr lang="en-US" dirty="0" smtClean="0"/>
              <a:t> with each other making it a multiplayer game.</a:t>
            </a:r>
            <a:endParaRPr lang="en-IN" dirty="0"/>
          </a:p>
          <a:p>
            <a:pPr lvl="0"/>
            <a:r>
              <a:rPr lang="en-US" dirty="0" smtClean="0"/>
              <a:t>More </a:t>
            </a:r>
            <a:r>
              <a:rPr lang="en-US" dirty="0"/>
              <a:t>levels can be introduced and the complexity increases level by </a:t>
            </a:r>
            <a:r>
              <a:rPr lang="en-US" dirty="0" smtClean="0"/>
              <a:t>level.</a:t>
            </a:r>
            <a:endParaRPr lang="en-IN" dirty="0"/>
          </a:p>
          <a:p>
            <a:endParaRPr lang="en-IN" dirty="0"/>
          </a:p>
        </p:txBody>
      </p:sp>
    </p:spTree>
    <p:extLst>
      <p:ext uri="{BB962C8B-B14F-4D97-AF65-F5344CB8AC3E}">
        <p14:creationId xmlns:p14="http://schemas.microsoft.com/office/powerpoint/2010/main" val="147334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2060"/>
                </a:solidFill>
                <a:latin typeface="Times New Roman" pitchFamily="18" charset="0"/>
                <a:cs typeface="Times New Roman" pitchFamily="18" charset="0"/>
              </a:rPr>
              <a:t>REFERENCES</a:t>
            </a:r>
            <a:endParaRPr lang="en-IN" dirty="0"/>
          </a:p>
        </p:txBody>
      </p:sp>
      <p:sp>
        <p:nvSpPr>
          <p:cNvPr id="3" name="Content Placeholder 2"/>
          <p:cNvSpPr>
            <a:spLocks noGrp="1"/>
          </p:cNvSpPr>
          <p:nvPr>
            <p:ph sz="quarter" idx="1"/>
          </p:nvPr>
        </p:nvSpPr>
        <p:spPr/>
        <p:txBody>
          <a:bodyPr>
            <a:normAutofit/>
          </a:bodyPr>
          <a:lstStyle/>
          <a:p>
            <a:pPr marL="0" indent="0">
              <a:buNone/>
            </a:pPr>
            <a:r>
              <a:rPr lang="en-US" b="1" dirty="0"/>
              <a:t>Book </a:t>
            </a:r>
            <a:r>
              <a:rPr lang="en-US" b="1" dirty="0" smtClean="0"/>
              <a:t>References:</a:t>
            </a:r>
            <a:endParaRPr lang="en-IN" dirty="0"/>
          </a:p>
          <a:p>
            <a:pPr lvl="0"/>
            <a:r>
              <a:rPr lang="en-US" dirty="0"/>
              <a:t>Google Developer Training, "Android Developer Fundamentals Course – Concept Reference”, Google Developer Training Team, 2017.</a:t>
            </a:r>
            <a:endParaRPr lang="en-IN" dirty="0"/>
          </a:p>
          <a:p>
            <a:pPr lvl="0"/>
            <a:r>
              <a:rPr lang="en-US" dirty="0"/>
              <a:t>Erik Hellman, “Android Programming – Pushing the Limits”, 1st Edition, Wiley India </a:t>
            </a:r>
            <a:r>
              <a:rPr lang="en-US" dirty="0" err="1"/>
              <a:t>Pvt</a:t>
            </a:r>
            <a:r>
              <a:rPr lang="en-US" dirty="0"/>
              <a:t> Ltd, 2014. ISBN-13: </a:t>
            </a:r>
            <a:r>
              <a:rPr lang="en-US" dirty="0" smtClean="0"/>
              <a:t>978-8126547197.</a:t>
            </a:r>
          </a:p>
          <a:p>
            <a:pPr marL="0" lvl="0" indent="0">
              <a:buNone/>
            </a:pPr>
            <a:r>
              <a:rPr lang="en-US" b="1" dirty="0" smtClean="0"/>
              <a:t>Web References:</a:t>
            </a:r>
            <a:endParaRPr lang="en-IN" dirty="0"/>
          </a:p>
          <a:p>
            <a:pPr lvl="0"/>
            <a:r>
              <a:rPr lang="en-US" dirty="0"/>
              <a:t>Android Developers </a:t>
            </a:r>
            <a:r>
              <a:rPr lang="en-US" u="sng" dirty="0">
                <a:hlinkClick r:id="rId2"/>
              </a:rPr>
              <a:t>https://developer.android.com/</a:t>
            </a:r>
            <a:r>
              <a:rPr lang="en-US" dirty="0"/>
              <a:t> </a:t>
            </a:r>
            <a:endParaRPr lang="en-IN" dirty="0"/>
          </a:p>
          <a:p>
            <a:endParaRPr lang="en-IN" dirty="0"/>
          </a:p>
        </p:txBody>
      </p:sp>
    </p:spTree>
    <p:extLst>
      <p:ext uri="{BB962C8B-B14F-4D97-AF65-F5344CB8AC3E}">
        <p14:creationId xmlns:p14="http://schemas.microsoft.com/office/powerpoint/2010/main" val="3648226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1366</TotalTime>
  <Words>518</Words>
  <Application>Microsoft Office PowerPoint</Application>
  <PresentationFormat>On-screen Show (4:3)</PresentationFormat>
  <Paragraphs>43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Aharoni</vt:lpstr>
      <vt:lpstr>Arial</vt:lpstr>
      <vt:lpstr>Calibri</vt:lpstr>
      <vt:lpstr>Cooper Black</vt:lpstr>
      <vt:lpstr>Franklin Gothic Book</vt:lpstr>
      <vt:lpstr>Perpetua</vt:lpstr>
      <vt:lpstr>Rockwell Extra Bold</vt:lpstr>
      <vt:lpstr>Times New Roman</vt:lpstr>
      <vt:lpstr>Wingdings 2</vt:lpstr>
      <vt:lpstr>Equity</vt:lpstr>
      <vt:lpstr>RNS Institute of Technology Department of Information Science and Engineering</vt:lpstr>
      <vt:lpstr>CONTENTS</vt:lpstr>
      <vt:lpstr>ABSTRACT</vt:lpstr>
      <vt:lpstr>INTRODUCTION</vt:lpstr>
      <vt:lpstr>OBJECTIVE OF THE PROJECT</vt:lpstr>
      <vt:lpstr>CONCLUSION AND FUTURE ENHANCEMENTS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AND PRACTICAL OUTSOURCING OF LINEAR PROGRAMMING IN CLOUD COMPUTING</dc:title>
  <dc:creator>SHAMANTH</dc:creator>
  <cp:lastModifiedBy>premium</cp:lastModifiedBy>
  <cp:revision>64</cp:revision>
  <dcterms:created xsi:type="dcterms:W3CDTF">2012-03-25T06:30:36Z</dcterms:created>
  <dcterms:modified xsi:type="dcterms:W3CDTF">2021-08-13T05:52:56Z</dcterms:modified>
</cp:coreProperties>
</file>