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18"/>
  </p:notesMasterIdLst>
  <p:sldIdLst>
    <p:sldId id="256" r:id="rId3"/>
    <p:sldId id="257" r:id="rId4"/>
    <p:sldId id="258" r:id="rId5"/>
    <p:sldId id="259" r:id="rId6"/>
    <p:sldId id="262" r:id="rId7"/>
    <p:sldId id="263" r:id="rId8"/>
    <p:sldId id="274" r:id="rId9"/>
    <p:sldId id="267" r:id="rId10"/>
    <p:sldId id="273" r:id="rId11"/>
    <p:sldId id="270" r:id="rId12"/>
    <p:sldId id="275" r:id="rId13"/>
    <p:sldId id="276" r:id="rId14"/>
    <p:sldId id="272" r:id="rId15"/>
    <p:sldId id="264" r:id="rId16"/>
    <p:sldId id="265" r:id="rId1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it Kuamar Yadav" initials="AKY" lastIdx="1" clrIdx="0">
    <p:extLst>
      <p:ext uri="{19B8F6BF-5375-455C-9EA6-DF929625EA0E}">
        <p15:presenceInfo xmlns:p15="http://schemas.microsoft.com/office/powerpoint/2012/main" userId="fc3341e392f7e774" providerId="Windows Live"/>
      </p:ext>
    </p:extLst>
  </p:cmAuthor>
  <p:cmAuthor id="2" name="Sahil Velhal" initials="SV" lastIdx="1" clrIdx="1">
    <p:extLst>
      <p:ext uri="{19B8F6BF-5375-455C-9EA6-DF929625EA0E}">
        <p15:presenceInfo xmlns:p15="http://schemas.microsoft.com/office/powerpoint/2012/main" userId="5bd32a352b13aa5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014" autoAdjust="0"/>
  </p:normalViewPr>
  <p:slideViewPr>
    <p:cSldViewPr snapToGrid="0">
      <p:cViewPr varScale="1">
        <p:scale>
          <a:sx n="77" d="100"/>
          <a:sy n="77" d="100"/>
        </p:scale>
        <p:origin x="883"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FBC2DE93-2A24-4441-8F13-046C53FBAE08}" type="datetimeFigureOut">
              <a:rPr lang="en-IN" smtClean="0"/>
              <a:t>02-11-2021</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53160E20-04B6-49DE-8469-D432A0412C98}" type="slidenum">
              <a:rPr lang="en-IN" smtClean="0"/>
              <a:t>‹#›</a:t>
            </a:fld>
            <a:endParaRPr lang="en-IN"/>
          </a:p>
        </p:txBody>
      </p:sp>
    </p:spTree>
    <p:extLst>
      <p:ext uri="{BB962C8B-B14F-4D97-AF65-F5344CB8AC3E}">
        <p14:creationId xmlns:p14="http://schemas.microsoft.com/office/powerpoint/2010/main" val="3440705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3160E20-04B6-49DE-8469-D432A0412C98}" type="slidenum">
              <a:rPr lang="en-IN" smtClean="0"/>
              <a:t>10</a:t>
            </a:fld>
            <a:endParaRPr lang="en-IN"/>
          </a:p>
        </p:txBody>
      </p:sp>
    </p:spTree>
    <p:extLst>
      <p:ext uri="{BB962C8B-B14F-4D97-AF65-F5344CB8AC3E}">
        <p14:creationId xmlns:p14="http://schemas.microsoft.com/office/powerpoint/2010/main" val="1361778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42"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3"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4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8"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50"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1"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2"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3"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4"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55"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2"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73"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7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7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7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9"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0" name="PlaceHolder 1"/>
          <p:cNvSpPr>
            <a:spLocks noGrp="1"/>
          </p:cNvSpPr>
          <p:nvPr>
            <p:ph type="subTitle"/>
          </p:nvPr>
        </p:nvSpPr>
        <p:spPr>
          <a:xfrm>
            <a:off x="1154880" y="2099880"/>
            <a:ext cx="8825400" cy="12411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8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8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8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1" name="PlaceHolder 2"/>
          <p:cNvSpPr>
            <a:spLocks noGrp="1"/>
          </p:cNvSpPr>
          <p:nvPr>
            <p:ph type="subTitle"/>
          </p:nvPr>
        </p:nvSpPr>
        <p:spPr>
          <a:xfrm>
            <a:off x="609480" y="1604520"/>
            <a:ext cx="10972440" cy="397728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8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8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8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9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9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9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9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10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10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3"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2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2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1154880" y="2099880"/>
            <a:ext cx="8825400" cy="12411720"/>
          </a:xfrm>
          <a:prstGeom prst="rect">
            <a:avLst/>
          </a:prstGeom>
        </p:spPr>
        <p:txBody>
          <a:bodyPr lIns="0" tIns="0" rIns="0" bIns="0" anchor="ctr">
            <a:spAutoFit/>
          </a:bodyP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4"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5"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6"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154880" y="2099880"/>
            <a:ext cx="8825400" cy="2677320"/>
          </a:xfrm>
          <a:prstGeom prst="rect">
            <a:avLst/>
          </a:prstGeom>
        </p:spPr>
        <p:txBody>
          <a:bodyPr lIns="0" tIns="0" rIns="0" bIns="0" anchor="ctr">
            <a:spAutoFit/>
          </a:bodyPr>
          <a:lstStyle/>
          <a:p>
            <a:endParaRPr lang="en-US" sz="1800" b="0" strike="noStrike" spc="-1">
              <a:solidFill>
                <a:srgbClr val="000000"/>
              </a:solidFill>
              <a:latin typeface="Century Gothic"/>
            </a:endParaRPr>
          </a:p>
        </p:txBody>
      </p:sp>
      <p:sp>
        <p:nvSpPr>
          <p:cNvPr id="3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3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
        <p:nvSpPr>
          <p:cNvPr id="40"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1800" b="0" strike="noStrike" spc="-1">
              <a:solidFill>
                <a:srgbClr val="404040"/>
              </a:solidFill>
              <a:latin typeface="Century Gothic"/>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 name="Group 1"/>
          <p:cNvGrpSpPr/>
          <p:nvPr/>
        </p:nvGrpSpPr>
        <p:grpSpPr>
          <a:xfrm>
            <a:off x="0" y="0"/>
            <a:ext cx="12191760" cy="6857640"/>
            <a:chOff x="0" y="0"/>
            <a:chExt cx="12191760" cy="6857640"/>
          </a:xfrm>
        </p:grpSpPr>
        <p:sp>
          <p:nvSpPr>
            <p:cNvPr id="21" name="CustomShape 2"/>
            <p:cNvSpPr/>
            <p:nvPr/>
          </p:nvSpPr>
          <p:spPr>
            <a:xfrm>
              <a:off x="0" y="0"/>
              <a:ext cx="12191760" cy="6857640"/>
            </a:xfrm>
            <a:prstGeom prst="rect">
              <a:avLst/>
            </a:prstGeom>
            <a:blipFill rotWithShape="0">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2" name="CustomShape 3"/>
            <p:cNvSpPr/>
            <p:nvPr/>
          </p:nvSpPr>
          <p:spPr>
            <a:xfrm>
              <a:off x="0" y="2666880"/>
              <a:ext cx="4190760" cy="4190760"/>
            </a:xfrm>
            <a:prstGeom prst="ellipse">
              <a:avLst/>
            </a:prstGeom>
            <a:gradFill rotWithShape="0">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3" name="CustomShape 4"/>
            <p:cNvSpPr/>
            <p:nvPr/>
          </p:nvSpPr>
          <p:spPr>
            <a:xfrm>
              <a:off x="0" y="2895480"/>
              <a:ext cx="2361960" cy="2361960"/>
            </a:xfrm>
            <a:prstGeom prst="ellipse">
              <a:avLst/>
            </a:prstGeom>
            <a:gradFill rotWithShape="0">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4" name="CustomShape 5"/>
            <p:cNvSpPr/>
            <p:nvPr/>
          </p:nvSpPr>
          <p:spPr>
            <a:xfrm>
              <a:off x="8609040" y="5867280"/>
              <a:ext cx="990360" cy="990360"/>
            </a:xfrm>
            <a:prstGeom prst="ellipse">
              <a:avLst/>
            </a:prstGeom>
            <a:gradFill rotWithShape="0">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 name="CustomShape 6"/>
            <p:cNvSpPr/>
            <p:nvPr/>
          </p:nvSpPr>
          <p:spPr>
            <a:xfrm>
              <a:off x="8609040" y="1676520"/>
              <a:ext cx="2819160" cy="2819160"/>
            </a:xfrm>
            <a:prstGeom prst="ellipse">
              <a:avLst/>
            </a:prstGeom>
            <a:gradFill rotWithShape="0">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 name="CustomShape 7"/>
            <p:cNvSpPr/>
            <p:nvPr/>
          </p:nvSpPr>
          <p:spPr>
            <a:xfrm>
              <a:off x="7999560" y="8640"/>
              <a:ext cx="1599840" cy="1599840"/>
            </a:xfrm>
            <a:prstGeom prst="ellipse">
              <a:avLst/>
            </a:prstGeom>
            <a:gradFill rotWithShape="0">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7" name="CustomShape 8"/>
            <p:cNvSpPr/>
            <p:nvPr/>
          </p:nvSpPr>
          <p:spPr>
            <a:xfrm rot="21010200">
              <a:off x="8490960" y="1797480"/>
              <a:ext cx="3299040" cy="44064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8" name="CustomShape 9"/>
            <p:cNvSpPr/>
            <p:nvPr/>
          </p:nvSpPr>
          <p:spPr>
            <a:xfrm>
              <a:off x="459360" y="1866240"/>
              <a:ext cx="11277360" cy="453348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9" name="CustomShape 10"/>
            <p:cNvSpPr/>
            <p:nvPr/>
          </p:nvSpPr>
          <p:spPr>
            <a:xfrm>
              <a:off x="0" y="1440"/>
              <a:ext cx="12191760" cy="685620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10" name="CustomShape 11" hidden="1"/>
          <p:cNvSpPr/>
          <p:nvPr/>
        </p:nvSpPr>
        <p:spPr>
          <a:xfrm>
            <a:off x="10437840" y="0"/>
            <a:ext cx="685440" cy="1142640"/>
          </a:xfrm>
          <a:prstGeom prst="rect">
            <a:avLst/>
          </a:prstGeom>
          <a:solidFill>
            <a:schemeClr val="accent1"/>
          </a:soli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grpSp>
        <p:nvGrpSpPr>
          <p:cNvPr id="11" name="Group 12"/>
          <p:cNvGrpSpPr/>
          <p:nvPr/>
        </p:nvGrpSpPr>
        <p:grpSpPr>
          <a:xfrm>
            <a:off x="0" y="0"/>
            <a:ext cx="12191760" cy="6857640"/>
            <a:chOff x="0" y="0"/>
            <a:chExt cx="12191760" cy="6857640"/>
          </a:xfrm>
        </p:grpSpPr>
        <p:sp>
          <p:nvSpPr>
            <p:cNvPr id="12" name="CustomShape 13"/>
            <p:cNvSpPr/>
            <p:nvPr/>
          </p:nvSpPr>
          <p:spPr>
            <a:xfrm>
              <a:off x="0" y="0"/>
              <a:ext cx="12191760" cy="6857640"/>
            </a:xfrm>
            <a:prstGeom prst="rect">
              <a:avLst/>
            </a:prstGeom>
            <a:blipFill rotWithShape="0">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13" name="CustomShape 14"/>
            <p:cNvSpPr/>
            <p:nvPr/>
          </p:nvSpPr>
          <p:spPr>
            <a:xfrm>
              <a:off x="0" y="1440"/>
              <a:ext cx="12191760" cy="685620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14" name="PlaceHolder 15"/>
          <p:cNvSpPr>
            <a:spLocks noGrp="1"/>
          </p:cNvSpPr>
          <p:nvPr>
            <p:ph type="title"/>
          </p:nvPr>
        </p:nvSpPr>
        <p:spPr>
          <a:xfrm>
            <a:off x="1154880" y="2099880"/>
            <a:ext cx="8825400" cy="2677320"/>
          </a:xfrm>
          <a:prstGeom prst="rect">
            <a:avLst/>
          </a:prstGeom>
        </p:spPr>
        <p:txBody>
          <a:bodyPr anchor="b">
            <a:noAutofit/>
          </a:bodyPr>
          <a:lstStyle/>
          <a:p>
            <a:pPr>
              <a:lnSpc>
                <a:spcPct val="100000"/>
              </a:lnSpc>
            </a:pPr>
            <a:r>
              <a:rPr lang="en-US" sz="5400" b="0" strike="noStrike" spc="-1">
                <a:solidFill>
                  <a:srgbClr val="EBEBEB"/>
                </a:solidFill>
                <a:latin typeface="Century Gothic"/>
              </a:rPr>
              <a:t>Click to edit Master title style</a:t>
            </a:r>
            <a:endParaRPr lang="en-US" sz="5400" b="0" strike="noStrike" spc="-1">
              <a:solidFill>
                <a:srgbClr val="000000"/>
              </a:solidFill>
              <a:latin typeface="Century Gothic"/>
            </a:endParaRPr>
          </a:p>
        </p:txBody>
      </p:sp>
      <p:sp>
        <p:nvSpPr>
          <p:cNvPr id="15" name="PlaceHolder 16"/>
          <p:cNvSpPr>
            <a:spLocks noGrp="1"/>
          </p:cNvSpPr>
          <p:nvPr>
            <p:ph type="dt"/>
          </p:nvPr>
        </p:nvSpPr>
        <p:spPr>
          <a:xfrm rot="5400000">
            <a:off x="10159200" y="1792080"/>
            <a:ext cx="990360" cy="304560"/>
          </a:xfrm>
          <a:prstGeom prst="rect">
            <a:avLst/>
          </a:prstGeom>
        </p:spPr>
        <p:txBody>
          <a:bodyPr>
            <a:noAutofit/>
          </a:bodyPr>
          <a:lstStyle/>
          <a:p>
            <a:pPr>
              <a:lnSpc>
                <a:spcPct val="100000"/>
              </a:lnSpc>
            </a:pPr>
            <a:fld id="{2D3F3BFA-D8C4-47FB-A537-C8BFF5ACA7B8}" type="datetime">
              <a:rPr lang="en-IN" sz="1000" b="0" strike="noStrike" spc="-1">
                <a:solidFill>
                  <a:srgbClr val="FFFFFF"/>
                </a:solidFill>
                <a:latin typeface="Century Gothic"/>
              </a:rPr>
              <a:t>02-11-2021</a:t>
            </a:fld>
            <a:endParaRPr lang="en-IN" sz="1000" b="0" strike="noStrike" spc="-1">
              <a:latin typeface="Times New Roman"/>
            </a:endParaRPr>
          </a:p>
        </p:txBody>
      </p:sp>
      <p:sp>
        <p:nvSpPr>
          <p:cNvPr id="16" name="PlaceHolder 17"/>
          <p:cNvSpPr>
            <a:spLocks noGrp="1"/>
          </p:cNvSpPr>
          <p:nvPr>
            <p:ph type="ftr"/>
          </p:nvPr>
        </p:nvSpPr>
        <p:spPr>
          <a:xfrm rot="5400000">
            <a:off x="8952120" y="3227760"/>
            <a:ext cx="3859560" cy="304560"/>
          </a:xfrm>
          <a:prstGeom prst="rect">
            <a:avLst/>
          </a:prstGeom>
        </p:spPr>
        <p:txBody>
          <a:bodyPr anchor="ctr">
            <a:noAutofit/>
          </a:bodyPr>
          <a:lstStyle/>
          <a:p>
            <a:endParaRPr lang="en-IN" sz="2400" b="0" strike="noStrike" spc="-1">
              <a:latin typeface="Times New Roman"/>
            </a:endParaRPr>
          </a:p>
        </p:txBody>
      </p:sp>
      <p:sp>
        <p:nvSpPr>
          <p:cNvPr id="17" name="CustomShape 18"/>
          <p:cNvSpPr/>
          <p:nvPr/>
        </p:nvSpPr>
        <p:spPr>
          <a:xfrm>
            <a:off x="10437840" y="0"/>
            <a:ext cx="685440" cy="1142640"/>
          </a:xfrm>
          <a:prstGeom prst="rect">
            <a:avLst/>
          </a:prstGeom>
          <a:solidFill>
            <a:schemeClr val="accent1"/>
          </a:soli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18" name="PlaceHolder 19"/>
          <p:cNvSpPr>
            <a:spLocks noGrp="1"/>
          </p:cNvSpPr>
          <p:nvPr>
            <p:ph type="sldNum"/>
          </p:nvPr>
        </p:nvSpPr>
        <p:spPr>
          <a:xfrm>
            <a:off x="10352520" y="295560"/>
            <a:ext cx="837720" cy="767160"/>
          </a:xfrm>
          <a:prstGeom prst="rect">
            <a:avLst/>
          </a:prstGeom>
        </p:spPr>
        <p:txBody>
          <a:bodyPr anchor="b">
            <a:noAutofit/>
          </a:bodyPr>
          <a:lstStyle/>
          <a:p>
            <a:pPr algn="ctr">
              <a:lnSpc>
                <a:spcPct val="100000"/>
              </a:lnSpc>
            </a:pPr>
            <a:fld id="{45086334-17B4-4342-B539-ADDEE90713A9}" type="slidenum">
              <a:rPr lang="en-IN" sz="2800" b="0" strike="noStrike" spc="-1">
                <a:solidFill>
                  <a:srgbClr val="FFFFFF"/>
                </a:solidFill>
                <a:latin typeface="Century Gothic"/>
              </a:rPr>
              <a:t>‹#›</a:t>
            </a:fld>
            <a:endParaRPr lang="en-IN" sz="2800" b="0" strike="noStrike" spc="-1">
              <a:latin typeface="Times New Roman"/>
            </a:endParaRPr>
          </a:p>
        </p:txBody>
      </p:sp>
      <p:sp>
        <p:nvSpPr>
          <p:cNvPr id="19" name="PlaceHolder 20"/>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404040"/>
                </a:solidFill>
                <a:latin typeface="Century Gothic"/>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entury Gothic"/>
              </a:rPr>
              <a:t>Second Outline Level</a:t>
            </a:r>
          </a:p>
          <a:p>
            <a:pPr marL="1296000" lvl="2" indent="-288000">
              <a:spcBef>
                <a:spcPts val="850"/>
              </a:spcBef>
              <a:buClr>
                <a:srgbClr val="000000"/>
              </a:buClr>
              <a:buSzPct val="45000"/>
              <a:buFont typeface="Wingdings" charset="2"/>
              <a:buChar char=""/>
            </a:pPr>
            <a:r>
              <a:rPr lang="en-US" sz="1200" b="0" strike="noStrike" spc="-1">
                <a:solidFill>
                  <a:srgbClr val="404040"/>
                </a:solidFill>
                <a:latin typeface="Century Gothic"/>
              </a:rPr>
              <a:t>Third Outline Level</a:t>
            </a:r>
          </a:p>
          <a:p>
            <a:pPr marL="1728000" lvl="3" indent="-216000">
              <a:spcBef>
                <a:spcPts val="567"/>
              </a:spcBef>
              <a:buClr>
                <a:srgbClr val="000000"/>
              </a:buClr>
              <a:buSzPct val="75000"/>
              <a:buFont typeface="Symbol" charset="2"/>
              <a:buChar char=""/>
            </a:pPr>
            <a:r>
              <a:rPr lang="en-US" sz="1200" b="0" strike="noStrike" spc="-1">
                <a:solidFill>
                  <a:srgbClr val="404040"/>
                </a:solidFill>
                <a:latin typeface="Century Gothic"/>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entury Gothic"/>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entury Gothic"/>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entury Gothic"/>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6" name="Group 1"/>
          <p:cNvGrpSpPr/>
          <p:nvPr/>
        </p:nvGrpSpPr>
        <p:grpSpPr>
          <a:xfrm>
            <a:off x="0" y="0"/>
            <a:ext cx="12191760" cy="6857640"/>
            <a:chOff x="0" y="0"/>
            <a:chExt cx="12191760" cy="6857640"/>
          </a:xfrm>
        </p:grpSpPr>
        <p:sp>
          <p:nvSpPr>
            <p:cNvPr id="57" name="CustomShape 2"/>
            <p:cNvSpPr/>
            <p:nvPr/>
          </p:nvSpPr>
          <p:spPr>
            <a:xfrm>
              <a:off x="0" y="0"/>
              <a:ext cx="12191760" cy="6857640"/>
            </a:xfrm>
            <a:prstGeom prst="rect">
              <a:avLst/>
            </a:prstGeom>
            <a:blipFill rotWithShape="0">
              <a:blip r:embed="rId14"/>
              <a:stretch>
                <a:fillRect/>
              </a:stretch>
            </a:blipFill>
            <a:ln>
              <a:noFill/>
            </a:ln>
          </p:spPr>
          <p:style>
            <a:lnRef idx="2">
              <a:schemeClr val="accent1">
                <a:shade val="50000"/>
              </a:schemeClr>
            </a:lnRef>
            <a:fillRef idx="1">
              <a:schemeClr val="accent1"/>
            </a:fillRef>
            <a:effectRef idx="0">
              <a:schemeClr val="accent1"/>
            </a:effectRef>
            <a:fontRef idx="minor"/>
          </p:style>
        </p:sp>
        <p:sp>
          <p:nvSpPr>
            <p:cNvPr id="58" name="CustomShape 3"/>
            <p:cNvSpPr/>
            <p:nvPr/>
          </p:nvSpPr>
          <p:spPr>
            <a:xfrm>
              <a:off x="0" y="2666880"/>
              <a:ext cx="4190760" cy="4190760"/>
            </a:xfrm>
            <a:prstGeom prst="ellipse">
              <a:avLst/>
            </a:prstGeom>
            <a:gradFill rotWithShape="0">
              <a:gsLst>
                <a:gs pos="0">
                  <a:schemeClr val="accent5">
                    <a:alpha val="11000"/>
                  </a:schemeClr>
                </a:gs>
                <a:gs pos="36000">
                  <a:schemeClr val="accent5">
                    <a:alpha val="10000"/>
                  </a:schemeClr>
                </a:gs>
                <a:gs pos="75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59" name="CustomShape 4"/>
            <p:cNvSpPr/>
            <p:nvPr/>
          </p:nvSpPr>
          <p:spPr>
            <a:xfrm>
              <a:off x="0" y="2895480"/>
              <a:ext cx="2361960" cy="2361960"/>
            </a:xfrm>
            <a:prstGeom prst="ellipse">
              <a:avLst/>
            </a:prstGeom>
            <a:gradFill rotWithShape="0">
              <a:gsLst>
                <a:gs pos="0">
                  <a:schemeClr val="accent5">
                    <a:alpha val="8000"/>
                  </a:schemeClr>
                </a:gs>
                <a:gs pos="36000">
                  <a:schemeClr val="accent5">
                    <a:alpha val="8000"/>
                  </a:schemeClr>
                </a:gs>
                <a:gs pos="72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0" name="CustomShape 5"/>
            <p:cNvSpPr/>
            <p:nvPr/>
          </p:nvSpPr>
          <p:spPr>
            <a:xfrm>
              <a:off x="8609040" y="5867280"/>
              <a:ext cx="990360" cy="990360"/>
            </a:xfrm>
            <a:prstGeom prst="ellipse">
              <a:avLst/>
            </a:prstGeom>
            <a:gradFill rotWithShape="0">
              <a:gsLst>
                <a:gs pos="0">
                  <a:schemeClr val="accent5">
                    <a:alpha val="14000"/>
                  </a:schemeClr>
                </a:gs>
                <a:gs pos="36000">
                  <a:schemeClr val="accent5">
                    <a:alpha val="7000"/>
                  </a:schemeClr>
                </a:gs>
                <a:gs pos="66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1" name="CustomShape 6"/>
            <p:cNvSpPr/>
            <p:nvPr/>
          </p:nvSpPr>
          <p:spPr>
            <a:xfrm>
              <a:off x="8609040" y="1676520"/>
              <a:ext cx="2819160" cy="2819160"/>
            </a:xfrm>
            <a:prstGeom prst="ellipse">
              <a:avLst/>
            </a:prstGeom>
            <a:gradFill rotWithShape="0">
              <a:gsLst>
                <a:gs pos="0">
                  <a:schemeClr val="accent5">
                    <a:alpha val="7000"/>
                  </a:schemeClr>
                </a:gs>
                <a:gs pos="36000">
                  <a:schemeClr val="accent5">
                    <a:alpha val="6000"/>
                  </a:schemeClr>
                </a:gs>
                <a:gs pos="69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2" name="CustomShape 7"/>
            <p:cNvSpPr/>
            <p:nvPr/>
          </p:nvSpPr>
          <p:spPr>
            <a:xfrm>
              <a:off x="7999560" y="8640"/>
              <a:ext cx="1599840" cy="1599840"/>
            </a:xfrm>
            <a:prstGeom prst="ellipse">
              <a:avLst/>
            </a:prstGeom>
            <a:gradFill rotWithShape="0">
              <a:gsLst>
                <a:gs pos="0">
                  <a:schemeClr val="accent5">
                    <a:alpha val="14000"/>
                  </a:schemeClr>
                </a:gs>
                <a:gs pos="36000">
                  <a:schemeClr val="accent5">
                    <a:alpha val="7000"/>
                  </a:schemeClr>
                </a:gs>
                <a:gs pos="73000">
                  <a:schemeClr val="accent5">
                    <a:alpha val="0"/>
                  </a:schemeClr>
                </a:gs>
              </a:gsLst>
              <a:lin ang="0"/>
            </a:gra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3" name="CustomShape 8"/>
            <p:cNvSpPr/>
            <p:nvPr/>
          </p:nvSpPr>
          <p:spPr>
            <a:xfrm rot="21010200">
              <a:off x="8490960" y="1797480"/>
              <a:ext cx="3299040" cy="440640"/>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tyle>
            <a:lnRef idx="0">
              <a:scrgbClr r="0" g="0" b="0"/>
            </a:lnRef>
            <a:fillRef idx="0">
              <a:scrgbClr r="0" g="0" b="0"/>
            </a:fillRef>
            <a:effectRef idx="0">
              <a:scrgbClr r="0" g="0" b="0"/>
            </a:effectRef>
            <a:fontRef idx="minor"/>
          </p:style>
        </p:sp>
        <p:sp>
          <p:nvSpPr>
            <p:cNvPr id="64" name="CustomShape 9"/>
            <p:cNvSpPr/>
            <p:nvPr/>
          </p:nvSpPr>
          <p:spPr>
            <a:xfrm>
              <a:off x="459360" y="1866240"/>
              <a:ext cx="11277360" cy="4533480"/>
            </a:xfrm>
            <a:custGeom>
              <a:avLst/>
              <a:gdLst/>
              <a:ahLst/>
              <a:cxnLst/>
              <a:rect l="l" t="t"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tyle>
            <a:lnRef idx="0">
              <a:scrgbClr r="0" g="0" b="0"/>
            </a:lnRef>
            <a:fillRef idx="0">
              <a:scrgbClr r="0" g="0" b="0"/>
            </a:fillRef>
            <a:effectRef idx="0">
              <a:scrgbClr r="0" g="0" b="0"/>
            </a:effectRef>
            <a:fontRef idx="minor"/>
          </p:style>
        </p:sp>
        <p:sp>
          <p:nvSpPr>
            <p:cNvPr id="65" name="CustomShape 10"/>
            <p:cNvSpPr/>
            <p:nvPr/>
          </p:nvSpPr>
          <p:spPr>
            <a:xfrm>
              <a:off x="0" y="1440"/>
              <a:ext cx="12191760" cy="6856200"/>
            </a:xfrm>
            <a:custGeom>
              <a:avLst/>
              <a:gdLst/>
              <a:ahLst/>
              <a:cxnLst/>
              <a:rect l="l" t="t"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tyle>
            <a:lnRef idx="0">
              <a:scrgbClr r="0" g="0" b="0"/>
            </a:lnRef>
            <a:fillRef idx="0">
              <a:scrgbClr r="0" g="0" b="0"/>
            </a:fillRef>
            <a:effectRef idx="0">
              <a:scrgbClr r="0" g="0" b="0"/>
            </a:effectRef>
            <a:fontRef idx="minor"/>
          </p:style>
        </p:sp>
      </p:grpSp>
      <p:sp>
        <p:nvSpPr>
          <p:cNvPr id="66" name="CustomShape 11"/>
          <p:cNvSpPr/>
          <p:nvPr/>
        </p:nvSpPr>
        <p:spPr>
          <a:xfrm>
            <a:off x="10437840" y="0"/>
            <a:ext cx="685440" cy="1142640"/>
          </a:xfrm>
          <a:prstGeom prst="rect">
            <a:avLst/>
          </a:prstGeom>
          <a:solidFill>
            <a:schemeClr val="accent1"/>
          </a:solidFill>
          <a:ln>
            <a:noFill/>
          </a:ln>
          <a:effectLst>
            <a:outerShdw blurRad="38100" dist="25560" dir="5400000" rotWithShape="0">
              <a:srgbClr val="000000">
                <a:alpha val="45000"/>
              </a:srgbClr>
            </a:outerShdw>
          </a:effectLst>
        </p:spPr>
        <p:style>
          <a:lnRef idx="1">
            <a:schemeClr val="accent1"/>
          </a:lnRef>
          <a:fillRef idx="3">
            <a:schemeClr val="accent1"/>
          </a:fillRef>
          <a:effectRef idx="2">
            <a:schemeClr val="accent1"/>
          </a:effectRef>
          <a:fontRef idx="minor"/>
        </p:style>
      </p:sp>
      <p:sp>
        <p:nvSpPr>
          <p:cNvPr id="67" name="PlaceHolder 12"/>
          <p:cNvSpPr>
            <a:spLocks noGrp="1"/>
          </p:cNvSpPr>
          <p:nvPr>
            <p:ph type="title"/>
          </p:nvPr>
        </p:nvSpPr>
        <p:spPr>
          <a:xfrm>
            <a:off x="1154880" y="973800"/>
            <a:ext cx="8760960" cy="706680"/>
          </a:xfrm>
          <a:prstGeom prst="rect">
            <a:avLst/>
          </a:prstGeom>
        </p:spPr>
        <p:txBody>
          <a:bodyPr anchor="ctr">
            <a:noAutofit/>
          </a:bodyPr>
          <a:lstStyle/>
          <a:p>
            <a:pPr>
              <a:lnSpc>
                <a:spcPct val="100000"/>
              </a:lnSpc>
            </a:pPr>
            <a:r>
              <a:rPr lang="en-US" sz="3600" b="0" strike="noStrike" spc="-1">
                <a:solidFill>
                  <a:srgbClr val="EBEBEB"/>
                </a:solidFill>
                <a:latin typeface="Century Gothic"/>
              </a:rPr>
              <a:t>Click to edit Master title style</a:t>
            </a:r>
            <a:endParaRPr lang="en-US" sz="3600" b="0" strike="noStrike" spc="-1">
              <a:solidFill>
                <a:srgbClr val="000000"/>
              </a:solidFill>
              <a:latin typeface="Century Gothic"/>
            </a:endParaRPr>
          </a:p>
        </p:txBody>
      </p:sp>
      <p:sp>
        <p:nvSpPr>
          <p:cNvPr id="68" name="PlaceHolder 13"/>
          <p:cNvSpPr>
            <a:spLocks noGrp="1"/>
          </p:cNvSpPr>
          <p:nvPr>
            <p:ph type="body"/>
          </p:nvPr>
        </p:nvSpPr>
        <p:spPr>
          <a:xfrm>
            <a:off x="1154880" y="2603520"/>
            <a:ext cx="8825400" cy="3416040"/>
          </a:xfrm>
          <a:prstGeom prst="rect">
            <a:avLst/>
          </a:prstGeom>
        </p:spPr>
        <p:txBody>
          <a:bodyPr>
            <a:noAutofit/>
          </a:bodyPr>
          <a:lstStyle/>
          <a:p>
            <a:pPr marL="343080" indent="-342720">
              <a:lnSpc>
                <a:spcPct val="100000"/>
              </a:lnSpc>
              <a:spcBef>
                <a:spcPts val="1001"/>
              </a:spcBef>
              <a:buClr>
                <a:srgbClr val="B31166"/>
              </a:buClr>
              <a:buSzPct val="80000"/>
              <a:buFont typeface="Wingdings 3" charset="2"/>
              <a:buChar char=""/>
            </a:pPr>
            <a:r>
              <a:rPr lang="en-US" sz="1800" b="0" strike="noStrike" spc="-1">
                <a:solidFill>
                  <a:srgbClr val="404040"/>
                </a:solidFill>
                <a:latin typeface="Century Gothic"/>
              </a:rPr>
              <a:t>Click to edit Master text styles</a:t>
            </a:r>
          </a:p>
          <a:p>
            <a:pPr marL="743040" lvl="1" indent="-285480">
              <a:lnSpc>
                <a:spcPct val="100000"/>
              </a:lnSpc>
              <a:spcBef>
                <a:spcPts val="1001"/>
              </a:spcBef>
              <a:buClr>
                <a:srgbClr val="B31166"/>
              </a:buClr>
              <a:buSzPct val="80000"/>
              <a:buFont typeface="Wingdings 3" charset="2"/>
              <a:buChar char=""/>
            </a:pPr>
            <a:r>
              <a:rPr lang="en-US" sz="1600" b="0" strike="noStrike" spc="-1">
                <a:solidFill>
                  <a:srgbClr val="404040"/>
                </a:solidFill>
                <a:latin typeface="Century Gothic"/>
              </a:rPr>
              <a:t>Second level</a:t>
            </a:r>
          </a:p>
          <a:p>
            <a:pPr marL="1143000" lvl="2" indent="-228240">
              <a:lnSpc>
                <a:spcPct val="100000"/>
              </a:lnSpc>
              <a:spcBef>
                <a:spcPts val="1001"/>
              </a:spcBef>
              <a:buClr>
                <a:srgbClr val="B31166"/>
              </a:buClr>
              <a:buSzPct val="80000"/>
              <a:buFont typeface="Wingdings 3" charset="2"/>
              <a:buChar char=""/>
            </a:pPr>
            <a:r>
              <a:rPr lang="en-US" sz="1400" b="0" strike="noStrike" spc="-1">
                <a:solidFill>
                  <a:srgbClr val="404040"/>
                </a:solidFill>
                <a:latin typeface="Century Gothic"/>
              </a:rPr>
              <a:t>Third level</a:t>
            </a:r>
          </a:p>
          <a:p>
            <a:pPr marL="1600200" lvl="3" indent="-228240">
              <a:lnSpc>
                <a:spcPct val="100000"/>
              </a:lnSpc>
              <a:spcBef>
                <a:spcPts val="1001"/>
              </a:spcBef>
              <a:buClr>
                <a:srgbClr val="B31166"/>
              </a:buClr>
              <a:buSzPct val="80000"/>
              <a:buFont typeface="Wingdings 3" charset="2"/>
              <a:buChar char=""/>
            </a:pPr>
            <a:r>
              <a:rPr lang="en-US" sz="1200" b="0" strike="noStrike" spc="-1">
                <a:solidFill>
                  <a:srgbClr val="404040"/>
                </a:solidFill>
                <a:latin typeface="Century Gothic"/>
              </a:rPr>
              <a:t>Fourth level</a:t>
            </a:r>
          </a:p>
          <a:p>
            <a:pPr marL="2057400" lvl="4" indent="-228240">
              <a:lnSpc>
                <a:spcPct val="100000"/>
              </a:lnSpc>
              <a:spcBef>
                <a:spcPts val="1001"/>
              </a:spcBef>
              <a:buClr>
                <a:srgbClr val="B31166"/>
              </a:buClr>
              <a:buSzPct val="80000"/>
              <a:buFont typeface="Wingdings 3" charset="2"/>
              <a:buChar char=""/>
            </a:pPr>
            <a:r>
              <a:rPr lang="en-US" sz="1200" b="0" strike="noStrike" spc="-1">
                <a:solidFill>
                  <a:srgbClr val="404040"/>
                </a:solidFill>
                <a:latin typeface="Century Gothic"/>
              </a:rPr>
              <a:t>Fifth level</a:t>
            </a:r>
          </a:p>
        </p:txBody>
      </p:sp>
      <p:sp>
        <p:nvSpPr>
          <p:cNvPr id="69" name="PlaceHolder 14"/>
          <p:cNvSpPr>
            <a:spLocks noGrp="1"/>
          </p:cNvSpPr>
          <p:nvPr>
            <p:ph type="dt"/>
          </p:nvPr>
        </p:nvSpPr>
        <p:spPr>
          <a:xfrm>
            <a:off x="10653120" y="6391800"/>
            <a:ext cx="990360" cy="304560"/>
          </a:xfrm>
          <a:prstGeom prst="rect">
            <a:avLst/>
          </a:prstGeom>
        </p:spPr>
        <p:txBody>
          <a:bodyPr anchor="ctr">
            <a:noAutofit/>
          </a:bodyPr>
          <a:lstStyle/>
          <a:p>
            <a:pPr algn="r">
              <a:lnSpc>
                <a:spcPct val="100000"/>
              </a:lnSpc>
            </a:pPr>
            <a:fld id="{033D7D89-96DC-4779-9E47-A444EAE66273}" type="datetime">
              <a:rPr lang="en-IN" sz="1000" b="1" strike="noStrike" spc="-1">
                <a:solidFill>
                  <a:srgbClr val="B31166"/>
                </a:solidFill>
                <a:latin typeface="Century Gothic"/>
              </a:rPr>
              <a:t>02-11-2021</a:t>
            </a:fld>
            <a:endParaRPr lang="en-IN" sz="1000" b="0" strike="noStrike" spc="-1">
              <a:latin typeface="Times New Roman"/>
            </a:endParaRPr>
          </a:p>
        </p:txBody>
      </p:sp>
      <p:sp>
        <p:nvSpPr>
          <p:cNvPr id="70" name="PlaceHolder 15"/>
          <p:cNvSpPr>
            <a:spLocks noGrp="1"/>
          </p:cNvSpPr>
          <p:nvPr>
            <p:ph type="ftr"/>
          </p:nvPr>
        </p:nvSpPr>
        <p:spPr>
          <a:xfrm>
            <a:off x="561240" y="6391800"/>
            <a:ext cx="3859560" cy="304560"/>
          </a:xfrm>
          <a:prstGeom prst="rect">
            <a:avLst/>
          </a:prstGeom>
        </p:spPr>
        <p:txBody>
          <a:bodyPr anchor="ctr">
            <a:noAutofit/>
          </a:bodyPr>
          <a:lstStyle/>
          <a:p>
            <a:endParaRPr lang="en-IN" sz="2400" b="0" strike="noStrike" spc="-1">
              <a:latin typeface="Times New Roman"/>
            </a:endParaRPr>
          </a:p>
        </p:txBody>
      </p:sp>
      <p:sp>
        <p:nvSpPr>
          <p:cNvPr id="71" name="PlaceHolder 16"/>
          <p:cNvSpPr>
            <a:spLocks noGrp="1"/>
          </p:cNvSpPr>
          <p:nvPr>
            <p:ph type="sldNum"/>
          </p:nvPr>
        </p:nvSpPr>
        <p:spPr>
          <a:xfrm>
            <a:off x="10352520" y="295560"/>
            <a:ext cx="837720" cy="767160"/>
          </a:xfrm>
          <a:prstGeom prst="rect">
            <a:avLst/>
          </a:prstGeom>
        </p:spPr>
        <p:txBody>
          <a:bodyPr anchor="b">
            <a:noAutofit/>
          </a:bodyPr>
          <a:lstStyle/>
          <a:p>
            <a:pPr algn="ctr">
              <a:lnSpc>
                <a:spcPct val="100000"/>
              </a:lnSpc>
            </a:pPr>
            <a:fld id="{F050A791-1C92-4DE3-8351-6B2EE6EE9E32}" type="slidenum">
              <a:rPr lang="en-IN" sz="2800" b="0" strike="noStrike" spc="-1">
                <a:solidFill>
                  <a:srgbClr val="FFFFFF"/>
                </a:solidFill>
                <a:latin typeface="Century Gothic"/>
              </a:rPr>
              <a:t>‹#›</a:t>
            </a:fld>
            <a:endParaRPr lang="en-IN" sz="28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3.xml"/><Relationship Id="rId4" Type="http://schemas.openxmlformats.org/officeDocument/2006/relationships/image" Target="../media/image9.jpe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hyperlink" Target="https://www.koreascience.or.kr/article/JAKO201711656710338.pdf"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 name="TextShape 1"/>
          <p:cNvSpPr txBox="1"/>
          <p:nvPr/>
        </p:nvSpPr>
        <p:spPr>
          <a:xfrm>
            <a:off x="1435680" y="1273680"/>
            <a:ext cx="9320400" cy="4554000"/>
          </a:xfrm>
          <a:prstGeom prst="rect">
            <a:avLst/>
          </a:prstGeom>
          <a:noFill/>
          <a:ln>
            <a:noFill/>
          </a:ln>
        </p:spPr>
        <p:txBody>
          <a:bodyPr anchor="b">
            <a:noAutofit/>
          </a:bodyPr>
          <a:lstStyle/>
          <a:p>
            <a:pPr algn="ctr">
              <a:lnSpc>
                <a:spcPct val="100000"/>
              </a:lnSpc>
            </a:pPr>
            <a:r>
              <a:rPr lang="en-IN" sz="4000" b="0" strike="noStrike" spc="-1" dirty="0">
                <a:solidFill>
                  <a:schemeClr val="bg1"/>
                </a:solidFill>
                <a:latin typeface="Century Gothic" panose="020B0502020202020204" pitchFamily="34" charset="0"/>
              </a:rPr>
              <a:t> </a:t>
            </a:r>
            <a:r>
              <a:rPr lang="en-IN" sz="4000" dirty="0">
                <a:solidFill>
                  <a:schemeClr val="bg1"/>
                </a:solidFill>
                <a:latin typeface="Century Gothic" panose="020B0502020202020204" pitchFamily="34" charset="0"/>
              </a:rPr>
              <a:t>Don Bosco Institute of Technology</a:t>
            </a:r>
            <a:br>
              <a:rPr lang="en-IN" sz="4000" dirty="0">
                <a:solidFill>
                  <a:schemeClr val="bg1"/>
                </a:solidFill>
                <a:latin typeface="Century Gothic" panose="020B0502020202020204" pitchFamily="34" charset="0"/>
              </a:rPr>
            </a:br>
            <a:r>
              <a:rPr lang="en-IN" sz="3600" dirty="0">
                <a:solidFill>
                  <a:schemeClr val="bg1"/>
                </a:solidFill>
                <a:latin typeface="Century Gothic" panose="020B0502020202020204" pitchFamily="34" charset="0"/>
              </a:rPr>
              <a:t>Information Technology</a:t>
            </a:r>
            <a:br>
              <a:rPr lang="en-IN" sz="4000" dirty="0">
                <a:solidFill>
                  <a:schemeClr val="bg1"/>
                </a:solidFill>
                <a:latin typeface="Century Gothic" panose="020B0502020202020204" pitchFamily="34" charset="0"/>
              </a:rPr>
            </a:br>
            <a:br>
              <a:rPr lang="en-IN" sz="1400" dirty="0">
                <a:solidFill>
                  <a:schemeClr val="bg1"/>
                </a:solidFill>
                <a:latin typeface="Century Gothic" panose="020B0502020202020204" pitchFamily="34" charset="0"/>
              </a:rPr>
            </a:br>
            <a:br>
              <a:rPr lang="en-IN" sz="1400" dirty="0">
                <a:solidFill>
                  <a:schemeClr val="bg1"/>
                </a:solidFill>
                <a:latin typeface="Century Gothic" panose="020B0502020202020204" pitchFamily="34" charset="0"/>
              </a:rPr>
            </a:br>
            <a:br>
              <a:rPr lang="en-IN" sz="1400" dirty="0">
                <a:solidFill>
                  <a:schemeClr val="bg1"/>
                </a:solidFill>
                <a:latin typeface="Century Gothic" panose="020B0502020202020204" pitchFamily="34" charset="0"/>
              </a:rPr>
            </a:br>
            <a:br>
              <a:rPr lang="en-IN" sz="1400" dirty="0">
                <a:solidFill>
                  <a:schemeClr val="bg1"/>
                </a:solidFill>
                <a:latin typeface="Century Gothic" panose="020B0502020202020204" pitchFamily="34" charset="0"/>
              </a:rPr>
            </a:br>
            <a:br>
              <a:rPr lang="en-IN" sz="1400" dirty="0">
                <a:solidFill>
                  <a:schemeClr val="bg1"/>
                </a:solidFill>
                <a:latin typeface="Century Gothic" panose="020B0502020202020204" pitchFamily="34" charset="0"/>
              </a:rPr>
            </a:br>
            <a:br>
              <a:rPr lang="en-IN" sz="1400" dirty="0">
                <a:solidFill>
                  <a:schemeClr val="bg1"/>
                </a:solidFill>
                <a:latin typeface="Century Gothic" panose="020B0502020202020204" pitchFamily="34" charset="0"/>
              </a:rPr>
            </a:br>
            <a:r>
              <a:rPr lang="en-IN" sz="2800" b="1" dirty="0">
                <a:solidFill>
                  <a:schemeClr val="bg1"/>
                </a:solidFill>
                <a:latin typeface="Century Gothic" panose="020B0502020202020204" pitchFamily="34" charset="0"/>
              </a:rPr>
              <a:t>Canteen Food Ordering App</a:t>
            </a:r>
            <a:br>
              <a:rPr lang="en-IN" sz="2800" dirty="0">
                <a:solidFill>
                  <a:schemeClr val="bg1"/>
                </a:solidFill>
                <a:latin typeface="Century Gothic" panose="020B0502020202020204" pitchFamily="34" charset="0"/>
              </a:rPr>
            </a:br>
            <a:br>
              <a:rPr lang="en-IN" sz="1400" dirty="0">
                <a:solidFill>
                  <a:schemeClr val="bg1"/>
                </a:solidFill>
                <a:latin typeface="Century Gothic" panose="020B0502020202020204" pitchFamily="34" charset="0"/>
              </a:rPr>
            </a:br>
            <a:r>
              <a:rPr lang="en-IN" sz="1800" b="1" dirty="0">
                <a:solidFill>
                  <a:schemeClr val="bg1"/>
                </a:solidFill>
                <a:latin typeface="Century Gothic" panose="020B0502020202020204" pitchFamily="34" charset="0"/>
              </a:rPr>
              <a:t>Members:</a:t>
            </a:r>
            <a:br>
              <a:rPr lang="en-IN" sz="1800" dirty="0">
                <a:solidFill>
                  <a:schemeClr val="bg1"/>
                </a:solidFill>
                <a:latin typeface="Century Gothic" panose="020B0502020202020204" pitchFamily="34" charset="0"/>
              </a:rPr>
            </a:br>
            <a:r>
              <a:rPr lang="en-IN" sz="1800" dirty="0">
                <a:solidFill>
                  <a:schemeClr val="bg1"/>
                </a:solidFill>
                <a:latin typeface="Century Gothic" panose="020B0502020202020204" pitchFamily="34" charset="0"/>
              </a:rPr>
              <a:t>1.Sahil Velhal (60)</a:t>
            </a:r>
            <a:br>
              <a:rPr lang="en-IN" sz="1800" dirty="0">
                <a:solidFill>
                  <a:schemeClr val="bg1"/>
                </a:solidFill>
                <a:latin typeface="Century Gothic" panose="020B0502020202020204" pitchFamily="34" charset="0"/>
              </a:rPr>
            </a:br>
            <a:r>
              <a:rPr lang="en-IN" sz="1800" dirty="0">
                <a:solidFill>
                  <a:schemeClr val="bg1"/>
                </a:solidFill>
                <a:latin typeface="Century Gothic" panose="020B0502020202020204" pitchFamily="34" charset="0"/>
              </a:rPr>
              <a:t>2. Amit Kumar Yadav (62)</a:t>
            </a:r>
            <a:br>
              <a:rPr lang="en-IN" sz="1800" dirty="0">
                <a:solidFill>
                  <a:schemeClr val="bg1"/>
                </a:solidFill>
                <a:latin typeface="Century Gothic" panose="020B0502020202020204" pitchFamily="34" charset="0"/>
              </a:rPr>
            </a:br>
            <a:r>
              <a:rPr lang="en-IN" sz="1800" dirty="0">
                <a:solidFill>
                  <a:schemeClr val="bg1"/>
                </a:solidFill>
                <a:latin typeface="Century Gothic" panose="020B0502020202020204" pitchFamily="34" charset="0"/>
              </a:rPr>
              <a:t>3. Pratik Zinjurde (64) </a:t>
            </a:r>
            <a:br>
              <a:rPr lang="en-IN" sz="1800" dirty="0">
                <a:solidFill>
                  <a:schemeClr val="bg1"/>
                </a:solidFill>
                <a:latin typeface="Century Gothic" panose="020B0502020202020204" pitchFamily="34" charset="0"/>
              </a:rPr>
            </a:br>
            <a:br>
              <a:rPr lang="en-IN" sz="1400" dirty="0">
                <a:solidFill>
                  <a:schemeClr val="bg1"/>
                </a:solidFill>
                <a:latin typeface="Century Gothic" panose="020B0502020202020204" pitchFamily="34" charset="0"/>
              </a:rPr>
            </a:br>
            <a:endParaRPr lang="en-US" sz="1800" b="0" strike="noStrike" spc="-1" dirty="0">
              <a:solidFill>
                <a:schemeClr val="bg1"/>
              </a:solidFill>
              <a:latin typeface="Century Gothic" panose="020B0502020202020204" pitchFamily="34" charset="0"/>
            </a:endParaRPr>
          </a:p>
        </p:txBody>
      </p:sp>
      <p:pic>
        <p:nvPicPr>
          <p:cNvPr id="109" name="Picture 6"/>
          <p:cNvPicPr/>
          <p:nvPr/>
        </p:nvPicPr>
        <p:blipFill>
          <a:blip r:embed="rId2"/>
          <a:stretch/>
        </p:blipFill>
        <p:spPr>
          <a:xfrm>
            <a:off x="5496444" y="2349360"/>
            <a:ext cx="993240" cy="1079640"/>
          </a:xfrm>
          <a:prstGeom prst="rect">
            <a:avLst/>
          </a:prstGeom>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000" spc="-1" dirty="0">
                <a:solidFill>
                  <a:srgbClr val="EBEBEB"/>
                </a:solidFill>
                <a:latin typeface="Century Gothic"/>
              </a:rPr>
              <a:t>I</a:t>
            </a:r>
            <a:r>
              <a:rPr lang="en-US" sz="4000" b="0" strike="noStrike" spc="-1" dirty="0">
                <a:solidFill>
                  <a:srgbClr val="EBEBEB"/>
                </a:solidFill>
                <a:latin typeface="Century Gothic"/>
              </a:rPr>
              <a:t>mplementation</a:t>
            </a:r>
            <a:endParaRPr lang="en-US" sz="4000" b="0" strike="noStrike" spc="-1" dirty="0">
              <a:solidFill>
                <a:srgbClr val="000000"/>
              </a:solidFill>
              <a:latin typeface="Century Gothic"/>
            </a:endParaRPr>
          </a:p>
        </p:txBody>
      </p:sp>
      <p:sp>
        <p:nvSpPr>
          <p:cNvPr id="121" name="TextShape 2"/>
          <p:cNvSpPr txBox="1"/>
          <p:nvPr/>
        </p:nvSpPr>
        <p:spPr>
          <a:xfrm>
            <a:off x="653760" y="2309040"/>
            <a:ext cx="11060280" cy="4000320"/>
          </a:xfrm>
          <a:prstGeom prst="rect">
            <a:avLst/>
          </a:prstGeom>
          <a:noFill/>
          <a:ln>
            <a:noFill/>
          </a:ln>
        </p:spPr>
        <p:txBody>
          <a:bodyPr>
            <a:normAutofit fontScale="96000"/>
          </a:bodyPr>
          <a:lstStyle/>
          <a:p>
            <a:pPr marL="343080" indent="-342720">
              <a:lnSpc>
                <a:spcPct val="100000"/>
              </a:lnSpc>
              <a:spcBef>
                <a:spcPts val="1001"/>
              </a:spcBef>
              <a:buClr>
                <a:srgbClr val="B31166"/>
              </a:buClr>
              <a:buSzPct val="80000"/>
              <a:buFont typeface="Wingdings 3" charset="2"/>
              <a:buChar char=""/>
            </a:pPr>
            <a:r>
              <a:rPr lang="en-US" b="1" spc="-1" dirty="0">
                <a:solidFill>
                  <a:srgbClr val="000000"/>
                </a:solidFill>
                <a:latin typeface="Century Gothic" panose="020B0502020202020204" pitchFamily="34" charset="0"/>
              </a:rPr>
              <a:t>Firebase Realtime Database:</a:t>
            </a:r>
          </a:p>
          <a:p>
            <a:pPr marL="800460" lvl="1" indent="-342900">
              <a:spcBef>
                <a:spcPts val="1001"/>
              </a:spcBef>
              <a:buClr>
                <a:srgbClr val="B31166"/>
              </a:buClr>
              <a:buSzPct val="80000"/>
              <a:buFont typeface="+mj-lt"/>
              <a:buAutoNum type="arabicPeriod"/>
            </a:pPr>
            <a:r>
              <a:rPr lang="en-US" spc="-1" dirty="0">
                <a:solidFill>
                  <a:srgbClr val="000000"/>
                </a:solidFill>
                <a:latin typeface="Century Gothic" panose="020B0502020202020204" pitchFamily="34" charset="0"/>
              </a:rPr>
              <a:t>All the data which includes Basic user info, orders placed, available items along with their price and description is stored in Realtime database .</a:t>
            </a:r>
          </a:p>
          <a:p>
            <a:pPr marL="800460" lvl="1" indent="-342900">
              <a:spcBef>
                <a:spcPts val="1001"/>
              </a:spcBef>
              <a:buClr>
                <a:srgbClr val="B31166"/>
              </a:buClr>
              <a:buSzPct val="80000"/>
              <a:buFont typeface="+mj-lt"/>
              <a:buAutoNum type="arabicPeriod"/>
            </a:pPr>
            <a:r>
              <a:rPr lang="en-US" spc="-1" dirty="0">
                <a:solidFill>
                  <a:srgbClr val="000000"/>
                </a:solidFill>
                <a:latin typeface="Century Gothic" panose="020B0502020202020204" pitchFamily="34" charset="0"/>
              </a:rPr>
              <a:t>Database:  </a:t>
            </a:r>
          </a:p>
          <a:p>
            <a:pPr marL="800460" lvl="1" indent="-342900">
              <a:spcBef>
                <a:spcPts val="1001"/>
              </a:spcBef>
              <a:buClr>
                <a:srgbClr val="B31166"/>
              </a:buClr>
              <a:buSzPct val="80000"/>
              <a:buFont typeface="+mj-lt"/>
              <a:buAutoNum type="arabicPeriod"/>
            </a:pPr>
            <a:endParaRPr lang="en-US" i="0" u="none" spc="-1" baseline="0" dirty="0">
              <a:solidFill>
                <a:srgbClr val="404040"/>
              </a:solidFill>
              <a:latin typeface="Century Gothic"/>
            </a:endParaRPr>
          </a:p>
        </p:txBody>
      </p:sp>
      <p:pic>
        <p:nvPicPr>
          <p:cNvPr id="4" name="Picture 3">
            <a:extLst>
              <a:ext uri="{FF2B5EF4-FFF2-40B4-BE49-F238E27FC236}">
                <a16:creationId xmlns:a16="http://schemas.microsoft.com/office/drawing/2014/main" id="{283DD4CC-1556-4CC1-8DB5-B36331A0C77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82969" y="3870960"/>
            <a:ext cx="6111240" cy="2438400"/>
          </a:xfrm>
          <a:prstGeom prst="rect">
            <a:avLst/>
          </a:prstGeom>
        </p:spPr>
      </p:pic>
      <p:pic>
        <p:nvPicPr>
          <p:cNvPr id="6" name="Picture 5">
            <a:extLst>
              <a:ext uri="{FF2B5EF4-FFF2-40B4-BE49-F238E27FC236}">
                <a16:creationId xmlns:a16="http://schemas.microsoft.com/office/drawing/2014/main" id="{094F3301-4B9B-43A9-8155-BBFA21FD3F93}"/>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7605754" y="3201394"/>
            <a:ext cx="2606040" cy="3337560"/>
          </a:xfrm>
          <a:prstGeom prst="rect">
            <a:avLst/>
          </a:prstGeom>
        </p:spPr>
      </p:pic>
    </p:spTree>
    <p:extLst>
      <p:ext uri="{BB962C8B-B14F-4D97-AF65-F5344CB8AC3E}">
        <p14:creationId xmlns:p14="http://schemas.microsoft.com/office/powerpoint/2010/main" val="2836959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000" spc="-1" dirty="0">
                <a:solidFill>
                  <a:srgbClr val="EBEBEB"/>
                </a:solidFill>
                <a:latin typeface="Century Gothic"/>
              </a:rPr>
              <a:t>I</a:t>
            </a:r>
            <a:r>
              <a:rPr lang="en-US" sz="4000" b="0" strike="noStrike" spc="-1" dirty="0">
                <a:solidFill>
                  <a:srgbClr val="EBEBEB"/>
                </a:solidFill>
                <a:latin typeface="Century Gothic"/>
              </a:rPr>
              <a:t>mplementation Screen Shots</a:t>
            </a:r>
            <a:endParaRPr lang="en-US" sz="4000" b="0" strike="noStrike" spc="-1" dirty="0">
              <a:solidFill>
                <a:srgbClr val="000000"/>
              </a:solidFill>
              <a:latin typeface="Century Gothic"/>
            </a:endParaRPr>
          </a:p>
        </p:txBody>
      </p:sp>
      <p:sp>
        <p:nvSpPr>
          <p:cNvPr id="121" name="TextShape 2"/>
          <p:cNvSpPr txBox="1"/>
          <p:nvPr/>
        </p:nvSpPr>
        <p:spPr>
          <a:xfrm>
            <a:off x="653760" y="2309040"/>
            <a:ext cx="11060280" cy="4000320"/>
          </a:xfrm>
          <a:prstGeom prst="rect">
            <a:avLst/>
          </a:prstGeom>
          <a:noFill/>
          <a:ln>
            <a:noFill/>
          </a:ln>
        </p:spPr>
        <p:txBody>
          <a:bodyPr numCol="1">
            <a:normAutofit fontScale="96000"/>
          </a:bodyPr>
          <a:lstStyle/>
          <a:p>
            <a:pPr marL="343080" indent="-342720" algn="just">
              <a:lnSpc>
                <a:spcPct val="100000"/>
              </a:lnSpc>
              <a:spcBef>
                <a:spcPts val="1001"/>
              </a:spcBef>
              <a:buClr>
                <a:srgbClr val="B31166"/>
              </a:buClr>
              <a:buSzPct val="80000"/>
              <a:buFont typeface="Wingdings 3" charset="2"/>
              <a:buChar char=""/>
            </a:pPr>
            <a:r>
              <a:rPr lang="en-US" b="1" spc="-1" dirty="0">
                <a:solidFill>
                  <a:srgbClr val="000000"/>
                </a:solidFill>
                <a:latin typeface="Century Gothic" panose="020B0502020202020204" pitchFamily="34" charset="0"/>
              </a:rPr>
              <a:t>Login Page                                                   Order Items                                              Item Description</a:t>
            </a:r>
            <a:endParaRPr lang="en-US" spc="-1" dirty="0">
              <a:solidFill>
                <a:srgbClr val="000000"/>
              </a:solidFill>
              <a:latin typeface="Century Gothic" panose="020B0502020202020204" pitchFamily="34" charset="0"/>
            </a:endParaRPr>
          </a:p>
          <a:p>
            <a:pPr marL="800460" lvl="1" indent="-342900">
              <a:spcBef>
                <a:spcPts val="1001"/>
              </a:spcBef>
              <a:buClr>
                <a:srgbClr val="B31166"/>
              </a:buClr>
              <a:buSzPct val="80000"/>
              <a:buFont typeface="+mj-lt"/>
              <a:buAutoNum type="arabicPeriod"/>
            </a:pPr>
            <a:endParaRPr lang="en-US" i="0" u="none" spc="-1" baseline="0" dirty="0">
              <a:solidFill>
                <a:srgbClr val="404040"/>
              </a:solidFill>
              <a:latin typeface="Century Gothic"/>
            </a:endParaRPr>
          </a:p>
        </p:txBody>
      </p:sp>
      <p:pic>
        <p:nvPicPr>
          <p:cNvPr id="3" name="Picture 2">
            <a:extLst>
              <a:ext uri="{FF2B5EF4-FFF2-40B4-BE49-F238E27FC236}">
                <a16:creationId xmlns:a16="http://schemas.microsoft.com/office/drawing/2014/main" id="{A248DB57-CA83-4B43-AC21-C11AEE0CD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188" y="2691612"/>
            <a:ext cx="2318196" cy="3864760"/>
          </a:xfrm>
          <a:prstGeom prst="rect">
            <a:avLst/>
          </a:prstGeom>
        </p:spPr>
      </p:pic>
      <p:pic>
        <p:nvPicPr>
          <p:cNvPr id="5" name="Picture 4">
            <a:extLst>
              <a:ext uri="{FF2B5EF4-FFF2-40B4-BE49-F238E27FC236}">
                <a16:creationId xmlns:a16="http://schemas.microsoft.com/office/drawing/2014/main" id="{BF59ECE5-67F1-4C25-97EF-4180C6BB2D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7273" y="2691612"/>
            <a:ext cx="2453161" cy="4000321"/>
          </a:xfrm>
          <a:prstGeom prst="rect">
            <a:avLst/>
          </a:prstGeom>
        </p:spPr>
      </p:pic>
      <p:pic>
        <p:nvPicPr>
          <p:cNvPr id="7" name="Picture 6">
            <a:extLst>
              <a:ext uri="{FF2B5EF4-FFF2-40B4-BE49-F238E27FC236}">
                <a16:creationId xmlns:a16="http://schemas.microsoft.com/office/drawing/2014/main" id="{3BE1FF8F-2404-42E2-9EB8-B99C90DA70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35618" y="2691612"/>
            <a:ext cx="2453161" cy="3864760"/>
          </a:xfrm>
          <a:prstGeom prst="rect">
            <a:avLst/>
          </a:prstGeom>
        </p:spPr>
      </p:pic>
    </p:spTree>
    <p:extLst>
      <p:ext uri="{BB962C8B-B14F-4D97-AF65-F5344CB8AC3E}">
        <p14:creationId xmlns:p14="http://schemas.microsoft.com/office/powerpoint/2010/main" val="153188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000" spc="-1" dirty="0">
                <a:solidFill>
                  <a:srgbClr val="EBEBEB"/>
                </a:solidFill>
                <a:latin typeface="Century Gothic"/>
              </a:rPr>
              <a:t>I</a:t>
            </a:r>
            <a:r>
              <a:rPr lang="en-US" sz="4000" b="0" strike="noStrike" spc="-1" dirty="0">
                <a:solidFill>
                  <a:srgbClr val="EBEBEB"/>
                </a:solidFill>
                <a:latin typeface="Century Gothic"/>
              </a:rPr>
              <a:t>mplementation Screen Shots</a:t>
            </a:r>
            <a:endParaRPr lang="en-US" sz="4000" b="0" strike="noStrike" spc="-1" dirty="0">
              <a:solidFill>
                <a:srgbClr val="000000"/>
              </a:solidFill>
              <a:latin typeface="Century Gothic"/>
            </a:endParaRPr>
          </a:p>
        </p:txBody>
      </p:sp>
      <p:sp>
        <p:nvSpPr>
          <p:cNvPr id="121" name="TextShape 2"/>
          <p:cNvSpPr txBox="1"/>
          <p:nvPr/>
        </p:nvSpPr>
        <p:spPr>
          <a:xfrm>
            <a:off x="653760" y="2309040"/>
            <a:ext cx="11060280" cy="4000320"/>
          </a:xfrm>
          <a:prstGeom prst="rect">
            <a:avLst/>
          </a:prstGeom>
          <a:noFill/>
          <a:ln>
            <a:noFill/>
          </a:ln>
        </p:spPr>
        <p:txBody>
          <a:bodyPr numCol="1">
            <a:normAutofit fontScale="96000"/>
          </a:bodyPr>
          <a:lstStyle/>
          <a:p>
            <a:pPr marL="343080" indent="-342720" algn="just">
              <a:lnSpc>
                <a:spcPct val="100000"/>
              </a:lnSpc>
              <a:spcBef>
                <a:spcPts val="1001"/>
              </a:spcBef>
              <a:buClr>
                <a:srgbClr val="B31166"/>
              </a:buClr>
              <a:buSzPct val="80000"/>
              <a:buFont typeface="Wingdings 3" charset="2"/>
              <a:buChar char=""/>
            </a:pPr>
            <a:r>
              <a:rPr lang="en-US" b="1" spc="-1" dirty="0">
                <a:solidFill>
                  <a:srgbClr val="000000"/>
                </a:solidFill>
                <a:latin typeface="Century Gothic" panose="020B0502020202020204" pitchFamily="34" charset="0"/>
              </a:rPr>
              <a:t>                         Item Cart                                              Order placed</a:t>
            </a:r>
            <a:endParaRPr lang="en-US" spc="-1" dirty="0">
              <a:solidFill>
                <a:srgbClr val="000000"/>
              </a:solidFill>
              <a:latin typeface="Century Gothic" panose="020B0502020202020204" pitchFamily="34" charset="0"/>
            </a:endParaRPr>
          </a:p>
          <a:p>
            <a:pPr marL="800460" lvl="1" indent="-342900">
              <a:spcBef>
                <a:spcPts val="1001"/>
              </a:spcBef>
              <a:buClr>
                <a:srgbClr val="B31166"/>
              </a:buClr>
              <a:buSzPct val="80000"/>
              <a:buFont typeface="+mj-lt"/>
              <a:buAutoNum type="arabicPeriod"/>
            </a:pPr>
            <a:endParaRPr lang="en-US" i="0" u="none" spc="-1" baseline="0" dirty="0">
              <a:solidFill>
                <a:srgbClr val="404040"/>
              </a:solidFill>
              <a:latin typeface="Century Gothic"/>
            </a:endParaRPr>
          </a:p>
        </p:txBody>
      </p:sp>
      <p:pic>
        <p:nvPicPr>
          <p:cNvPr id="5" name="Picture 4">
            <a:extLst>
              <a:ext uri="{FF2B5EF4-FFF2-40B4-BE49-F238E27FC236}">
                <a16:creationId xmlns:a16="http://schemas.microsoft.com/office/drawing/2014/main" id="{BF59ECE5-67F1-4C25-97EF-4180C6BB2D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865725" y="2722118"/>
            <a:ext cx="2453161" cy="4000321"/>
          </a:xfrm>
          <a:prstGeom prst="rect">
            <a:avLst/>
          </a:prstGeom>
        </p:spPr>
      </p:pic>
      <p:pic>
        <p:nvPicPr>
          <p:cNvPr id="7" name="Picture 6">
            <a:extLst>
              <a:ext uri="{FF2B5EF4-FFF2-40B4-BE49-F238E27FC236}">
                <a16:creationId xmlns:a16="http://schemas.microsoft.com/office/drawing/2014/main" id="{3BE1FF8F-2404-42E2-9EB8-B99C90DA702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789898"/>
            <a:ext cx="2453161" cy="3864760"/>
          </a:xfrm>
          <a:prstGeom prst="rect">
            <a:avLst/>
          </a:prstGeom>
        </p:spPr>
      </p:pic>
    </p:spTree>
    <p:extLst>
      <p:ext uri="{BB962C8B-B14F-4D97-AF65-F5344CB8AC3E}">
        <p14:creationId xmlns:p14="http://schemas.microsoft.com/office/powerpoint/2010/main" val="1369003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688348" y="973800"/>
            <a:ext cx="8760960" cy="706680"/>
          </a:xfrm>
          <a:prstGeom prst="rect">
            <a:avLst/>
          </a:prstGeom>
          <a:noFill/>
          <a:ln>
            <a:noFill/>
          </a:ln>
        </p:spPr>
        <p:txBody>
          <a:bodyPr anchor="ctr">
            <a:noAutofit/>
          </a:bodyPr>
          <a:lstStyle/>
          <a:p>
            <a:pPr>
              <a:lnSpc>
                <a:spcPct val="100000"/>
              </a:lnSpc>
            </a:pPr>
            <a:r>
              <a:rPr lang="en-US" sz="4000" b="0" strike="noStrike" spc="-1" dirty="0">
                <a:solidFill>
                  <a:srgbClr val="EBEBEB"/>
                </a:solidFill>
                <a:latin typeface="Century Gothic"/>
              </a:rPr>
              <a:t>Future Scope</a:t>
            </a:r>
            <a:endParaRPr lang="en-US" sz="4000" b="0" strike="noStrike" spc="-1" dirty="0">
              <a:solidFill>
                <a:srgbClr val="000000"/>
              </a:solidFill>
              <a:latin typeface="Century Gothic"/>
            </a:endParaRPr>
          </a:p>
        </p:txBody>
      </p:sp>
      <p:sp>
        <p:nvSpPr>
          <p:cNvPr id="121" name="TextShape 2"/>
          <p:cNvSpPr txBox="1"/>
          <p:nvPr/>
        </p:nvSpPr>
        <p:spPr>
          <a:xfrm>
            <a:off x="565860" y="2599100"/>
            <a:ext cx="11060280" cy="4000320"/>
          </a:xfrm>
          <a:prstGeom prst="rect">
            <a:avLst/>
          </a:prstGeom>
          <a:noFill/>
          <a:ln>
            <a:noFill/>
          </a:ln>
        </p:spPr>
        <p:txBody>
          <a:bodyPr>
            <a:normAutofit fontScale="96000"/>
          </a:bodyPr>
          <a:lstStyle/>
          <a:p>
            <a:pPr marL="343080" indent="-342720">
              <a:lnSpc>
                <a:spcPct val="100000"/>
              </a:lnSpc>
              <a:spcBef>
                <a:spcPts val="1001"/>
              </a:spcBef>
              <a:buClr>
                <a:srgbClr val="B31166"/>
              </a:buClr>
              <a:buSzPct val="80000"/>
              <a:buFont typeface="Wingdings 3" charset="2"/>
              <a:buChar char=""/>
            </a:pPr>
            <a:r>
              <a:rPr lang="en-US" sz="2400" spc="-1" dirty="0">
                <a:solidFill>
                  <a:srgbClr val="000000"/>
                </a:solidFill>
                <a:latin typeface="Century Gothic" panose="020B0502020202020204" pitchFamily="34" charset="0"/>
              </a:rPr>
              <a:t>Customers who order daily and somehow depend on Canteen meal can be opted for separate provision where they will be charged with certain interval of time (e.g. 1 month).</a:t>
            </a:r>
          </a:p>
          <a:p>
            <a:pPr marL="343080" indent="-342720">
              <a:lnSpc>
                <a:spcPct val="100000"/>
              </a:lnSpc>
              <a:spcBef>
                <a:spcPts val="1001"/>
              </a:spcBef>
              <a:buClr>
                <a:srgbClr val="B31166"/>
              </a:buClr>
              <a:buSzPct val="80000"/>
              <a:buFont typeface="Wingdings 3" charset="2"/>
              <a:buChar char=""/>
            </a:pPr>
            <a:r>
              <a:rPr lang="en-US" sz="2400" b="0" i="0" u="none" strike="noStrike" baseline="0" dirty="0">
                <a:solidFill>
                  <a:srgbClr val="000000"/>
                </a:solidFill>
                <a:latin typeface="Century Gothic" panose="020B0502020202020204" pitchFamily="34" charset="0"/>
              </a:rPr>
              <a:t>Payment gateway can be implemented considering full fledge product.</a:t>
            </a:r>
            <a:r>
              <a:rPr lang="en-US" sz="2400" spc="-1" dirty="0">
                <a:solidFill>
                  <a:srgbClr val="000000"/>
                </a:solidFill>
                <a:latin typeface="Century Gothic" panose="020B0502020202020204" pitchFamily="34" charset="0"/>
              </a:rPr>
              <a:t>  </a:t>
            </a:r>
          </a:p>
          <a:p>
            <a:pPr marL="343080" indent="-342720">
              <a:lnSpc>
                <a:spcPct val="100000"/>
              </a:lnSpc>
              <a:spcBef>
                <a:spcPts val="1001"/>
              </a:spcBef>
              <a:buClr>
                <a:srgbClr val="B31166"/>
              </a:buClr>
              <a:buSzPct val="80000"/>
              <a:buFont typeface="Wingdings 3" charset="2"/>
              <a:buChar char=""/>
            </a:pPr>
            <a:endParaRPr lang="en-US" sz="2400" i="0" u="none" spc="-1" baseline="0" dirty="0">
              <a:solidFill>
                <a:srgbClr val="404040"/>
              </a:solidFill>
              <a:latin typeface="Century Gothic" panose="020B0502020202020204" pitchFamily="34" charset="0"/>
            </a:endParaRPr>
          </a:p>
        </p:txBody>
      </p:sp>
    </p:spTree>
    <p:extLst>
      <p:ext uri="{BB962C8B-B14F-4D97-AF65-F5344CB8AC3E}">
        <p14:creationId xmlns:p14="http://schemas.microsoft.com/office/powerpoint/2010/main" val="2958629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400" b="0" strike="noStrike" spc="-1">
                <a:solidFill>
                  <a:srgbClr val="EBEBEB"/>
                </a:solidFill>
                <a:latin typeface="Century Gothic"/>
              </a:rPr>
              <a:t>References</a:t>
            </a:r>
            <a:endParaRPr lang="en-US" sz="4400" b="0" strike="noStrike" spc="-1">
              <a:solidFill>
                <a:srgbClr val="000000"/>
              </a:solidFill>
              <a:latin typeface="Century Gothic"/>
            </a:endParaRPr>
          </a:p>
        </p:txBody>
      </p:sp>
      <p:sp>
        <p:nvSpPr>
          <p:cNvPr id="126" name="TextShape 2"/>
          <p:cNvSpPr txBox="1"/>
          <p:nvPr/>
        </p:nvSpPr>
        <p:spPr>
          <a:xfrm>
            <a:off x="434880" y="2603520"/>
            <a:ext cx="11407320" cy="3732480"/>
          </a:xfrm>
          <a:prstGeom prst="rect">
            <a:avLst/>
          </a:prstGeom>
          <a:noFill/>
          <a:ln>
            <a:noFill/>
          </a:ln>
        </p:spPr>
        <p:txBody>
          <a:bodyPr>
            <a:noAutofit/>
          </a:bodyPr>
          <a:lstStyle/>
          <a:p>
            <a:pPr marL="343080" indent="-342720">
              <a:lnSpc>
                <a:spcPct val="100000"/>
              </a:lnSpc>
              <a:spcBef>
                <a:spcPts val="1001"/>
              </a:spcBef>
              <a:buClr>
                <a:srgbClr val="B31166"/>
              </a:buClr>
              <a:buSzPct val="80000"/>
              <a:buFont typeface="Century Gothic"/>
              <a:buAutoNum type="arabicPeriod"/>
            </a:pPr>
            <a:r>
              <a:rPr lang="en-US" sz="2000" b="0" strike="noStrike" spc="-1" dirty="0">
                <a:solidFill>
                  <a:srgbClr val="000000"/>
                </a:solidFill>
                <a:latin typeface="Century Gothic" panose="020B0502020202020204" pitchFamily="34" charset="0"/>
              </a:rPr>
              <a:t>Tribhuvan, Aditya. (2020). A STUDY ON CONSUMERS PERCEPTION ON FOOD APPS. International Journal Of Advance Research And Innovative Ideas In Education. 6. 36. </a:t>
            </a:r>
            <a:r>
              <a:rPr lang="en-US" sz="2000" b="0" u="sng" strike="noStrike" spc="-1" dirty="0">
                <a:solidFill>
                  <a:srgbClr val="8F8F8F"/>
                </a:solidFill>
                <a:uFillTx/>
                <a:latin typeface="Century Gothic" panose="020B0502020202020204" pitchFamily="34" charset="0"/>
              </a:rPr>
              <a:t>https://www.researchgate.net/publication/342765294_A_STUDY_ON_CONSUMERS_PERCEPTION_ON_FOOD_APPS</a:t>
            </a:r>
            <a:r>
              <a:rPr lang="en-US" sz="2000" b="0" strike="noStrike" spc="-1" dirty="0">
                <a:solidFill>
                  <a:srgbClr val="000000"/>
                </a:solidFill>
                <a:latin typeface="Century Gothic" panose="020B0502020202020204" pitchFamily="34" charset="0"/>
              </a:rPr>
              <a:t> </a:t>
            </a:r>
            <a:endParaRPr lang="en-US" sz="2000" spc="-1" dirty="0">
              <a:solidFill>
                <a:srgbClr val="404040"/>
              </a:solidFill>
              <a:latin typeface="Century Gothic" panose="020B0502020202020204" pitchFamily="34" charset="0"/>
            </a:endParaRPr>
          </a:p>
          <a:p>
            <a:pPr marL="343080" indent="-342720">
              <a:lnSpc>
                <a:spcPct val="100000"/>
              </a:lnSpc>
              <a:spcBef>
                <a:spcPts val="1001"/>
              </a:spcBef>
              <a:buClr>
                <a:srgbClr val="B31166"/>
              </a:buClr>
              <a:buSzPct val="80000"/>
              <a:buFont typeface="Century Gothic"/>
              <a:buAutoNum type="arabicPeriod"/>
            </a:pPr>
            <a:r>
              <a:rPr lang="en-US" sz="2000" dirty="0">
                <a:latin typeface="Century Gothic" panose="020B0502020202020204" pitchFamily="34" charset="0"/>
              </a:rPr>
              <a:t>The Effect of Mobile Food Delivery Application Usage Factors on Customer Satisfaction and Intention to Reuse Ye-</a:t>
            </a:r>
            <a:r>
              <a:rPr lang="en-US" sz="2000" dirty="0" err="1">
                <a:latin typeface="Century Gothic" panose="020B0502020202020204" pitchFamily="34" charset="0"/>
              </a:rPr>
              <a:t>Eun</a:t>
            </a:r>
            <a:r>
              <a:rPr lang="en-US" sz="2000" dirty="0">
                <a:latin typeface="Century Gothic" panose="020B0502020202020204" pitchFamily="34" charset="0"/>
              </a:rPr>
              <a:t> Song , Sang-</a:t>
            </a:r>
            <a:r>
              <a:rPr lang="en-US" sz="2000" dirty="0" err="1">
                <a:latin typeface="Century Gothic" panose="020B0502020202020204" pitchFamily="34" charset="0"/>
              </a:rPr>
              <a:t>Hoon</a:t>
            </a:r>
            <a:r>
              <a:rPr lang="en-US" sz="2000" dirty="0">
                <a:latin typeface="Century Gothic" panose="020B0502020202020204" pitchFamily="34" charset="0"/>
              </a:rPr>
              <a:t> Jeon and Min-Sun Jeon</a:t>
            </a:r>
          </a:p>
          <a:p>
            <a:pPr marL="360">
              <a:lnSpc>
                <a:spcPct val="100000"/>
              </a:lnSpc>
              <a:spcBef>
                <a:spcPts val="1001"/>
              </a:spcBef>
              <a:buClr>
                <a:srgbClr val="B31166"/>
              </a:buClr>
              <a:buSzPct val="80000"/>
            </a:pPr>
            <a:r>
              <a:rPr lang="en-US" sz="2000" spc="-1" dirty="0">
                <a:solidFill>
                  <a:srgbClr val="000000"/>
                </a:solidFill>
                <a:latin typeface="Century Gothic" panose="020B0502020202020204" pitchFamily="34" charset="0"/>
              </a:rPr>
              <a:t>     </a:t>
            </a:r>
            <a:r>
              <a:rPr lang="en-US" sz="2000" b="0" strike="noStrike" spc="-1" dirty="0">
                <a:solidFill>
                  <a:srgbClr val="000000"/>
                </a:solidFill>
                <a:latin typeface="Century Gothic" panose="020B0502020202020204" pitchFamily="34" charset="0"/>
                <a:hlinkClick r:id="rId2"/>
              </a:rPr>
              <a:t>https://www.koreascience.or.kr/article/JAKO201711656710338.pdf</a:t>
            </a:r>
            <a:endParaRPr lang="en-US" sz="2000" b="0" strike="noStrike" spc="-1" dirty="0">
              <a:solidFill>
                <a:srgbClr val="000000"/>
              </a:solidFill>
              <a:latin typeface="Century Gothic" panose="020B0502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1514160" y="1972800"/>
            <a:ext cx="9320400" cy="2911680"/>
          </a:xfrm>
          <a:prstGeom prst="rect">
            <a:avLst/>
          </a:prstGeom>
          <a:noFill/>
          <a:ln>
            <a:noFill/>
          </a:ln>
        </p:spPr>
        <p:txBody>
          <a:bodyPr anchor="b">
            <a:noAutofit/>
          </a:bodyPr>
          <a:lstStyle/>
          <a:p>
            <a:pPr algn="ctr">
              <a:lnSpc>
                <a:spcPct val="100000"/>
              </a:lnSpc>
            </a:pPr>
            <a:r>
              <a:rPr lang="en-US" sz="9600" b="0" strike="noStrike" spc="-1">
                <a:solidFill>
                  <a:srgbClr val="EBEBEB"/>
                </a:solidFill>
                <a:latin typeface="Century Gothic"/>
              </a:rPr>
              <a:t> Thank You!</a:t>
            </a:r>
            <a:br/>
            <a:r>
              <a:rPr lang="en-US" sz="3600" b="0" strike="noStrike" spc="-1">
                <a:solidFill>
                  <a:srgbClr val="EBEBEB"/>
                </a:solidFill>
                <a:latin typeface="Century Gothic"/>
              </a:rPr>
              <a:t> </a:t>
            </a:r>
            <a:br/>
            <a:endParaRPr lang="en-US" sz="3600" b="0" strike="noStrike" spc="-1">
              <a:solidFill>
                <a:srgbClr val="000000"/>
              </a:solidFill>
              <a:latin typeface="Century Gothic"/>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1070905" y="868617"/>
            <a:ext cx="8760960" cy="706680"/>
          </a:xfrm>
          <a:prstGeom prst="rect">
            <a:avLst/>
          </a:prstGeom>
          <a:noFill/>
          <a:ln>
            <a:noFill/>
          </a:ln>
        </p:spPr>
        <p:txBody>
          <a:bodyPr anchor="ctr">
            <a:noAutofit/>
          </a:bodyPr>
          <a:lstStyle/>
          <a:p>
            <a:pPr>
              <a:lnSpc>
                <a:spcPct val="100000"/>
              </a:lnSpc>
            </a:pPr>
            <a:r>
              <a:rPr lang="en-US" sz="4400" b="0" strike="noStrike" spc="-1" dirty="0">
                <a:solidFill>
                  <a:srgbClr val="EBEBEB"/>
                </a:solidFill>
                <a:latin typeface="Century Gothic"/>
              </a:rPr>
              <a:t>Introduction</a:t>
            </a:r>
            <a:endParaRPr lang="en-US" sz="4400" b="0" strike="noStrike" spc="-1" dirty="0">
              <a:solidFill>
                <a:srgbClr val="000000"/>
              </a:solidFill>
              <a:latin typeface="Century Gothic"/>
            </a:endParaRPr>
          </a:p>
        </p:txBody>
      </p:sp>
      <p:sp>
        <p:nvSpPr>
          <p:cNvPr id="111" name="TextShape 2"/>
          <p:cNvSpPr txBox="1"/>
          <p:nvPr/>
        </p:nvSpPr>
        <p:spPr>
          <a:xfrm>
            <a:off x="708997" y="1821169"/>
            <a:ext cx="10581120" cy="3416040"/>
          </a:xfrm>
          <a:prstGeom prst="rect">
            <a:avLst/>
          </a:prstGeom>
          <a:noFill/>
          <a:ln>
            <a:noFill/>
          </a:ln>
        </p:spPr>
        <p:txBody>
          <a:bodyPr>
            <a:noAutofit/>
          </a:bodyPr>
          <a:lstStyle/>
          <a:p>
            <a:pPr marL="360">
              <a:spcBef>
                <a:spcPts val="1001"/>
              </a:spcBef>
              <a:buClr>
                <a:srgbClr val="B31166"/>
              </a:buClr>
              <a:buSzPct val="80000"/>
            </a:pPr>
            <a:endParaRPr lang="en-US" sz="2000" dirty="0">
              <a:latin typeface="Century Gothic" panose="020B0502020202020204" pitchFamily="34" charset="0"/>
            </a:endParaRPr>
          </a:p>
          <a:p>
            <a:pPr marL="343080" indent="-342720">
              <a:spcBef>
                <a:spcPts val="1001"/>
              </a:spcBef>
              <a:buClr>
                <a:srgbClr val="B31166"/>
              </a:buClr>
              <a:buSzPct val="80000"/>
              <a:buFont typeface="Wingdings 3" charset="2"/>
              <a:buChar char=""/>
            </a:pPr>
            <a:r>
              <a:rPr lang="en-US" sz="2000" dirty="0">
                <a:latin typeface="Century Gothic" panose="020B0502020202020204" pitchFamily="34" charset="0"/>
              </a:rPr>
              <a:t>Canteens are major parts of any institution, office, hospitals, etc.</a:t>
            </a:r>
          </a:p>
          <a:p>
            <a:pPr marL="343080" indent="-342720">
              <a:spcBef>
                <a:spcPts val="1001"/>
              </a:spcBef>
              <a:buClr>
                <a:srgbClr val="B31166"/>
              </a:buClr>
              <a:buSzPct val="80000"/>
              <a:buFont typeface="Wingdings 3" charset="2"/>
              <a:buChar char=""/>
            </a:pPr>
            <a:r>
              <a:rPr lang="en-US" sz="2000" b="0" i="0" u="none" strike="noStrike" dirty="0">
                <a:latin typeface="Century Gothic" panose="020B0502020202020204" pitchFamily="34" charset="0"/>
                <a:ea typeface="Century Gothic"/>
                <a:cs typeface="Century Gothic"/>
                <a:sym typeface="Century Gothic"/>
              </a:rPr>
              <a:t>Any individual </a:t>
            </a:r>
            <a:r>
              <a:rPr lang="en-US" sz="2000" dirty="0">
                <a:latin typeface="Century Gothic" panose="020B0502020202020204" pitchFamily="34" charset="0"/>
              </a:rPr>
              <a:t>spends lot of time in queue for getting his order and on the other hand for canteen manager also it is a stressful job to manage the orders .</a:t>
            </a:r>
          </a:p>
          <a:p>
            <a:pPr marL="343080" indent="-342720">
              <a:spcBef>
                <a:spcPts val="1001"/>
              </a:spcBef>
              <a:buClr>
                <a:srgbClr val="B31166"/>
              </a:buClr>
              <a:buSzPct val="80000"/>
              <a:buFont typeface="Wingdings 3" charset="2"/>
              <a:buChar char=""/>
            </a:pPr>
            <a:r>
              <a:rPr lang="en-US" sz="2000" dirty="0">
                <a:latin typeface="Century Gothic" panose="020B0502020202020204" pitchFamily="34" charset="0"/>
              </a:rPr>
              <a:t>To solve this problem we introduced Canteen Managing App</a:t>
            </a:r>
            <a:r>
              <a:rPr lang="en-US" sz="2000" b="0" i="0" u="none" strike="noStrike" dirty="0">
                <a:latin typeface="Century Gothic" panose="020B0502020202020204" pitchFamily="34" charset="0"/>
                <a:ea typeface="Century Gothic"/>
                <a:cs typeface="Century Gothic"/>
                <a:sym typeface="Century Gothic"/>
              </a:rPr>
              <a:t>. </a:t>
            </a:r>
            <a:endParaRPr lang="en-US" sz="2000" dirty="0">
              <a:latin typeface="Century Gothic" panose="020B0502020202020204" pitchFamily="34" charset="0"/>
              <a:sym typeface="Century Gothic"/>
            </a:endParaRPr>
          </a:p>
          <a:p>
            <a:pPr marL="343080" indent="-342720">
              <a:spcBef>
                <a:spcPts val="1001"/>
              </a:spcBef>
              <a:buClr>
                <a:srgbClr val="B31166"/>
              </a:buClr>
              <a:buSzPct val="80000"/>
              <a:buFont typeface="Wingdings 3" charset="2"/>
              <a:buChar char=""/>
            </a:pPr>
            <a:r>
              <a:rPr lang="en-US" sz="2000" b="0" i="0" u="none" strike="noStrike" dirty="0">
                <a:latin typeface="Century Gothic" panose="020B0502020202020204" pitchFamily="34" charset="0"/>
                <a:ea typeface="Century Gothic"/>
                <a:cs typeface="Century Gothic"/>
                <a:sym typeface="Century Gothic"/>
              </a:rPr>
              <a:t>It will reduce time for </a:t>
            </a:r>
            <a:r>
              <a:rPr lang="en-US" sz="2000" dirty="0">
                <a:latin typeface="Century Gothic" panose="020B0502020202020204" pitchFamily="34" charset="0"/>
              </a:rPr>
              <a:t>both the canteen manager and the individual ordering for his order without having crowd and in today’s scenario we need this to maintain distance</a:t>
            </a:r>
            <a:r>
              <a:rPr lang="en-US" sz="2000" b="0" i="0" u="none" strike="noStrike" dirty="0">
                <a:latin typeface="Century Gothic" panose="020B0502020202020204" pitchFamily="34" charset="0"/>
                <a:ea typeface="Century Gothic"/>
                <a:cs typeface="Century Gothic"/>
                <a:sym typeface="Century Gothic"/>
              </a:rPr>
              <a:t>.</a:t>
            </a:r>
            <a:endParaRPr lang="en-US" sz="2000" dirty="0">
              <a:latin typeface="Century Gothic" panose="020B0502020202020204" pitchFamily="34" charset="0"/>
              <a:sym typeface="Century Gothic"/>
            </a:endParaRPr>
          </a:p>
          <a:p>
            <a:pPr marL="343080" indent="-342720">
              <a:spcBef>
                <a:spcPts val="1001"/>
              </a:spcBef>
              <a:buClr>
                <a:srgbClr val="B31166"/>
              </a:buClr>
              <a:buSzPct val="80000"/>
              <a:buFont typeface="Wingdings 3" charset="2"/>
              <a:buChar char=""/>
            </a:pPr>
            <a:r>
              <a:rPr lang="en-US" sz="2000" b="0" i="0" u="none" strike="noStrike" dirty="0">
                <a:latin typeface="Century Gothic" panose="020B0502020202020204" pitchFamily="34" charset="0"/>
                <a:ea typeface="Century Gothic"/>
                <a:cs typeface="Century Gothic"/>
                <a:sym typeface="Century Gothic"/>
              </a:rPr>
              <a:t>So, use of</a:t>
            </a:r>
            <a:r>
              <a:rPr lang="en-US" sz="2000" dirty="0">
                <a:latin typeface="Century Gothic" panose="020B0502020202020204" pitchFamily="34" charset="0"/>
              </a:rPr>
              <a:t> Android App will be a good solution.</a:t>
            </a:r>
          </a:p>
          <a:p>
            <a:pPr marL="343080" indent="-342720">
              <a:spcBef>
                <a:spcPts val="1001"/>
              </a:spcBef>
              <a:buClr>
                <a:srgbClr val="B31166"/>
              </a:buClr>
              <a:buSzPct val="80000"/>
              <a:buFont typeface="Wingdings 3" charset="2"/>
              <a:buChar char=""/>
            </a:pPr>
            <a:endParaRPr lang="en-US" sz="2000" b="0" strike="noStrike" spc="-1" dirty="0">
              <a:latin typeface="Century Gothic" panose="020B0502020202020204" pitchFamily="34" charset="0"/>
            </a:endParaRPr>
          </a:p>
          <a:p>
            <a:pPr>
              <a:spcBef>
                <a:spcPts val="1001"/>
              </a:spcBef>
            </a:pPr>
            <a:endParaRPr lang="en-US" sz="2000" b="0" strike="noStrike" spc="-1" dirty="0">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400" b="0" strike="noStrike" spc="-1">
                <a:solidFill>
                  <a:srgbClr val="EBEBEB"/>
                </a:solidFill>
                <a:latin typeface="Century Gothic"/>
              </a:rPr>
              <a:t>Problem Statement</a:t>
            </a:r>
            <a:endParaRPr lang="en-US" sz="4400" b="0" strike="noStrike" spc="-1">
              <a:solidFill>
                <a:srgbClr val="000000"/>
              </a:solidFill>
              <a:latin typeface="Century Gothic"/>
            </a:endParaRPr>
          </a:p>
        </p:txBody>
      </p:sp>
      <p:sp>
        <p:nvSpPr>
          <p:cNvPr id="113" name="TextShape 2"/>
          <p:cNvSpPr txBox="1"/>
          <p:nvPr/>
        </p:nvSpPr>
        <p:spPr>
          <a:xfrm>
            <a:off x="772324" y="2108718"/>
            <a:ext cx="10894320" cy="2640563"/>
          </a:xfrm>
          <a:prstGeom prst="rect">
            <a:avLst/>
          </a:prstGeom>
          <a:noFill/>
          <a:ln>
            <a:noFill/>
          </a:ln>
        </p:spPr>
        <p:txBody>
          <a:bodyPr>
            <a:noAutofit/>
          </a:bodyPr>
          <a:lstStyle/>
          <a:p>
            <a:pPr marL="360">
              <a:lnSpc>
                <a:spcPct val="150000"/>
              </a:lnSpc>
              <a:spcBef>
                <a:spcPts val="1001"/>
              </a:spcBef>
              <a:buClr>
                <a:srgbClr val="B31166"/>
              </a:buClr>
              <a:buSzPct val="80000"/>
            </a:pPr>
            <a:endParaRPr lang="en-US" sz="2000" dirty="0">
              <a:latin typeface="Century Gothic" panose="020B0502020202020204" pitchFamily="34" charset="0"/>
            </a:endParaRPr>
          </a:p>
          <a:p>
            <a:pPr marL="343080" indent="-342720">
              <a:lnSpc>
                <a:spcPct val="150000"/>
              </a:lnSpc>
              <a:spcBef>
                <a:spcPts val="1001"/>
              </a:spcBef>
              <a:buClr>
                <a:srgbClr val="B31166"/>
              </a:buClr>
              <a:buSzPct val="80000"/>
              <a:buFont typeface="Wingdings 3" charset="2"/>
              <a:buChar char=""/>
            </a:pPr>
            <a:r>
              <a:rPr lang="en-US" sz="2000" dirty="0">
                <a:latin typeface="Century Gothic" panose="020B0502020202020204" pitchFamily="34" charset="0"/>
              </a:rPr>
              <a:t>The current system of the canteen management is not computerized .</a:t>
            </a:r>
          </a:p>
          <a:p>
            <a:pPr marL="343080" indent="-342720">
              <a:lnSpc>
                <a:spcPct val="150000"/>
              </a:lnSpc>
              <a:spcBef>
                <a:spcPts val="1001"/>
              </a:spcBef>
              <a:buClr>
                <a:srgbClr val="B31166"/>
              </a:buClr>
              <a:buSzPct val="80000"/>
              <a:buFont typeface="Wingdings 3" charset="2"/>
              <a:buChar char=""/>
            </a:pPr>
            <a:r>
              <a:rPr lang="en-US" sz="2000" dirty="0">
                <a:latin typeface="Century Gothic" panose="020B0502020202020204" pitchFamily="34" charset="0"/>
              </a:rPr>
              <a:t>A solution which can efficiently reduce time for ordering and receiving food at college canteens.</a:t>
            </a:r>
            <a:endParaRPr lang="en-US" sz="2000" dirty="0">
              <a:latin typeface="Century Gothic" panose="020B0502020202020204" pitchFamily="34" charset="0"/>
              <a:sym typeface="Century Gothic"/>
            </a:endParaRPr>
          </a:p>
          <a:p>
            <a:pPr marL="343080" indent="-342720">
              <a:lnSpc>
                <a:spcPct val="150000"/>
              </a:lnSpc>
              <a:spcBef>
                <a:spcPts val="1001"/>
              </a:spcBef>
              <a:buClr>
                <a:srgbClr val="B31166"/>
              </a:buClr>
              <a:buSzPct val="80000"/>
              <a:buFont typeface="Wingdings 3" charset="2"/>
              <a:buChar char=""/>
            </a:pPr>
            <a:r>
              <a:rPr lang="en-US" sz="2000" b="0" i="0" u="none" strike="noStrike" dirty="0">
                <a:latin typeface="Century Gothic" panose="020B0502020202020204" pitchFamily="34" charset="0"/>
                <a:ea typeface="Century Gothic"/>
                <a:cs typeface="Century Gothic"/>
                <a:sym typeface="Century Gothic"/>
              </a:rPr>
              <a:t>Proposed application aims to provide a platform for users </a:t>
            </a:r>
            <a:r>
              <a:rPr lang="en-US" sz="2000" dirty="0">
                <a:latin typeface="Century Gothic" panose="020B0502020202020204" pitchFamily="34" charset="0"/>
              </a:rPr>
              <a:t>to order and receive food at college canteens .</a:t>
            </a:r>
          </a:p>
          <a:p>
            <a:pPr marL="343080" indent="-342720">
              <a:lnSpc>
                <a:spcPct val="150000"/>
              </a:lnSpc>
              <a:spcBef>
                <a:spcPts val="1001"/>
              </a:spcBef>
              <a:buClr>
                <a:srgbClr val="B31166"/>
              </a:buClr>
              <a:buSzPct val="80000"/>
              <a:buFont typeface="Wingdings 3" charset="2"/>
              <a:buChar char=""/>
            </a:pPr>
            <a:r>
              <a:rPr lang="en-US" sz="2000" dirty="0">
                <a:latin typeface="Century Gothic" panose="020B0502020202020204" pitchFamily="34" charset="0"/>
              </a:rPr>
              <a:t>Also, the user (students) will know which items are available at canteens menu.</a:t>
            </a:r>
          </a:p>
          <a:p>
            <a:pPr marL="342900" lvl="0" indent="-251459" algn="l" rtl="0">
              <a:lnSpc>
                <a:spcPct val="150000"/>
              </a:lnSpc>
              <a:spcBef>
                <a:spcPts val="1000"/>
              </a:spcBef>
              <a:spcAft>
                <a:spcPts val="0"/>
              </a:spcAft>
              <a:buSzPts val="1440"/>
              <a:buNone/>
            </a:pPr>
            <a:endParaRPr lang="en-US" sz="2000" b="0" i="0" u="none" strike="noStrike" dirty="0">
              <a:latin typeface="Century Gothic" panose="020B0502020202020204" pitchFamily="34" charset="0"/>
              <a:ea typeface="Century Gothic"/>
              <a:cs typeface="Century Gothic"/>
              <a:sym typeface="Century Gothic"/>
            </a:endParaRPr>
          </a:p>
          <a:p>
            <a:pPr marL="342900" lvl="0" indent="-251459" algn="l" rtl="0">
              <a:lnSpc>
                <a:spcPct val="150000"/>
              </a:lnSpc>
              <a:spcBef>
                <a:spcPts val="1000"/>
              </a:spcBef>
              <a:spcAft>
                <a:spcPts val="0"/>
              </a:spcAft>
              <a:buSzPts val="1440"/>
              <a:buNone/>
            </a:pPr>
            <a:endParaRPr lang="en-US" sz="2000" dirty="0">
              <a:latin typeface="Century Gothic" panose="020B0502020202020204" pitchFamily="34" charset="0"/>
            </a:endParaRPr>
          </a:p>
          <a:p>
            <a:pPr marL="360">
              <a:lnSpc>
                <a:spcPct val="150000"/>
              </a:lnSpc>
              <a:spcBef>
                <a:spcPts val="1001"/>
              </a:spcBef>
              <a:buClr>
                <a:srgbClr val="B31166"/>
              </a:buClr>
              <a:buSzPct val="80000"/>
            </a:pPr>
            <a:endParaRPr lang="en-US" sz="2000" b="0" strike="noStrike" spc="-1" dirty="0">
              <a:solidFill>
                <a:srgbClr val="404040"/>
              </a:solidFill>
              <a:latin typeface="Century Gothic" panose="020B0502020202020204" pitchFamily="34" charset="0"/>
            </a:endParaRPr>
          </a:p>
          <a:p>
            <a:pPr>
              <a:lnSpc>
                <a:spcPct val="150000"/>
              </a:lnSpc>
              <a:spcBef>
                <a:spcPts val="1001"/>
              </a:spcBef>
            </a:pPr>
            <a:endParaRPr lang="en-US" sz="2000" b="0" strike="noStrike" spc="-1" dirty="0">
              <a:solidFill>
                <a:srgbClr val="404040"/>
              </a:solidFill>
              <a:latin typeface="Century Gothic" panose="020B0502020202020204" pitchFamily="34" charset="0"/>
            </a:endParaRPr>
          </a:p>
          <a:p>
            <a:pPr>
              <a:lnSpc>
                <a:spcPct val="150000"/>
              </a:lnSpc>
              <a:spcBef>
                <a:spcPts val="1001"/>
              </a:spcBef>
            </a:pPr>
            <a:endParaRPr lang="en-US" sz="2000" b="0" strike="noStrike" spc="-1" dirty="0">
              <a:solidFill>
                <a:srgbClr val="404040"/>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400" b="0" strike="noStrike" spc="-1">
                <a:solidFill>
                  <a:srgbClr val="EBEBEB"/>
                </a:solidFill>
                <a:latin typeface="Century Gothic"/>
              </a:rPr>
              <a:t>Scope</a:t>
            </a:r>
            <a:endParaRPr lang="en-US" sz="4400" b="0" strike="noStrike" spc="-1">
              <a:solidFill>
                <a:srgbClr val="000000"/>
              </a:solidFill>
              <a:latin typeface="Century Gothic"/>
            </a:endParaRPr>
          </a:p>
        </p:txBody>
      </p:sp>
      <p:sp>
        <p:nvSpPr>
          <p:cNvPr id="115" name="TextShape 2"/>
          <p:cNvSpPr txBox="1"/>
          <p:nvPr/>
        </p:nvSpPr>
        <p:spPr>
          <a:xfrm>
            <a:off x="1052242" y="2762140"/>
            <a:ext cx="10713659" cy="3416040"/>
          </a:xfrm>
          <a:prstGeom prst="rect">
            <a:avLst/>
          </a:prstGeom>
          <a:noFill/>
          <a:ln>
            <a:noFill/>
          </a:ln>
        </p:spPr>
        <p:txBody>
          <a:bodyPr>
            <a:normAutofit/>
          </a:bodyPr>
          <a:lstStyle/>
          <a:p>
            <a:pPr marL="434700" indent="-342900">
              <a:lnSpc>
                <a:spcPct val="150000"/>
              </a:lnSpc>
              <a:buClr>
                <a:srgbClr val="B31166"/>
              </a:buClr>
              <a:buFont typeface="+mj-lt"/>
              <a:buAutoNum type="arabicPeriod"/>
            </a:pPr>
            <a:r>
              <a:rPr lang="en-US" sz="2000" spc="-1" dirty="0">
                <a:solidFill>
                  <a:srgbClr val="404040"/>
                </a:solidFill>
                <a:latin typeface="Century Gothic" panose="020B0502020202020204" pitchFamily="34" charset="0"/>
              </a:rPr>
              <a:t> </a:t>
            </a:r>
            <a:r>
              <a:rPr lang="en-US" sz="2000" dirty="0">
                <a:latin typeface="Century Gothic" panose="020B0502020202020204" pitchFamily="34" charset="0"/>
              </a:rPr>
              <a:t>Keeping track of all the ordered food and their respective collection amount.</a:t>
            </a:r>
          </a:p>
          <a:p>
            <a:pPr marL="434700" indent="-342900">
              <a:lnSpc>
                <a:spcPct val="150000"/>
              </a:lnSpc>
              <a:buClr>
                <a:srgbClr val="B31166"/>
              </a:buClr>
              <a:buFont typeface="+mj-lt"/>
              <a:buAutoNum type="arabicPeriod"/>
            </a:pPr>
            <a:r>
              <a:rPr lang="en-US" sz="2000" dirty="0">
                <a:latin typeface="Century Gothic" panose="020B0502020202020204" pitchFamily="34" charset="0"/>
              </a:rPr>
              <a:t> Time saving for both Student and Canteen Owners.</a:t>
            </a:r>
          </a:p>
          <a:p>
            <a:pPr marL="434700" indent="-342900">
              <a:lnSpc>
                <a:spcPct val="150000"/>
              </a:lnSpc>
              <a:buClr>
                <a:srgbClr val="B31166"/>
              </a:buClr>
              <a:buFont typeface="+mj-lt"/>
              <a:buAutoNum type="arabicPeriod"/>
            </a:pPr>
            <a:r>
              <a:rPr lang="en-US" sz="2000" dirty="0">
                <a:latin typeface="Century Gothic" panose="020B0502020202020204" pitchFamily="34" charset="0"/>
              </a:rPr>
              <a:t> Changing the food availability.</a:t>
            </a:r>
          </a:p>
          <a:p>
            <a:pPr marL="434700" indent="-342900">
              <a:lnSpc>
                <a:spcPct val="150000"/>
              </a:lnSpc>
              <a:buClr>
                <a:srgbClr val="B31166"/>
              </a:buClr>
              <a:buFont typeface="+mj-lt"/>
              <a:buAutoNum type="arabicPeriod"/>
            </a:pPr>
            <a:r>
              <a:rPr lang="en-US" sz="2000" dirty="0">
                <a:latin typeface="Century Gothic" panose="020B0502020202020204" pitchFamily="34" charset="0"/>
              </a:rPr>
              <a:t> To design and develop a web application for rapid food ordering to be used by                                               the canteen customers.</a:t>
            </a:r>
          </a:p>
          <a:p>
            <a:pPr marL="0" lvl="0" indent="0" rtl="0">
              <a:spcBef>
                <a:spcPts val="0"/>
              </a:spcBef>
              <a:spcAft>
                <a:spcPts val="0"/>
              </a:spcAft>
              <a:buClr>
                <a:schemeClr val="dk1"/>
              </a:buClr>
              <a:buSzPts val="1100"/>
              <a:buFont typeface="Arial"/>
              <a:buNone/>
            </a:pPr>
            <a:endParaRPr lang="en-US" sz="2000" dirty="0">
              <a:latin typeface="Century Gothic" panose="020B0502020202020204" pitchFamily="34" charset="0"/>
            </a:endParaRPr>
          </a:p>
          <a:p>
            <a:pPr marL="434700" indent="-342900">
              <a:lnSpc>
                <a:spcPct val="100000"/>
              </a:lnSpc>
              <a:buClr>
                <a:srgbClr val="B31166"/>
              </a:buClr>
              <a:buFont typeface="+mj-lt"/>
              <a:buAutoNum type="arabicPeriod"/>
            </a:pPr>
            <a:endParaRPr lang="en-US" sz="2000" b="0" strike="noStrike" spc="-1" dirty="0">
              <a:solidFill>
                <a:srgbClr val="404040"/>
              </a:solidFill>
              <a:latin typeface="Century Gothic" panose="020B0502020202020204" pitchFamily="34" charset="0"/>
            </a:endParaRPr>
          </a:p>
          <a:p>
            <a:pPr marL="377280" indent="-285480">
              <a:lnSpc>
                <a:spcPct val="100000"/>
              </a:lnSpc>
              <a:buClr>
                <a:srgbClr val="B31166"/>
              </a:buClr>
              <a:buFont typeface="Wingdings 3" charset="2"/>
              <a:buChar char=""/>
            </a:pPr>
            <a:endParaRPr lang="en-US" sz="2000" b="0" strike="noStrike" spc="-1" dirty="0">
              <a:solidFill>
                <a:srgbClr val="404040"/>
              </a:solidFill>
              <a:latin typeface="Century Gothic" panose="020B0502020202020204" pitchFamily="34" charset="0"/>
            </a:endParaRPr>
          </a:p>
          <a:p>
            <a:pPr>
              <a:lnSpc>
                <a:spcPct val="100000"/>
              </a:lnSpc>
              <a:spcBef>
                <a:spcPts val="1001"/>
              </a:spcBef>
            </a:pPr>
            <a:endParaRPr lang="en-US" sz="2000" b="0" strike="noStrike" spc="-1" dirty="0">
              <a:solidFill>
                <a:srgbClr val="404040"/>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000" spc="-1" dirty="0">
                <a:solidFill>
                  <a:srgbClr val="EBEBEB"/>
                </a:solidFill>
                <a:latin typeface="Century Gothic"/>
              </a:rPr>
              <a:t>Tech Stack Used</a:t>
            </a:r>
            <a:endParaRPr lang="en-US" sz="4000" b="0" strike="noStrike" spc="-1" dirty="0">
              <a:solidFill>
                <a:srgbClr val="000000"/>
              </a:solidFill>
              <a:latin typeface="Century Gothic"/>
            </a:endParaRPr>
          </a:p>
        </p:txBody>
      </p:sp>
      <p:sp>
        <p:nvSpPr>
          <p:cNvPr id="121" name="TextShape 2"/>
          <p:cNvSpPr txBox="1"/>
          <p:nvPr/>
        </p:nvSpPr>
        <p:spPr>
          <a:xfrm>
            <a:off x="681752" y="2243725"/>
            <a:ext cx="11280093" cy="4000320"/>
          </a:xfrm>
          <a:prstGeom prst="rect">
            <a:avLst/>
          </a:prstGeom>
          <a:noFill/>
          <a:ln>
            <a:noFill/>
          </a:ln>
        </p:spPr>
        <p:txBody>
          <a:bodyPr>
            <a:normAutofit fontScale="96000"/>
          </a:bodyPr>
          <a:lstStyle/>
          <a:p>
            <a:pPr marL="360">
              <a:lnSpc>
                <a:spcPct val="150000"/>
              </a:lnSpc>
              <a:spcBef>
                <a:spcPts val="1001"/>
              </a:spcBef>
              <a:buClr>
                <a:srgbClr val="B31166"/>
              </a:buClr>
              <a:buSzPct val="80000"/>
            </a:pPr>
            <a:endParaRPr lang="en-US" sz="2000" b="0" strike="noStrike" spc="-1" dirty="0">
              <a:solidFill>
                <a:srgbClr val="404040"/>
              </a:solidFill>
              <a:latin typeface="Century Gothic" panose="020B0502020202020204" pitchFamily="34" charset="0"/>
            </a:endParaRPr>
          </a:p>
          <a:p>
            <a:pPr marL="343260" indent="-342900">
              <a:spcBef>
                <a:spcPts val="1001"/>
              </a:spcBef>
              <a:buClr>
                <a:srgbClr val="B31166"/>
              </a:buClr>
              <a:buSzPct val="80000"/>
              <a:buFont typeface="+mj-lt"/>
              <a:buAutoNum type="arabicPeriod"/>
            </a:pPr>
            <a:r>
              <a:rPr lang="en-US" sz="2000" b="1" strike="noStrike" spc="-1" dirty="0">
                <a:solidFill>
                  <a:srgbClr val="404040"/>
                </a:solidFill>
                <a:latin typeface="Century Gothic" panose="020B0502020202020204" pitchFamily="34" charset="0"/>
              </a:rPr>
              <a:t>Android Studio </a:t>
            </a:r>
            <a:r>
              <a:rPr lang="en-US" sz="2000" b="0" strike="noStrike" spc="-1" dirty="0">
                <a:solidFill>
                  <a:srgbClr val="404040"/>
                </a:solidFill>
                <a:latin typeface="Century Gothic" panose="020B0502020202020204" pitchFamily="34" charset="0"/>
              </a:rPr>
              <a:t>: </a:t>
            </a:r>
          </a:p>
          <a:p>
            <a:pPr marL="457560" lvl="1">
              <a:spcBef>
                <a:spcPts val="1001"/>
              </a:spcBef>
              <a:buClr>
                <a:srgbClr val="B31166"/>
              </a:buClr>
              <a:buSzPct val="80000"/>
            </a:pPr>
            <a:r>
              <a:rPr lang="en-US" sz="2000" spc="-1" dirty="0">
                <a:solidFill>
                  <a:srgbClr val="404040"/>
                </a:solidFill>
                <a:latin typeface="Century Gothic" panose="020B0502020202020204" pitchFamily="34" charset="0"/>
              </a:rPr>
              <a:t>	</a:t>
            </a:r>
            <a:r>
              <a:rPr lang="en-US" sz="2000" strike="noStrike" spc="-1" dirty="0">
                <a:solidFill>
                  <a:srgbClr val="4D5156"/>
                </a:solidFill>
                <a:latin typeface="Century Gothic" panose="020B0502020202020204" pitchFamily="34" charset="0"/>
              </a:rPr>
              <a:t>I</a:t>
            </a:r>
            <a:r>
              <a:rPr lang="en-US" sz="2000" b="0" i="0" dirty="0">
                <a:solidFill>
                  <a:srgbClr val="4D5156"/>
                </a:solidFill>
                <a:effectLst/>
                <a:latin typeface="Century Gothic" panose="020B0502020202020204" pitchFamily="34" charset="0"/>
              </a:rPr>
              <a:t>ntegrated development environment for Google's Android operating system is used to 	develop this mobile application. Codebase is written in Java programming language </a:t>
            </a:r>
            <a:endParaRPr lang="en-US" sz="2000" i="0" spc="-1" dirty="0">
              <a:solidFill>
                <a:srgbClr val="404040"/>
              </a:solidFill>
              <a:effectLst/>
              <a:latin typeface="Century Gothic" panose="020B0502020202020204" pitchFamily="34" charset="0"/>
            </a:endParaRPr>
          </a:p>
          <a:p>
            <a:pPr marL="457560" indent="-457200">
              <a:spcBef>
                <a:spcPts val="1001"/>
              </a:spcBef>
              <a:buClr>
                <a:srgbClr val="B31166"/>
              </a:buClr>
              <a:buSzPct val="80000"/>
              <a:buFont typeface="+mj-lt"/>
              <a:buAutoNum type="arabicPeriod"/>
            </a:pPr>
            <a:r>
              <a:rPr lang="en-US" sz="2000" b="1" strike="noStrike" spc="-1" dirty="0">
                <a:solidFill>
                  <a:srgbClr val="404040"/>
                </a:solidFill>
                <a:latin typeface="Century Gothic" panose="020B0502020202020204" pitchFamily="34" charset="0"/>
              </a:rPr>
              <a:t>Firebase Realtime Database</a:t>
            </a:r>
            <a:r>
              <a:rPr lang="en-US" sz="2000" b="1" spc="-1" dirty="0">
                <a:solidFill>
                  <a:srgbClr val="404040"/>
                </a:solidFill>
                <a:latin typeface="Century Gothic" panose="020B0502020202020204" pitchFamily="34" charset="0"/>
              </a:rPr>
              <a:t> </a:t>
            </a:r>
            <a:r>
              <a:rPr lang="en-US" sz="2000" b="0" strike="noStrike" spc="-1" dirty="0">
                <a:solidFill>
                  <a:srgbClr val="404040"/>
                </a:solidFill>
                <a:latin typeface="Century Gothic" panose="020B0502020202020204" pitchFamily="34" charset="0"/>
              </a:rPr>
              <a:t>: </a:t>
            </a:r>
          </a:p>
          <a:p>
            <a:pPr marL="360">
              <a:spcBef>
                <a:spcPts val="1001"/>
              </a:spcBef>
              <a:buClr>
                <a:srgbClr val="B31166"/>
              </a:buClr>
              <a:buSzPct val="80000"/>
            </a:pPr>
            <a:r>
              <a:rPr lang="en-US" sz="2000" spc="-1" dirty="0">
                <a:solidFill>
                  <a:srgbClr val="404040"/>
                </a:solidFill>
                <a:latin typeface="Century Gothic" panose="020B0502020202020204" pitchFamily="34" charset="0"/>
              </a:rPr>
              <a:t>	</a:t>
            </a:r>
            <a:r>
              <a:rPr lang="en-US" sz="2000" b="0" strike="noStrike" spc="-1" dirty="0">
                <a:solidFill>
                  <a:srgbClr val="404040"/>
                </a:solidFill>
                <a:latin typeface="Century Gothic" panose="020B0502020202020204" pitchFamily="34" charset="0"/>
              </a:rPr>
              <a:t>Document and key-value database, is used to store and retrieve users’ data. All the 	orders placed, order details and Items available at that particular time will be saved in 	this database</a:t>
            </a:r>
            <a:r>
              <a:rPr lang="en-US" sz="2000" spc="-1" dirty="0">
                <a:solidFill>
                  <a:srgbClr val="404040"/>
                </a:solidFill>
                <a:latin typeface="Century Gothic" panose="020B0502020202020204" pitchFamily="3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400" b="0" strike="noStrike" spc="-1" dirty="0">
                <a:solidFill>
                  <a:srgbClr val="EBEBEB"/>
                </a:solidFill>
                <a:latin typeface="Century Gothic"/>
              </a:rPr>
              <a:t>Diagram </a:t>
            </a:r>
            <a:endParaRPr lang="en-US" sz="4400" b="0" strike="noStrike" spc="-1" dirty="0">
              <a:solidFill>
                <a:srgbClr val="000000"/>
              </a:solidFill>
              <a:latin typeface="Century Gothic"/>
            </a:endParaRPr>
          </a:p>
        </p:txBody>
      </p:sp>
      <p:pic>
        <p:nvPicPr>
          <p:cNvPr id="123" name="Content Placeholder 4"/>
          <p:cNvPicPr/>
          <p:nvPr/>
        </p:nvPicPr>
        <p:blipFill>
          <a:blip r:embed="rId2">
            <a:extLst>
              <a:ext uri="{28A0092B-C50C-407E-A947-70E740481C1C}">
                <a14:useLocalDpi xmlns:a14="http://schemas.microsoft.com/office/drawing/2010/main" val="0"/>
              </a:ext>
            </a:extLst>
          </a:blip>
          <a:srcRect/>
          <a:stretch/>
        </p:blipFill>
        <p:spPr>
          <a:xfrm>
            <a:off x="3402323" y="3341685"/>
            <a:ext cx="8372910" cy="1530221"/>
          </a:xfrm>
          <a:prstGeom prst="rect">
            <a:avLst/>
          </a:prstGeom>
          <a:ln>
            <a:noFill/>
          </a:ln>
        </p:spPr>
      </p:pic>
      <p:sp>
        <p:nvSpPr>
          <p:cNvPr id="124" name="CustomShape 2"/>
          <p:cNvSpPr/>
          <p:nvPr/>
        </p:nvSpPr>
        <p:spPr>
          <a:xfrm>
            <a:off x="1052243" y="3512976"/>
            <a:ext cx="235008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3600" b="0" strike="noStrike" spc="-1" dirty="0">
                <a:solidFill>
                  <a:srgbClr val="000000"/>
                </a:solidFill>
                <a:latin typeface="Century Gothic"/>
              </a:rPr>
              <a:t>Block Diagram</a:t>
            </a:r>
            <a:endParaRPr lang="en-IN" sz="3600" b="0" strike="noStrike" spc="-1" dirty="0">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400" b="0" strike="noStrike" spc="-1" dirty="0">
                <a:solidFill>
                  <a:srgbClr val="EBEBEB"/>
                </a:solidFill>
                <a:latin typeface="Century Gothic"/>
              </a:rPr>
              <a:t>Diagram – MVVM Architecture </a:t>
            </a:r>
            <a:endParaRPr lang="en-US" sz="4400" b="0" strike="noStrike" spc="-1" dirty="0">
              <a:solidFill>
                <a:srgbClr val="000000"/>
              </a:solidFill>
              <a:latin typeface="Century Gothic"/>
            </a:endParaRPr>
          </a:p>
        </p:txBody>
      </p:sp>
      <p:pic>
        <p:nvPicPr>
          <p:cNvPr id="123" name="Content Placeholder 4"/>
          <p:cNvPicPr/>
          <p:nvPr/>
        </p:nvPicPr>
        <p:blipFill>
          <a:blip r:embed="rId2">
            <a:extLst>
              <a:ext uri="{28A0092B-C50C-407E-A947-70E740481C1C}">
                <a14:useLocalDpi xmlns:a14="http://schemas.microsoft.com/office/drawing/2010/main" val="0"/>
              </a:ext>
            </a:extLst>
          </a:blip>
          <a:srcRect/>
          <a:stretch/>
        </p:blipFill>
        <p:spPr>
          <a:xfrm>
            <a:off x="970384" y="2543025"/>
            <a:ext cx="8369559" cy="1711734"/>
          </a:xfrm>
          <a:prstGeom prst="rect">
            <a:avLst/>
          </a:prstGeom>
          <a:ln>
            <a:noFill/>
          </a:ln>
        </p:spPr>
      </p:pic>
      <p:sp>
        <p:nvSpPr>
          <p:cNvPr id="124" name="CustomShape 2"/>
          <p:cNvSpPr/>
          <p:nvPr/>
        </p:nvSpPr>
        <p:spPr>
          <a:xfrm>
            <a:off x="844367" y="4254759"/>
            <a:ext cx="10846889" cy="2060649"/>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750" indent="-285750" algn="l" fontAlgn="base">
              <a:buFont typeface="Arial" panose="020B0604020202020204" pitchFamily="34" charset="0"/>
              <a:buChar char="•"/>
            </a:pPr>
            <a:r>
              <a:rPr lang="en-US" sz="1600" b="1" i="0" dirty="0">
                <a:solidFill>
                  <a:srgbClr val="273239"/>
                </a:solidFill>
                <a:effectLst/>
                <a:latin typeface="Century Gothic" panose="020B0502020202020204" pitchFamily="34" charset="0"/>
              </a:rPr>
              <a:t>Model:</a:t>
            </a:r>
            <a:r>
              <a:rPr lang="en-US" sz="1600" b="0" i="0" dirty="0">
                <a:solidFill>
                  <a:srgbClr val="273239"/>
                </a:solidFill>
                <a:effectLst/>
                <a:latin typeface="Century Gothic" panose="020B0502020202020204" pitchFamily="34" charset="0"/>
              </a:rPr>
              <a:t> This layer is responsible for the abstraction of the data sources. Model and ViewModel work together to get and save the data.</a:t>
            </a:r>
          </a:p>
          <a:p>
            <a:pPr marL="285750" indent="-285750" algn="l" fontAlgn="base">
              <a:buFont typeface="Arial" panose="020B0604020202020204" pitchFamily="34" charset="0"/>
              <a:buChar char="•"/>
            </a:pPr>
            <a:endParaRPr lang="en-US" sz="1600" b="0" i="0" dirty="0">
              <a:solidFill>
                <a:srgbClr val="273239"/>
              </a:solidFill>
              <a:effectLst/>
              <a:latin typeface="Century Gothic" panose="020B0502020202020204" pitchFamily="34" charset="0"/>
            </a:endParaRPr>
          </a:p>
          <a:p>
            <a:pPr marL="285750" indent="-285750" algn="l" fontAlgn="base">
              <a:buFont typeface="Arial" panose="020B0604020202020204" pitchFamily="34" charset="0"/>
              <a:buChar char="•"/>
            </a:pPr>
            <a:r>
              <a:rPr lang="en-US" sz="1600" b="1" i="0" dirty="0">
                <a:solidFill>
                  <a:srgbClr val="273239"/>
                </a:solidFill>
                <a:effectLst/>
                <a:latin typeface="Century Gothic" panose="020B0502020202020204" pitchFamily="34" charset="0"/>
              </a:rPr>
              <a:t>View:</a:t>
            </a:r>
            <a:r>
              <a:rPr lang="en-US" sz="1600" b="0" i="0" dirty="0">
                <a:solidFill>
                  <a:srgbClr val="273239"/>
                </a:solidFill>
                <a:effectLst/>
                <a:latin typeface="Century Gothic" panose="020B0502020202020204" pitchFamily="34" charset="0"/>
              </a:rPr>
              <a:t> The purpose of this layer is to inform the ViewModel about the user’s action. This layer observes the ViewModel and does not contain any kind of application logic.</a:t>
            </a:r>
          </a:p>
          <a:p>
            <a:pPr marL="285750" indent="-285750" algn="l" fontAlgn="base">
              <a:buFont typeface="Arial" panose="020B0604020202020204" pitchFamily="34" charset="0"/>
              <a:buChar char="•"/>
            </a:pPr>
            <a:endParaRPr lang="en-US" sz="1600" b="0" i="0" dirty="0">
              <a:solidFill>
                <a:srgbClr val="273239"/>
              </a:solidFill>
              <a:effectLst/>
              <a:latin typeface="Century Gothic" panose="020B0502020202020204" pitchFamily="34" charset="0"/>
            </a:endParaRPr>
          </a:p>
          <a:p>
            <a:pPr marL="285750" indent="-285750" algn="l" fontAlgn="base">
              <a:buFont typeface="Arial" panose="020B0604020202020204" pitchFamily="34" charset="0"/>
              <a:buChar char="•"/>
            </a:pPr>
            <a:r>
              <a:rPr lang="en-US" sz="1600" b="1" i="0" dirty="0">
                <a:solidFill>
                  <a:srgbClr val="273239"/>
                </a:solidFill>
                <a:effectLst/>
                <a:latin typeface="Century Gothic" panose="020B0502020202020204" pitchFamily="34" charset="0"/>
              </a:rPr>
              <a:t>ViewModel:</a:t>
            </a:r>
            <a:r>
              <a:rPr lang="en-US" sz="1600" b="0" i="0" dirty="0">
                <a:solidFill>
                  <a:srgbClr val="273239"/>
                </a:solidFill>
                <a:effectLst/>
                <a:latin typeface="Century Gothic" panose="020B0502020202020204" pitchFamily="34" charset="0"/>
              </a:rPr>
              <a:t> It exposes those data streams which are relevant to the View. Moreover, it servers as a link between the Model and the View.</a:t>
            </a:r>
          </a:p>
        </p:txBody>
      </p:sp>
    </p:spTree>
    <p:extLst>
      <p:ext uri="{BB962C8B-B14F-4D97-AF65-F5344CB8AC3E}">
        <p14:creationId xmlns:p14="http://schemas.microsoft.com/office/powerpoint/2010/main" val="2753582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000" spc="-1" dirty="0">
                <a:solidFill>
                  <a:srgbClr val="EBEBEB"/>
                </a:solidFill>
                <a:latin typeface="Century Gothic"/>
              </a:rPr>
              <a:t>I</a:t>
            </a:r>
            <a:r>
              <a:rPr lang="en-US" sz="4000" b="0" strike="noStrike" spc="-1" dirty="0">
                <a:solidFill>
                  <a:srgbClr val="EBEBEB"/>
                </a:solidFill>
                <a:latin typeface="Century Gothic"/>
              </a:rPr>
              <a:t>mplementation</a:t>
            </a:r>
            <a:endParaRPr lang="en-US" sz="4000" b="0" strike="noStrike" spc="-1" dirty="0">
              <a:solidFill>
                <a:srgbClr val="000000"/>
              </a:solidFill>
              <a:latin typeface="Century Gothic"/>
            </a:endParaRPr>
          </a:p>
        </p:txBody>
      </p:sp>
      <p:sp>
        <p:nvSpPr>
          <p:cNvPr id="121" name="TextShape 2"/>
          <p:cNvSpPr txBox="1"/>
          <p:nvPr/>
        </p:nvSpPr>
        <p:spPr>
          <a:xfrm>
            <a:off x="653760" y="2309040"/>
            <a:ext cx="11060280" cy="4000320"/>
          </a:xfrm>
          <a:prstGeom prst="rect">
            <a:avLst/>
          </a:prstGeom>
          <a:noFill/>
          <a:ln>
            <a:noFill/>
          </a:ln>
        </p:spPr>
        <p:txBody>
          <a:bodyPr>
            <a:normAutofit fontScale="96000"/>
          </a:bodyPr>
          <a:lstStyle/>
          <a:p>
            <a:pPr marL="343080" indent="-342720">
              <a:lnSpc>
                <a:spcPct val="100000"/>
              </a:lnSpc>
              <a:spcBef>
                <a:spcPts val="1001"/>
              </a:spcBef>
              <a:buClr>
                <a:srgbClr val="B31166"/>
              </a:buClr>
              <a:buSzPct val="80000"/>
              <a:buFont typeface="Wingdings 3" charset="2"/>
              <a:buChar char=""/>
            </a:pPr>
            <a:r>
              <a:rPr lang="en-US" sz="1800" b="1" i="0" u="none" strike="noStrike" baseline="0" dirty="0">
                <a:solidFill>
                  <a:srgbClr val="000000"/>
                </a:solidFill>
                <a:latin typeface="Century Gothic" panose="020B0502020202020204" pitchFamily="34" charset="0"/>
              </a:rPr>
              <a:t>The major functionality of this </a:t>
            </a:r>
            <a:r>
              <a:rPr lang="en-US" b="1" dirty="0">
                <a:solidFill>
                  <a:srgbClr val="000000"/>
                </a:solidFill>
                <a:latin typeface="Century Gothic" panose="020B0502020202020204" pitchFamily="34" charset="0"/>
              </a:rPr>
              <a:t>divided into two roles</a:t>
            </a:r>
            <a:endParaRPr lang="en-US" sz="1800" i="0" u="none" spc="-1" baseline="0" dirty="0">
              <a:solidFill>
                <a:srgbClr val="404040"/>
              </a:solidFill>
              <a:latin typeface="Century Gothic"/>
            </a:endParaRPr>
          </a:p>
          <a:p>
            <a:pPr marL="800460" lvl="1" indent="-342900">
              <a:spcBef>
                <a:spcPts val="1001"/>
              </a:spcBef>
              <a:buClr>
                <a:srgbClr val="B31166"/>
              </a:buClr>
              <a:buSzPct val="80000"/>
              <a:buFont typeface="+mj-lt"/>
              <a:buAutoNum type="arabicPeriod"/>
            </a:pPr>
            <a:r>
              <a:rPr lang="en-US" spc="-1" dirty="0">
                <a:solidFill>
                  <a:srgbClr val="404040"/>
                </a:solidFill>
                <a:latin typeface="Century Gothic"/>
              </a:rPr>
              <a:t>Customer (mainly college students)</a:t>
            </a:r>
          </a:p>
          <a:p>
            <a:pPr marL="800460" lvl="1" indent="-342900">
              <a:spcBef>
                <a:spcPts val="1001"/>
              </a:spcBef>
              <a:buClr>
                <a:srgbClr val="B31166"/>
              </a:buClr>
              <a:buSzPct val="80000"/>
              <a:buFont typeface="+mj-lt"/>
              <a:buAutoNum type="arabicPeriod"/>
            </a:pPr>
            <a:r>
              <a:rPr lang="en-US" spc="-1" dirty="0">
                <a:solidFill>
                  <a:srgbClr val="404040"/>
                </a:solidFill>
                <a:latin typeface="Century Gothic"/>
              </a:rPr>
              <a:t>Canteen Admin</a:t>
            </a:r>
          </a:p>
          <a:p>
            <a:pPr marL="343260" indent="-342900">
              <a:spcBef>
                <a:spcPts val="1001"/>
              </a:spcBef>
              <a:buClr>
                <a:srgbClr val="B31166"/>
              </a:buClr>
              <a:buSzPct val="85000"/>
              <a:buFont typeface="Century Gothic" panose="020B0502020202020204" pitchFamily="34" charset="0"/>
              <a:buChar char="►"/>
            </a:pPr>
            <a:r>
              <a:rPr lang="en-US" spc="-1" dirty="0">
                <a:solidFill>
                  <a:srgbClr val="404040"/>
                </a:solidFill>
                <a:latin typeface="Century Gothic"/>
              </a:rPr>
              <a:t>Customer :</a:t>
            </a:r>
          </a:p>
          <a:p>
            <a:pPr marL="800460" lvl="1" indent="-342900">
              <a:spcBef>
                <a:spcPts val="1001"/>
              </a:spcBef>
              <a:buClr>
                <a:srgbClr val="B31166"/>
              </a:buClr>
              <a:buSzPct val="85000"/>
              <a:buFont typeface="+mj-lt"/>
              <a:buAutoNum type="arabicPeriod"/>
            </a:pPr>
            <a:r>
              <a:rPr lang="en-US" spc="-1" dirty="0">
                <a:solidFill>
                  <a:srgbClr val="404040"/>
                </a:solidFill>
                <a:latin typeface="Century Gothic"/>
              </a:rPr>
              <a:t>Customer will have access to web app by entering his credentials(email &amp; password)</a:t>
            </a:r>
          </a:p>
          <a:p>
            <a:pPr marL="800460" lvl="1" indent="-342900">
              <a:spcBef>
                <a:spcPts val="1001"/>
              </a:spcBef>
              <a:buClr>
                <a:srgbClr val="B31166"/>
              </a:buClr>
              <a:buSzPct val="85000"/>
              <a:buFont typeface="+mj-lt"/>
              <a:buAutoNum type="arabicPeriod"/>
            </a:pPr>
            <a:r>
              <a:rPr lang="en-US" spc="-1" dirty="0">
                <a:solidFill>
                  <a:srgbClr val="404040"/>
                </a:solidFill>
                <a:latin typeface="Century Gothic"/>
              </a:rPr>
              <a:t>Once logged in successfully, All the available food items will be shown to customer with price and item description.</a:t>
            </a:r>
          </a:p>
          <a:p>
            <a:pPr marL="800460" lvl="1" indent="-342900">
              <a:spcBef>
                <a:spcPts val="1001"/>
              </a:spcBef>
              <a:buClr>
                <a:srgbClr val="B31166"/>
              </a:buClr>
              <a:buSzPct val="85000"/>
              <a:buFont typeface="+mj-lt"/>
              <a:buAutoNum type="arabicPeriod"/>
            </a:pPr>
            <a:r>
              <a:rPr lang="en-US" spc="-1" dirty="0">
                <a:solidFill>
                  <a:srgbClr val="404040"/>
                </a:solidFill>
                <a:latin typeface="Century Gothic"/>
              </a:rPr>
              <a:t>Customer can choose items of his choice and them into cart. </a:t>
            </a:r>
          </a:p>
          <a:p>
            <a:pPr marL="800460" lvl="1" indent="-342900">
              <a:spcBef>
                <a:spcPts val="1001"/>
              </a:spcBef>
              <a:buClr>
                <a:srgbClr val="B31166"/>
              </a:buClr>
              <a:buSzPct val="85000"/>
              <a:buFont typeface="+mj-lt"/>
              <a:buAutoNum type="arabicPeriod"/>
            </a:pPr>
            <a:r>
              <a:rPr lang="en-US" spc="-1" dirty="0">
                <a:solidFill>
                  <a:srgbClr val="404040"/>
                </a:solidFill>
                <a:latin typeface="Century Gothic"/>
              </a:rPr>
              <a:t>Once he clicks on Cart icon, all the items he selected will be shown to him along with billing details.</a:t>
            </a:r>
          </a:p>
          <a:p>
            <a:pPr marL="800460" lvl="1" indent="-342900">
              <a:spcBef>
                <a:spcPts val="1001"/>
              </a:spcBef>
              <a:buClr>
                <a:srgbClr val="B31166"/>
              </a:buClr>
              <a:buSzPct val="85000"/>
              <a:buFont typeface="+mj-lt"/>
              <a:buAutoNum type="arabicPeriod"/>
            </a:pPr>
            <a:r>
              <a:rPr lang="en-US" spc="-1" dirty="0">
                <a:solidFill>
                  <a:srgbClr val="404040"/>
                </a:solidFill>
                <a:latin typeface="Century Gothic"/>
              </a:rPr>
              <a:t>Once confirmed, Place Order button will be used to place the order.</a:t>
            </a:r>
          </a:p>
        </p:txBody>
      </p:sp>
    </p:spTree>
    <p:extLst>
      <p:ext uri="{BB962C8B-B14F-4D97-AF65-F5344CB8AC3E}">
        <p14:creationId xmlns:p14="http://schemas.microsoft.com/office/powerpoint/2010/main" val="159377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154880" y="973800"/>
            <a:ext cx="8760960" cy="706680"/>
          </a:xfrm>
          <a:prstGeom prst="rect">
            <a:avLst/>
          </a:prstGeom>
          <a:noFill/>
          <a:ln>
            <a:noFill/>
          </a:ln>
        </p:spPr>
        <p:txBody>
          <a:bodyPr anchor="ctr">
            <a:noAutofit/>
          </a:bodyPr>
          <a:lstStyle/>
          <a:p>
            <a:pPr>
              <a:lnSpc>
                <a:spcPct val="100000"/>
              </a:lnSpc>
            </a:pPr>
            <a:r>
              <a:rPr lang="en-US" sz="4000" spc="-1" dirty="0">
                <a:solidFill>
                  <a:srgbClr val="EBEBEB"/>
                </a:solidFill>
                <a:latin typeface="Century Gothic"/>
              </a:rPr>
              <a:t>I</a:t>
            </a:r>
            <a:r>
              <a:rPr lang="en-US" sz="4000" b="0" strike="noStrike" spc="-1" dirty="0">
                <a:solidFill>
                  <a:srgbClr val="EBEBEB"/>
                </a:solidFill>
                <a:latin typeface="Century Gothic"/>
              </a:rPr>
              <a:t>mplementation</a:t>
            </a:r>
            <a:endParaRPr lang="en-US" sz="4000" b="0" strike="noStrike" spc="-1" dirty="0">
              <a:solidFill>
                <a:srgbClr val="000000"/>
              </a:solidFill>
              <a:latin typeface="Century Gothic"/>
            </a:endParaRPr>
          </a:p>
        </p:txBody>
      </p:sp>
      <p:sp>
        <p:nvSpPr>
          <p:cNvPr id="121" name="TextShape 2"/>
          <p:cNvSpPr txBox="1"/>
          <p:nvPr/>
        </p:nvSpPr>
        <p:spPr>
          <a:xfrm>
            <a:off x="653760" y="2230016"/>
            <a:ext cx="11060280" cy="4079344"/>
          </a:xfrm>
          <a:prstGeom prst="rect">
            <a:avLst/>
          </a:prstGeom>
          <a:noFill/>
          <a:ln>
            <a:noFill/>
          </a:ln>
        </p:spPr>
        <p:txBody>
          <a:bodyPr>
            <a:normAutofit fontScale="96000"/>
          </a:bodyPr>
          <a:lstStyle/>
          <a:p>
            <a:pPr marL="360">
              <a:spcBef>
                <a:spcPts val="1001"/>
              </a:spcBef>
              <a:buClr>
                <a:srgbClr val="B31166"/>
              </a:buClr>
              <a:buSzPct val="80000"/>
            </a:pPr>
            <a:endParaRPr lang="en-US" sz="2000" spc="-1" dirty="0">
              <a:solidFill>
                <a:srgbClr val="404040"/>
              </a:solidFill>
              <a:latin typeface="Century Gothic"/>
            </a:endParaRPr>
          </a:p>
          <a:p>
            <a:pPr marL="343260" indent="-342900">
              <a:spcBef>
                <a:spcPts val="1001"/>
              </a:spcBef>
              <a:buClr>
                <a:srgbClr val="B31166"/>
              </a:buClr>
              <a:buSzPct val="85000"/>
              <a:buFont typeface="Century Gothic" panose="020B0502020202020204" pitchFamily="34" charset="0"/>
              <a:buChar char="►"/>
            </a:pPr>
            <a:r>
              <a:rPr lang="en-US" sz="2000" spc="-1" dirty="0">
                <a:solidFill>
                  <a:srgbClr val="404040"/>
                </a:solidFill>
                <a:latin typeface="Century Gothic"/>
              </a:rPr>
              <a:t>Canteen Admin :</a:t>
            </a:r>
          </a:p>
          <a:p>
            <a:pPr marL="800460" lvl="1" indent="-342900">
              <a:spcBef>
                <a:spcPts val="1001"/>
              </a:spcBef>
              <a:buClr>
                <a:srgbClr val="B31166"/>
              </a:buClr>
              <a:buSzPct val="85000"/>
              <a:buFont typeface="+mj-lt"/>
              <a:buAutoNum type="arabicPeriod"/>
            </a:pPr>
            <a:r>
              <a:rPr lang="en-US" sz="2000" spc="-1" dirty="0">
                <a:solidFill>
                  <a:srgbClr val="404040"/>
                </a:solidFill>
                <a:latin typeface="Century Gothic"/>
              </a:rPr>
              <a:t>Once order is received from Customer, It will be shown to Admin. He will be able to view all the orders received at that particular time and can mark them finish once food is picked from Customer.</a:t>
            </a:r>
          </a:p>
          <a:p>
            <a:pPr marL="800460" lvl="1" indent="-342900">
              <a:spcBef>
                <a:spcPts val="1001"/>
              </a:spcBef>
              <a:buClr>
                <a:srgbClr val="B31166"/>
              </a:buClr>
              <a:buSzPct val="85000"/>
              <a:buFont typeface="+mj-lt"/>
              <a:buAutoNum type="arabicPeriod"/>
            </a:pPr>
            <a:r>
              <a:rPr lang="en-US" sz="2000" spc="-1" dirty="0">
                <a:solidFill>
                  <a:srgbClr val="404040"/>
                </a:solidFill>
                <a:latin typeface="Century Gothic"/>
              </a:rPr>
              <a:t>Admin will be responsible for moderating availability of food item.</a:t>
            </a:r>
          </a:p>
          <a:p>
            <a:pPr marL="800460" lvl="1" indent="-342900">
              <a:spcBef>
                <a:spcPts val="1001"/>
              </a:spcBef>
              <a:buClr>
                <a:srgbClr val="B31166"/>
              </a:buClr>
              <a:buSzPct val="85000"/>
              <a:buFont typeface="+mj-lt"/>
              <a:buAutoNum type="arabicPeriod"/>
            </a:pPr>
            <a:r>
              <a:rPr lang="en-US" sz="2000" spc="-1" dirty="0">
                <a:solidFill>
                  <a:srgbClr val="404040"/>
                </a:solidFill>
                <a:latin typeface="Century Gothic"/>
              </a:rPr>
              <a:t>He will also be responsible for adding an item and removing it. Price and description of an item can also be changed as per wish. </a:t>
            </a:r>
          </a:p>
        </p:txBody>
      </p:sp>
    </p:spTree>
    <p:extLst>
      <p:ext uri="{BB962C8B-B14F-4D97-AF65-F5344CB8AC3E}">
        <p14:creationId xmlns:p14="http://schemas.microsoft.com/office/powerpoint/2010/main" val="6601630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{6A5BFBD2-687D-4DF0-86C3-5ED72CFE0649}tf02900722</Template>
  <TotalTime>0</TotalTime>
  <Words>821</Words>
  <Application>Microsoft Office PowerPoint</Application>
  <PresentationFormat>Widescreen</PresentationFormat>
  <Paragraphs>71</Paragraphs>
  <Slides>15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Arial</vt:lpstr>
      <vt:lpstr>Calibri</vt:lpstr>
      <vt:lpstr>Century Gothic</vt:lpstr>
      <vt:lpstr>Symbol</vt:lpstr>
      <vt:lpstr>Times New Roman</vt:lpstr>
      <vt:lpstr>Wingdings</vt:lpstr>
      <vt:lpstr>Wingdings 3</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Maintenance Assistant </dc:title>
  <dc:subject/>
  <dc:creator>Sahil Velhal</dc:creator>
  <dc:description/>
  <cp:lastModifiedBy>Sahil Velhal</cp:lastModifiedBy>
  <cp:revision>596</cp:revision>
  <dcterms:created xsi:type="dcterms:W3CDTF">2021-08-30T12:05:52Z</dcterms:created>
  <dcterms:modified xsi:type="dcterms:W3CDTF">2021-11-02T00:57:30Z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10</vt:i4>
  </property>
</Properties>
</file>