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4" r:id="rId6"/>
    <p:sldId id="265" r:id="rId7"/>
    <p:sldId id="262" r:id="rId8"/>
    <p:sldId id="261" r:id="rId9"/>
  </p:sldIdLst>
  <p:sldSz cx="12192000" cy="6858000"/>
  <p:notesSz cx="6858000" cy="9144000"/>
  <p:embeddedFontLst>
    <p:embeddedFont>
      <p:font typeface="Century Gothic" panose="020B0502020202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Yg+7kMsOfWK+rNR6jxe/+M/io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860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5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7113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1"/>
          <p:cNvGrpSpPr/>
          <p:nvPr/>
        </p:nvGrpSpPr>
        <p:grpSpPr>
          <a:xfrm>
            <a:off x="0" y="0"/>
            <a:ext cx="12192000" cy="6858000"/>
            <a:chOff x="0" y="0"/>
            <a:chExt cx="12192000" cy="6858000"/>
          </a:xfrm>
        </p:grpSpPr>
        <p:sp>
          <p:nvSpPr>
            <p:cNvPr id="24" name="Google Shape;24;p1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11"/>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28" name="Google Shape;28;p11"/>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0"/>
        <p:cNvGrpSpPr/>
        <p:nvPr/>
      </p:nvGrpSpPr>
      <p:grpSpPr>
        <a:xfrm>
          <a:off x="0" y="0"/>
          <a:ext cx="0" cy="0"/>
          <a:chOff x="0" y="0"/>
          <a:chExt cx="0" cy="0"/>
        </a:xfrm>
      </p:grpSpPr>
      <p:grpSp>
        <p:nvGrpSpPr>
          <p:cNvPr id="121" name="Google Shape;121;p20"/>
          <p:cNvGrpSpPr/>
          <p:nvPr/>
        </p:nvGrpSpPr>
        <p:grpSpPr>
          <a:xfrm>
            <a:off x="0" y="0"/>
            <a:ext cx="12192000" cy="6858000"/>
            <a:chOff x="0" y="0"/>
            <a:chExt cx="12192000" cy="6858000"/>
          </a:xfrm>
        </p:grpSpPr>
        <p:sp>
          <p:nvSpPr>
            <p:cNvPr id="122" name="Google Shape;122;p2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2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20"/>
          <p:cNvSpPr txBox="1">
            <a:spLocks noGrp="1"/>
          </p:cNvSpPr>
          <p:nvPr>
            <p:ph type="title"/>
          </p:nvPr>
        </p:nvSpPr>
        <p:spPr>
          <a:xfrm>
            <a:off x="1154954" y="4969927"/>
            <a:ext cx="8825659"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0"/>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33" name="Google Shape;133;p20"/>
          <p:cNvSpPr txBox="1">
            <a:spLocks noGrp="1"/>
          </p:cNvSpPr>
          <p:nvPr>
            <p:ph type="body" idx="1"/>
          </p:nvPr>
        </p:nvSpPr>
        <p:spPr>
          <a:xfrm>
            <a:off x="1154954" y="5536665"/>
            <a:ext cx="8825658"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4" name="Google Shape;134;p2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38"/>
        <p:cNvGrpSpPr/>
        <p:nvPr/>
      </p:nvGrpSpPr>
      <p:grpSpPr>
        <a:xfrm>
          <a:off x="0" y="0"/>
          <a:ext cx="0" cy="0"/>
          <a:chOff x="0" y="0"/>
          <a:chExt cx="0" cy="0"/>
        </a:xfrm>
      </p:grpSpPr>
      <p:grpSp>
        <p:nvGrpSpPr>
          <p:cNvPr id="139" name="Google Shape;139;p21"/>
          <p:cNvGrpSpPr/>
          <p:nvPr/>
        </p:nvGrpSpPr>
        <p:grpSpPr>
          <a:xfrm>
            <a:off x="0" y="0"/>
            <a:ext cx="12192000" cy="6858000"/>
            <a:chOff x="0" y="0"/>
            <a:chExt cx="12192000" cy="6858000"/>
          </a:xfrm>
        </p:grpSpPr>
        <p:sp>
          <p:nvSpPr>
            <p:cNvPr id="140" name="Google Shape;140;p2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2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21"/>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1"/>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51" name="Google Shape;151;p2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55"/>
        <p:cNvGrpSpPr/>
        <p:nvPr/>
      </p:nvGrpSpPr>
      <p:grpSpPr>
        <a:xfrm>
          <a:off x="0" y="0"/>
          <a:ext cx="0" cy="0"/>
          <a:chOff x="0" y="0"/>
          <a:chExt cx="0" cy="0"/>
        </a:xfrm>
      </p:grpSpPr>
      <p:grpSp>
        <p:nvGrpSpPr>
          <p:cNvPr id="156" name="Google Shape;156;p22"/>
          <p:cNvGrpSpPr/>
          <p:nvPr/>
        </p:nvGrpSpPr>
        <p:grpSpPr>
          <a:xfrm>
            <a:off x="0" y="0"/>
            <a:ext cx="12192000" cy="6858000"/>
            <a:chOff x="0" y="0"/>
            <a:chExt cx="12192000" cy="6858000"/>
          </a:xfrm>
        </p:grpSpPr>
        <p:sp>
          <p:nvSpPr>
            <p:cNvPr id="157" name="Google Shape;157;p2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2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22"/>
          <p:cNvSpPr txBox="1"/>
          <p:nvPr/>
        </p:nvSpPr>
        <p:spPr>
          <a:xfrm>
            <a:off x="881566" y="607336"/>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u="none" strike="noStrike" cap="none">
                <a:solidFill>
                  <a:srgbClr val="EE52A4"/>
                </a:solidFill>
                <a:latin typeface="Arial"/>
                <a:ea typeface="Arial"/>
                <a:cs typeface="Arial"/>
                <a:sym typeface="Arial"/>
              </a:rPr>
              <a:t>“</a:t>
            </a:r>
            <a:endParaRPr/>
          </a:p>
        </p:txBody>
      </p:sp>
      <p:sp>
        <p:nvSpPr>
          <p:cNvPr id="167" name="Google Shape;167;p22"/>
          <p:cNvSpPr txBox="1"/>
          <p:nvPr/>
        </p:nvSpPr>
        <p:spPr>
          <a:xfrm>
            <a:off x="9884458" y="2613787"/>
            <a:ext cx="652763"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u="none" strike="noStrike" cap="none">
                <a:solidFill>
                  <a:srgbClr val="EE52A4"/>
                </a:solidFill>
                <a:latin typeface="Arial"/>
                <a:ea typeface="Arial"/>
                <a:cs typeface="Arial"/>
                <a:sym typeface="Arial"/>
              </a:rPr>
              <a:t>”</a:t>
            </a:r>
            <a:endParaRPr/>
          </a:p>
        </p:txBody>
      </p:sp>
      <p:sp>
        <p:nvSpPr>
          <p:cNvPr id="168" name="Google Shape;168;p22"/>
          <p:cNvSpPr txBox="1">
            <a:spLocks noGrp="1"/>
          </p:cNvSpPr>
          <p:nvPr>
            <p:ph type="title"/>
          </p:nvPr>
        </p:nvSpPr>
        <p:spPr>
          <a:xfrm>
            <a:off x="1581878" y="982134"/>
            <a:ext cx="8453906" cy="26966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22"/>
          <p:cNvSpPr txBox="1">
            <a:spLocks noGrp="1"/>
          </p:cNvSpPr>
          <p:nvPr>
            <p:ph type="body" idx="1"/>
          </p:nvPr>
        </p:nvSpPr>
        <p:spPr>
          <a:xfrm>
            <a:off x="1945945" y="3678766"/>
            <a:ext cx="773121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EE52A4"/>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0" name="Google Shape;170;p22"/>
          <p:cNvSpPr txBox="1">
            <a:spLocks noGrp="1"/>
          </p:cNvSpPr>
          <p:nvPr>
            <p:ph type="body" idx="2"/>
          </p:nvPr>
        </p:nvSpPr>
        <p:spPr>
          <a:xfrm>
            <a:off x="1154954" y="5029199"/>
            <a:ext cx="9244897" cy="997857"/>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1" name="Google Shape;171;p2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75"/>
        <p:cNvGrpSpPr/>
        <p:nvPr/>
      </p:nvGrpSpPr>
      <p:grpSpPr>
        <a:xfrm>
          <a:off x="0" y="0"/>
          <a:ext cx="0" cy="0"/>
          <a:chOff x="0" y="0"/>
          <a:chExt cx="0" cy="0"/>
        </a:xfrm>
      </p:grpSpPr>
      <p:grpSp>
        <p:nvGrpSpPr>
          <p:cNvPr id="176" name="Google Shape;176;p23"/>
          <p:cNvGrpSpPr/>
          <p:nvPr/>
        </p:nvGrpSpPr>
        <p:grpSpPr>
          <a:xfrm>
            <a:off x="0" y="0"/>
            <a:ext cx="12192000" cy="6858000"/>
            <a:chOff x="0" y="0"/>
            <a:chExt cx="12192000" cy="6858000"/>
          </a:xfrm>
        </p:grpSpPr>
        <p:sp>
          <p:nvSpPr>
            <p:cNvPr id="177" name="Google Shape;177;p2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2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23"/>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3"/>
          <p:cNvSpPr txBox="1">
            <a:spLocks noGrp="1"/>
          </p:cNvSpPr>
          <p:nvPr>
            <p:ph type="body" idx="1"/>
          </p:nvPr>
        </p:nvSpPr>
        <p:spPr>
          <a:xfrm>
            <a:off x="1154954" y="5024967"/>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88" name="Google Shape;188;p2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2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2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24"/>
          <p:cNvSpPr txBox="1">
            <a:spLocks noGrp="1"/>
          </p:cNvSpPr>
          <p:nvPr>
            <p:ph type="body" idx="1"/>
          </p:nvPr>
        </p:nvSpPr>
        <p:spPr>
          <a:xfrm>
            <a:off x="1154954" y="2603502"/>
            <a:ext cx="314187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5" name="Google Shape;195;p24"/>
          <p:cNvSpPr txBox="1">
            <a:spLocks noGrp="1"/>
          </p:cNvSpPr>
          <p:nvPr>
            <p:ph type="body" idx="2"/>
          </p:nvPr>
        </p:nvSpPr>
        <p:spPr>
          <a:xfrm>
            <a:off x="1154953" y="3179764"/>
            <a:ext cx="314187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6" name="Google Shape;196;p24"/>
          <p:cNvSpPr txBox="1">
            <a:spLocks noGrp="1"/>
          </p:cNvSpPr>
          <p:nvPr>
            <p:ph type="body" idx="3"/>
          </p:nvPr>
        </p:nvSpPr>
        <p:spPr>
          <a:xfrm>
            <a:off x="4512721" y="2603500"/>
            <a:ext cx="314700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7" name="Google Shape;197;p24"/>
          <p:cNvSpPr txBox="1">
            <a:spLocks noGrp="1"/>
          </p:cNvSpPr>
          <p:nvPr>
            <p:ph type="body" idx="4"/>
          </p:nvPr>
        </p:nvSpPr>
        <p:spPr>
          <a:xfrm>
            <a:off x="4512721" y="3179763"/>
            <a:ext cx="314700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8" name="Google Shape;198;p24"/>
          <p:cNvSpPr txBox="1">
            <a:spLocks noGrp="1"/>
          </p:cNvSpPr>
          <p:nvPr>
            <p:ph type="body" idx="5"/>
          </p:nvPr>
        </p:nvSpPr>
        <p:spPr>
          <a:xfrm>
            <a:off x="7888135" y="2603501"/>
            <a:ext cx="314573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9" name="Google Shape;199;p24"/>
          <p:cNvSpPr txBox="1">
            <a:spLocks noGrp="1"/>
          </p:cNvSpPr>
          <p:nvPr>
            <p:ph type="body" idx="6"/>
          </p:nvPr>
        </p:nvSpPr>
        <p:spPr>
          <a:xfrm>
            <a:off x="7888329" y="3179762"/>
            <a:ext cx="3145536"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0" name="Google Shape;200;p24"/>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01" name="Google Shape;201;p24"/>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02" name="Google Shape;202;p2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25"/>
          <p:cNvSpPr txBox="1">
            <a:spLocks noGrp="1"/>
          </p:cNvSpPr>
          <p:nvPr>
            <p:ph type="body" idx="1"/>
          </p:nvPr>
        </p:nvSpPr>
        <p:spPr>
          <a:xfrm>
            <a:off x="1154954" y="4532844"/>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8" name="Google Shape;208;p25"/>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09" name="Google Shape;209;p25"/>
          <p:cNvSpPr txBox="1">
            <a:spLocks noGrp="1"/>
          </p:cNvSpPr>
          <p:nvPr>
            <p:ph type="body" idx="3"/>
          </p:nvPr>
        </p:nvSpPr>
        <p:spPr>
          <a:xfrm>
            <a:off x="1154954" y="5109106"/>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0" name="Google Shape;210;p25"/>
          <p:cNvSpPr txBox="1">
            <a:spLocks noGrp="1"/>
          </p:cNvSpPr>
          <p:nvPr>
            <p:ph type="body" idx="4"/>
          </p:nvPr>
        </p:nvSpPr>
        <p:spPr>
          <a:xfrm>
            <a:off x="4568865" y="4532844"/>
            <a:ext cx="3050438"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1" name="Google Shape;211;p25"/>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2" name="Google Shape;212;p25"/>
          <p:cNvSpPr txBox="1">
            <a:spLocks noGrp="1"/>
          </p:cNvSpPr>
          <p:nvPr>
            <p:ph type="body" idx="6"/>
          </p:nvPr>
        </p:nvSpPr>
        <p:spPr>
          <a:xfrm>
            <a:off x="4570172" y="5109105"/>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3" name="Google Shape;213;p25"/>
          <p:cNvSpPr txBox="1">
            <a:spLocks noGrp="1"/>
          </p:cNvSpPr>
          <p:nvPr>
            <p:ph type="body" idx="7"/>
          </p:nvPr>
        </p:nvSpPr>
        <p:spPr>
          <a:xfrm>
            <a:off x="7982775" y="4532845"/>
            <a:ext cx="305109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4" name="Google Shape;214;p25"/>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5" name="Google Shape;215;p25"/>
          <p:cNvSpPr txBox="1">
            <a:spLocks noGrp="1"/>
          </p:cNvSpPr>
          <p:nvPr>
            <p:ph type="body" idx="9"/>
          </p:nvPr>
        </p:nvSpPr>
        <p:spPr>
          <a:xfrm>
            <a:off x="7982775" y="5109104"/>
            <a:ext cx="3051096"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6" name="Google Shape;216;p25"/>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7" name="Google Shape;217;p25"/>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8" name="Google Shape;218;p2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25"/>
          <p:cNvSpPr txBox="1">
            <a:spLocks noGrp="1"/>
          </p:cNvSpPr>
          <p:nvPr>
            <p:ph type="ftr" idx="11"/>
          </p:nvPr>
        </p:nvSpPr>
        <p:spPr>
          <a:xfrm>
            <a:off x="561111" y="6391838"/>
            <a:ext cx="3644282"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26"/>
          <p:cNvSpPr txBox="1">
            <a:spLocks noGrp="1"/>
          </p:cNvSpPr>
          <p:nvPr>
            <p:ph type="body" idx="1"/>
          </p:nvPr>
        </p:nvSpPr>
        <p:spPr>
          <a:xfrm rot="5400000">
            <a:off x="3859634" y="-101180"/>
            <a:ext cx="3416300" cy="882565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4" name="Google Shape;224;p26"/>
          <p:cNvSpPr txBox="1">
            <a:spLocks noGrp="1"/>
          </p:cNvSpPr>
          <p:nvPr>
            <p:ph type="dt" idx="10"/>
          </p:nvPr>
        </p:nvSpPr>
        <p:spPr>
          <a:xfrm>
            <a:off x="10695439"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2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7"/>
        <p:cNvGrpSpPr/>
        <p:nvPr/>
      </p:nvGrpSpPr>
      <p:grpSpPr>
        <a:xfrm>
          <a:off x="0" y="0"/>
          <a:ext cx="0" cy="0"/>
          <a:chOff x="0" y="0"/>
          <a:chExt cx="0" cy="0"/>
        </a:xfrm>
      </p:grpSpPr>
      <p:grpSp>
        <p:nvGrpSpPr>
          <p:cNvPr id="228" name="Google Shape;228;p27"/>
          <p:cNvGrpSpPr/>
          <p:nvPr/>
        </p:nvGrpSpPr>
        <p:grpSpPr>
          <a:xfrm>
            <a:off x="0" y="0"/>
            <a:ext cx="12192000" cy="6858000"/>
            <a:chOff x="0" y="0"/>
            <a:chExt cx="12192000" cy="6858000"/>
          </a:xfrm>
        </p:grpSpPr>
        <p:sp>
          <p:nvSpPr>
            <p:cNvPr id="229" name="Google Shape;229;p2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2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27"/>
          <p:cNvSpPr txBox="1">
            <a:spLocks noGrp="1"/>
          </p:cNvSpPr>
          <p:nvPr>
            <p:ph type="title"/>
          </p:nvPr>
        </p:nvSpPr>
        <p:spPr>
          <a:xfrm rot="5400000">
            <a:off x="6915922" y="2947779"/>
            <a:ext cx="4748590"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27"/>
          <p:cNvSpPr txBox="1">
            <a:spLocks noGrp="1"/>
          </p:cNvSpPr>
          <p:nvPr>
            <p:ph type="body" idx="1"/>
          </p:nvPr>
        </p:nvSpPr>
        <p:spPr>
          <a:xfrm rot="5400000">
            <a:off x="1908671" y="524749"/>
            <a:ext cx="4748590" cy="625602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1" name="Google Shape;241;p27"/>
          <p:cNvSpPr txBox="1">
            <a:spLocks noGrp="1"/>
          </p:cNvSpPr>
          <p:nvPr>
            <p:ph type="dt" idx="10"/>
          </p:nvPr>
        </p:nvSpPr>
        <p:spPr>
          <a:xfrm>
            <a:off x="10653104" y="6391838"/>
            <a:ext cx="992135"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2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2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12"/>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5" name="Google Shape;35;p1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8"/>
        <p:cNvGrpSpPr/>
        <p:nvPr/>
      </p:nvGrpSpPr>
      <p:grpSpPr>
        <a:xfrm>
          <a:off x="0" y="0"/>
          <a:ext cx="0" cy="0"/>
          <a:chOff x="0" y="0"/>
          <a:chExt cx="0" cy="0"/>
        </a:xfrm>
      </p:grpSpPr>
      <p:grpSp>
        <p:nvGrpSpPr>
          <p:cNvPr id="39" name="Google Shape;39;p13"/>
          <p:cNvGrpSpPr/>
          <p:nvPr/>
        </p:nvGrpSpPr>
        <p:grpSpPr>
          <a:xfrm>
            <a:off x="0" y="0"/>
            <a:ext cx="12192000" cy="6858000"/>
            <a:chOff x="0" y="0"/>
            <a:chExt cx="12192000" cy="6858000"/>
          </a:xfrm>
        </p:grpSpPr>
        <p:sp>
          <p:nvSpPr>
            <p:cNvPr id="40" name="Google Shape;40;p1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3"/>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13"/>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13"/>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1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14"/>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1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6" name="Google Shape;66;p15"/>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15"/>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8" name="Google Shape;68;p15"/>
          <p:cNvSpPr txBox="1">
            <a:spLocks noGrp="1"/>
          </p:cNvSpPr>
          <p:nvPr>
            <p:ph type="body" idx="4"/>
          </p:nvPr>
        </p:nvSpPr>
        <p:spPr>
          <a:xfrm>
            <a:off x="6208712"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9" name="Google Shape;69;p1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7"/>
        <p:cNvGrpSpPr/>
        <p:nvPr/>
      </p:nvGrpSpPr>
      <p:grpSpPr>
        <a:xfrm>
          <a:off x="0" y="0"/>
          <a:ext cx="0" cy="0"/>
          <a:chOff x="0" y="0"/>
          <a:chExt cx="0" cy="0"/>
        </a:xfrm>
      </p:grpSpPr>
      <p:sp>
        <p:nvSpPr>
          <p:cNvPr id="78" name="Google Shape;78;p17"/>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2"/>
        <p:cNvGrpSpPr/>
        <p:nvPr/>
      </p:nvGrpSpPr>
      <p:grpSpPr>
        <a:xfrm>
          <a:off x="0" y="0"/>
          <a:ext cx="0" cy="0"/>
          <a:chOff x="0" y="0"/>
          <a:chExt cx="0" cy="0"/>
        </a:xfrm>
      </p:grpSpPr>
      <p:grpSp>
        <p:nvGrpSpPr>
          <p:cNvPr id="83" name="Google Shape;83;p18"/>
          <p:cNvGrpSpPr/>
          <p:nvPr/>
        </p:nvGrpSpPr>
        <p:grpSpPr>
          <a:xfrm>
            <a:off x="0" y="0"/>
            <a:ext cx="12192000" cy="6858000"/>
            <a:chOff x="0" y="0"/>
            <a:chExt cx="12192000" cy="6858000"/>
          </a:xfrm>
        </p:grpSpPr>
        <p:sp>
          <p:nvSpPr>
            <p:cNvPr id="84" name="Google Shape;84;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18"/>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8"/>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6" name="Google Shape;96;p18"/>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7" name="Google Shape;97;p1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1"/>
        <p:cNvGrpSpPr/>
        <p:nvPr/>
      </p:nvGrpSpPr>
      <p:grpSpPr>
        <a:xfrm>
          <a:off x="0" y="0"/>
          <a:ext cx="0" cy="0"/>
          <a:chOff x="0" y="0"/>
          <a:chExt cx="0" cy="0"/>
        </a:xfrm>
      </p:grpSpPr>
      <p:grpSp>
        <p:nvGrpSpPr>
          <p:cNvPr id="102" name="Google Shape;102;p19"/>
          <p:cNvGrpSpPr/>
          <p:nvPr/>
        </p:nvGrpSpPr>
        <p:grpSpPr>
          <a:xfrm>
            <a:off x="0" y="0"/>
            <a:ext cx="12192000" cy="6858000"/>
            <a:chOff x="0" y="0"/>
            <a:chExt cx="12192000" cy="6858000"/>
          </a:xfrm>
        </p:grpSpPr>
        <p:sp>
          <p:nvSpPr>
            <p:cNvPr id="103" name="Google Shape;103;p1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9"/>
          <p:cNvSpPr txBox="1">
            <a:spLocks noGrp="1"/>
          </p:cNvSpPr>
          <p:nvPr>
            <p:ph type="title"/>
          </p:nvPr>
        </p:nvSpPr>
        <p:spPr>
          <a:xfrm>
            <a:off x="1154955" y="1693333"/>
            <a:ext cx="3865134" cy="173566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9"/>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5" name="Google Shape;115;p19"/>
          <p:cNvSpPr txBox="1">
            <a:spLocks noGrp="1"/>
          </p:cNvSpPr>
          <p:nvPr>
            <p:ph type="body" idx="1"/>
          </p:nvPr>
        </p:nvSpPr>
        <p:spPr>
          <a:xfrm>
            <a:off x="1154954"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6" name="Google Shape;116;p1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0"/>
          <p:cNvGrpSpPr/>
          <p:nvPr/>
        </p:nvGrpSpPr>
        <p:grpSpPr>
          <a:xfrm>
            <a:off x="0" y="0"/>
            <a:ext cx="12192000" cy="6858000"/>
            <a:chOff x="0" y="0"/>
            <a:chExt cx="12192000" cy="6858000"/>
          </a:xfrm>
        </p:grpSpPr>
        <p:sp>
          <p:nvSpPr>
            <p:cNvPr id="7" name="Google Shape;7;p10"/>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0"/>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0"/>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0"/>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1"/>
          <p:cNvSpPr txBox="1">
            <a:spLocks noGrp="1"/>
          </p:cNvSpPr>
          <p:nvPr>
            <p:ph type="ctrTitle"/>
          </p:nvPr>
        </p:nvSpPr>
        <p:spPr>
          <a:xfrm>
            <a:off x="1435652" y="1273798"/>
            <a:ext cx="9320695" cy="4554244"/>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2"/>
              </a:buClr>
              <a:buSzPts val="4000"/>
              <a:buFont typeface="Century Gothic"/>
              <a:buNone/>
            </a:pPr>
            <a:r>
              <a:rPr lang="en-IN" sz="4000" dirty="0"/>
              <a:t>Don Bosco Institute of Technology</a:t>
            </a:r>
            <a:br>
              <a:rPr lang="en-IN" sz="4000" dirty="0"/>
            </a:br>
            <a:r>
              <a:rPr lang="en-IN" sz="3600" dirty="0"/>
              <a:t>Information Technology</a:t>
            </a:r>
            <a:br>
              <a:rPr lang="en-IN" sz="4000" dirty="0"/>
            </a:br>
            <a:br>
              <a:rPr lang="en-IN" sz="1400" dirty="0"/>
            </a:br>
            <a:br>
              <a:rPr lang="en-IN" sz="1400" dirty="0"/>
            </a:br>
            <a:br>
              <a:rPr lang="en-IN" sz="1400" dirty="0"/>
            </a:br>
            <a:br>
              <a:rPr lang="en-IN" sz="1400" dirty="0"/>
            </a:br>
            <a:br>
              <a:rPr lang="en-IN" sz="1400" dirty="0"/>
            </a:br>
            <a:br>
              <a:rPr lang="en-IN" sz="1400" dirty="0"/>
            </a:br>
            <a:r>
              <a:rPr lang="en-IN" sz="2800" b="1" dirty="0"/>
              <a:t>Canteen Food Ordering App</a:t>
            </a:r>
            <a:br>
              <a:rPr lang="en-IN" sz="2800" dirty="0"/>
            </a:br>
            <a:br>
              <a:rPr lang="en-IN" sz="1400" dirty="0"/>
            </a:br>
            <a:r>
              <a:rPr lang="en-IN" sz="1800" b="1" dirty="0"/>
              <a:t>Members:</a:t>
            </a:r>
            <a:br>
              <a:rPr lang="en-IN" sz="1800" dirty="0"/>
            </a:br>
            <a:r>
              <a:rPr lang="en-IN" sz="1800" dirty="0"/>
              <a:t>1.Sahil Velhal (60)</a:t>
            </a:r>
            <a:br>
              <a:rPr lang="en-IN" sz="1800" dirty="0"/>
            </a:br>
            <a:r>
              <a:rPr lang="en-IN" sz="1800" dirty="0"/>
              <a:t>2. Amit Kumar Yadav (62)</a:t>
            </a:r>
            <a:br>
              <a:rPr lang="en-IN" sz="1800" dirty="0"/>
            </a:br>
            <a:r>
              <a:rPr lang="en-IN" sz="1800" dirty="0"/>
              <a:t>3. Pratik Zinjurde (64) </a:t>
            </a:r>
            <a:br>
              <a:rPr lang="en-IN" sz="1800" dirty="0"/>
            </a:br>
            <a:br>
              <a:rPr lang="en-IN" sz="1400" dirty="0"/>
            </a:br>
            <a:endParaRPr sz="1400" dirty="0"/>
          </a:p>
        </p:txBody>
      </p:sp>
      <p:pic>
        <p:nvPicPr>
          <p:cNvPr id="250" name="Google Shape;250;p1"/>
          <p:cNvPicPr preferRelativeResize="0"/>
          <p:nvPr/>
        </p:nvPicPr>
        <p:blipFill rotWithShape="1">
          <a:blip r:embed="rId3">
            <a:alphaModFix/>
          </a:blip>
          <a:srcRect/>
          <a:stretch/>
        </p:blipFill>
        <p:spPr>
          <a:xfrm>
            <a:off x="5599199" y="2411732"/>
            <a:ext cx="993600" cy="108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400"/>
              <a:buFont typeface="Century Gothic"/>
              <a:buNone/>
            </a:pPr>
            <a:r>
              <a:rPr lang="en-IN" sz="4400" dirty="0"/>
              <a:t>Introduction</a:t>
            </a:r>
            <a:endParaRPr dirty="0"/>
          </a:p>
        </p:txBody>
      </p:sp>
      <p:sp>
        <p:nvSpPr>
          <p:cNvPr id="256" name="Google Shape;256;p2"/>
          <p:cNvSpPr txBox="1">
            <a:spLocks noGrp="1"/>
          </p:cNvSpPr>
          <p:nvPr>
            <p:ph type="body" idx="1"/>
          </p:nvPr>
        </p:nvSpPr>
        <p:spPr>
          <a:xfrm>
            <a:off x="1154954" y="2182501"/>
            <a:ext cx="10581326" cy="3416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endParaRPr sz="1800" b="0" i="0" u="none" strike="noStrike" dirty="0">
              <a:latin typeface="Century Gothic"/>
              <a:ea typeface="Century Gothic"/>
              <a:cs typeface="Century Gothic"/>
              <a:sym typeface="Century Gothic"/>
            </a:endParaRPr>
          </a:p>
          <a:p>
            <a:pPr marL="342900" lvl="0" indent="-342900" algn="l" rtl="0">
              <a:spcBef>
                <a:spcPts val="1000"/>
              </a:spcBef>
              <a:spcAft>
                <a:spcPts val="0"/>
              </a:spcAft>
              <a:buSzPts val="1440"/>
              <a:buChar char="►"/>
            </a:pPr>
            <a:r>
              <a:rPr lang="en-IN" dirty="0"/>
              <a:t>Canteens are major parts of any institution, office, hospitals, etc.</a:t>
            </a:r>
            <a:endParaRPr dirty="0"/>
          </a:p>
          <a:p>
            <a:pPr marL="342900" lvl="0" indent="-342900" algn="l" rtl="0">
              <a:spcBef>
                <a:spcPts val="1000"/>
              </a:spcBef>
              <a:spcAft>
                <a:spcPts val="0"/>
              </a:spcAft>
              <a:buSzPts val="1440"/>
              <a:buChar char="►"/>
            </a:pPr>
            <a:r>
              <a:rPr lang="en-IN" sz="1800" b="0" i="0" u="none" strike="noStrike" dirty="0">
                <a:latin typeface="Century Gothic"/>
                <a:ea typeface="Century Gothic"/>
                <a:cs typeface="Century Gothic"/>
                <a:sym typeface="Century Gothic"/>
              </a:rPr>
              <a:t>Any individual </a:t>
            </a:r>
            <a:r>
              <a:rPr lang="en-IN" dirty="0"/>
              <a:t>spends lot of time in queue for getting his order and on the other hand for canteen manager also it is a stressful job to manage the orders .</a:t>
            </a:r>
            <a:endParaRPr dirty="0"/>
          </a:p>
          <a:p>
            <a:pPr marL="342900" lvl="0" indent="-342900" algn="l" rtl="0">
              <a:spcBef>
                <a:spcPts val="1000"/>
              </a:spcBef>
              <a:spcAft>
                <a:spcPts val="0"/>
              </a:spcAft>
              <a:buSzPts val="1440"/>
              <a:buChar char="►"/>
            </a:pPr>
            <a:r>
              <a:rPr lang="en-IN" dirty="0"/>
              <a:t>To solve this problem we introduced Canteen </a:t>
            </a:r>
            <a:r>
              <a:rPr lang="en-IN" dirty="0">
                <a:solidFill>
                  <a:srgbClr val="3F3F3F"/>
                </a:solidFill>
              </a:rPr>
              <a:t>Managing </a:t>
            </a:r>
            <a:r>
              <a:rPr lang="en-IN" dirty="0"/>
              <a:t>App</a:t>
            </a:r>
            <a:r>
              <a:rPr lang="en-IN" sz="1800" b="0" i="0" u="none" strike="noStrike" dirty="0">
                <a:latin typeface="Century Gothic"/>
                <a:ea typeface="Century Gothic"/>
                <a:cs typeface="Century Gothic"/>
                <a:sym typeface="Century Gothic"/>
              </a:rPr>
              <a:t>. </a:t>
            </a:r>
            <a:endParaRPr dirty="0"/>
          </a:p>
          <a:p>
            <a:pPr marL="342900" lvl="0" indent="-342900" algn="l" rtl="0">
              <a:spcBef>
                <a:spcPts val="1000"/>
              </a:spcBef>
              <a:spcAft>
                <a:spcPts val="0"/>
              </a:spcAft>
              <a:buSzPts val="1440"/>
              <a:buChar char="►"/>
            </a:pPr>
            <a:r>
              <a:rPr lang="en-IN" sz="1800" b="0" i="0" u="none" strike="noStrike" dirty="0">
                <a:latin typeface="Century Gothic"/>
                <a:ea typeface="Century Gothic"/>
                <a:cs typeface="Century Gothic"/>
                <a:sym typeface="Century Gothic"/>
              </a:rPr>
              <a:t>It will reduce time for </a:t>
            </a:r>
            <a:r>
              <a:rPr lang="en-IN" dirty="0"/>
              <a:t>both the canteen manager and the individual ordering for his order without having crowd and in today’s scenario we need this to maintain distance</a:t>
            </a:r>
            <a:r>
              <a:rPr lang="en-IN" sz="1800" b="0" i="0" u="none" strike="noStrike" dirty="0">
                <a:latin typeface="Century Gothic"/>
                <a:ea typeface="Century Gothic"/>
                <a:cs typeface="Century Gothic"/>
                <a:sym typeface="Century Gothic"/>
              </a:rPr>
              <a:t>.</a:t>
            </a:r>
            <a:endParaRPr dirty="0"/>
          </a:p>
          <a:p>
            <a:pPr marL="342900" lvl="0" indent="-342900" algn="l" rtl="0">
              <a:spcBef>
                <a:spcPts val="1000"/>
              </a:spcBef>
              <a:spcAft>
                <a:spcPts val="0"/>
              </a:spcAft>
              <a:buSzPts val="1440"/>
              <a:buChar char="►"/>
            </a:pPr>
            <a:r>
              <a:rPr lang="en-IN" sz="1800" b="0" i="0" u="none" strike="noStrike" dirty="0">
                <a:latin typeface="Century Gothic"/>
                <a:ea typeface="Century Gothic"/>
                <a:cs typeface="Century Gothic"/>
                <a:sym typeface="Century Gothic"/>
              </a:rPr>
              <a:t>So, use of</a:t>
            </a:r>
            <a:r>
              <a:rPr lang="en-IN" dirty="0"/>
              <a:t> Android App will be a good solution.</a:t>
            </a:r>
            <a:endParaRPr dirty="0"/>
          </a:p>
          <a:p>
            <a:pPr marL="0" lvl="0" indent="0" algn="l" rtl="0">
              <a:spcBef>
                <a:spcPts val="1000"/>
              </a:spcBef>
              <a:spcAft>
                <a:spcPts val="0"/>
              </a:spcAft>
              <a:buSzPts val="144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400"/>
              <a:buFont typeface="Century Gothic"/>
              <a:buNone/>
            </a:pPr>
            <a:r>
              <a:rPr lang="en-IN" sz="4400" dirty="0"/>
              <a:t>Problem Statement</a:t>
            </a:r>
            <a:endParaRPr dirty="0"/>
          </a:p>
        </p:txBody>
      </p:sp>
      <p:sp>
        <p:nvSpPr>
          <p:cNvPr id="262" name="Google Shape;262;p3"/>
          <p:cNvSpPr txBox="1">
            <a:spLocks noGrp="1"/>
          </p:cNvSpPr>
          <p:nvPr>
            <p:ph type="body" idx="1"/>
          </p:nvPr>
        </p:nvSpPr>
        <p:spPr>
          <a:xfrm>
            <a:off x="1154954" y="2603500"/>
            <a:ext cx="10894806"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The current system of the canteen management is not computerized.</a:t>
            </a:r>
            <a:endParaRPr lang="en-IN" dirty="0"/>
          </a:p>
          <a:p>
            <a:pPr marL="342900" lvl="0" indent="-342900" algn="l" rtl="0">
              <a:spcBef>
                <a:spcPts val="0"/>
              </a:spcBef>
              <a:spcAft>
                <a:spcPts val="0"/>
              </a:spcAft>
              <a:buSzPts val="1440"/>
              <a:buChar char="►"/>
            </a:pPr>
            <a:r>
              <a:rPr lang="en-IN" dirty="0"/>
              <a:t>A solution which can efficiently reduce time for ordering and receiving food at college canteens.</a:t>
            </a:r>
            <a:endParaRPr sz="1800" b="0" i="0" u="none" strike="noStrike" dirty="0">
              <a:latin typeface="Century Gothic"/>
              <a:ea typeface="Century Gothic"/>
              <a:cs typeface="Century Gothic"/>
              <a:sym typeface="Century Gothic"/>
            </a:endParaRPr>
          </a:p>
          <a:p>
            <a:pPr marL="342900" lvl="0" indent="-342900" algn="l" rtl="0">
              <a:spcBef>
                <a:spcPts val="1000"/>
              </a:spcBef>
              <a:spcAft>
                <a:spcPts val="0"/>
              </a:spcAft>
              <a:buSzPts val="1440"/>
              <a:buChar char="►"/>
            </a:pPr>
            <a:r>
              <a:rPr lang="en-IN" sz="1800" b="0" i="0" u="none" strike="noStrike" dirty="0">
                <a:latin typeface="Century Gothic"/>
                <a:ea typeface="Century Gothic"/>
                <a:cs typeface="Century Gothic"/>
                <a:sym typeface="Century Gothic"/>
              </a:rPr>
              <a:t>Proposed application aims to provide a platform for users </a:t>
            </a:r>
            <a:r>
              <a:rPr lang="en-IN" dirty="0"/>
              <a:t>to order and receive food at college canteens .</a:t>
            </a:r>
            <a:endParaRPr dirty="0"/>
          </a:p>
          <a:p>
            <a:pPr marL="342900" lvl="0" indent="-342900" algn="l" rtl="0">
              <a:spcBef>
                <a:spcPts val="1000"/>
              </a:spcBef>
              <a:spcAft>
                <a:spcPts val="0"/>
              </a:spcAft>
              <a:buSzPts val="1440"/>
              <a:buChar char="►"/>
            </a:pPr>
            <a:r>
              <a:rPr lang="en-IN" dirty="0"/>
              <a:t>Also, the user (students) will know which items are available at canteens menu.</a:t>
            </a:r>
            <a:endParaRPr dirty="0"/>
          </a:p>
          <a:p>
            <a:pPr marL="342900" lvl="0" indent="-251459" algn="l" rtl="0">
              <a:spcBef>
                <a:spcPts val="1000"/>
              </a:spcBef>
              <a:spcAft>
                <a:spcPts val="0"/>
              </a:spcAft>
              <a:buSzPts val="1440"/>
              <a:buNone/>
            </a:pPr>
            <a:endParaRPr sz="1800" b="0" i="0" u="none" strike="noStrike" dirty="0">
              <a:latin typeface="Century Gothic"/>
              <a:ea typeface="Century Gothic"/>
              <a:cs typeface="Century Gothic"/>
              <a:sym typeface="Century Gothic"/>
            </a:endParaRPr>
          </a:p>
          <a:p>
            <a:pPr marL="342900" lvl="0" indent="-251459" algn="l" rtl="0">
              <a:spcBef>
                <a:spcPts val="1000"/>
              </a:spcBef>
              <a:spcAft>
                <a:spcPts val="0"/>
              </a:spcAft>
              <a:buSzPts val="144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400"/>
              <a:buFont typeface="Century Gothic"/>
              <a:buNone/>
            </a:pPr>
            <a:r>
              <a:rPr lang="en-IN" sz="4400" dirty="0"/>
              <a:t>Scope</a:t>
            </a:r>
            <a:endParaRPr dirty="0"/>
          </a:p>
        </p:txBody>
      </p:sp>
      <p:sp>
        <p:nvSpPr>
          <p:cNvPr id="268" name="Google Shape;268;p4"/>
          <p:cNvSpPr txBox="1">
            <a:spLocks noGrp="1"/>
          </p:cNvSpPr>
          <p:nvPr>
            <p:ph type="body" idx="1"/>
          </p:nvPr>
        </p:nvSpPr>
        <p:spPr>
          <a:xfrm>
            <a:off x="1154950" y="2491375"/>
            <a:ext cx="10582960" cy="3528300"/>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Clr>
                <a:schemeClr val="dk1"/>
              </a:buClr>
              <a:buSzPts val="1100"/>
              <a:buFont typeface="Arial"/>
              <a:buNone/>
            </a:pPr>
            <a:r>
              <a:rPr lang="en-IN" dirty="0"/>
              <a:t>Maintenance and Management for Canteen Admin</a:t>
            </a:r>
          </a:p>
          <a:p>
            <a:pPr marL="342900" lvl="0" indent="-251459" algn="l" rtl="0">
              <a:spcBef>
                <a:spcPts val="0"/>
              </a:spcBef>
              <a:spcAft>
                <a:spcPts val="0"/>
              </a:spcAft>
              <a:buClr>
                <a:schemeClr val="dk1"/>
              </a:buClr>
              <a:buSzPts val="1100"/>
              <a:buFont typeface="Arial"/>
              <a:buNone/>
            </a:pPr>
            <a:endParaRPr dirty="0"/>
          </a:p>
          <a:p>
            <a:pPr marL="91440" lvl="0" indent="0" algn="l" rtl="0">
              <a:spcBef>
                <a:spcPts val="0"/>
              </a:spcBef>
              <a:spcAft>
                <a:spcPts val="0"/>
              </a:spcAft>
              <a:buSzPts val="1100"/>
              <a:buNone/>
            </a:pPr>
            <a:r>
              <a:rPr lang="en-IN" dirty="0"/>
              <a:t>     1.Keeping track of all the ordered food and their respective collection amount.</a:t>
            </a:r>
          </a:p>
          <a:p>
            <a:pPr marL="434340" lvl="0" indent="-342900" algn="l" rtl="0">
              <a:spcBef>
                <a:spcPts val="0"/>
              </a:spcBef>
              <a:spcAft>
                <a:spcPts val="0"/>
              </a:spcAft>
              <a:buSzPts val="1100"/>
              <a:buAutoNum type="arabicPeriod"/>
            </a:pPr>
            <a:endParaRPr dirty="0"/>
          </a:p>
          <a:p>
            <a:pPr marL="0" lvl="0" indent="0" algn="l" rtl="0">
              <a:spcBef>
                <a:spcPts val="0"/>
              </a:spcBef>
              <a:spcAft>
                <a:spcPts val="0"/>
              </a:spcAft>
              <a:buClr>
                <a:schemeClr val="dk1"/>
              </a:buClr>
              <a:buSzPts val="1100"/>
              <a:buFont typeface="Arial"/>
              <a:buNone/>
            </a:pPr>
            <a:r>
              <a:rPr lang="en-IN" dirty="0"/>
              <a:t>       2. Time saving for both Student and Canteen Owners.</a:t>
            </a: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SzPts val="1100"/>
              <a:buNone/>
            </a:pPr>
            <a:r>
              <a:rPr lang="en-IN" dirty="0"/>
              <a:t>       3. Changing the food availability.</a:t>
            </a:r>
          </a:p>
          <a:p>
            <a:pPr marL="0" lvl="0" indent="0" algn="l" rtl="0">
              <a:spcBef>
                <a:spcPts val="0"/>
              </a:spcBef>
              <a:spcAft>
                <a:spcPts val="0"/>
              </a:spcAft>
              <a:buSzPts val="1100"/>
              <a:buNone/>
            </a:pPr>
            <a:endParaRPr lang="en-IN" dirty="0"/>
          </a:p>
          <a:p>
            <a:pPr marL="0" lvl="0" indent="0" algn="l" rtl="0">
              <a:spcBef>
                <a:spcPts val="0"/>
              </a:spcBef>
              <a:spcAft>
                <a:spcPts val="0"/>
              </a:spcAft>
              <a:buSzPts val="1100"/>
              <a:buNone/>
            </a:pPr>
            <a:r>
              <a:rPr lang="en-IN" dirty="0"/>
              <a:t>       4. </a:t>
            </a:r>
            <a:r>
              <a:rPr lang="en-US" dirty="0"/>
              <a:t>To design and develop a web application for rapid food ordering to be used by                                   the canteen customers.</a:t>
            </a:r>
            <a:endParaRPr dirty="0"/>
          </a:p>
          <a:p>
            <a:pPr marL="0" lvl="0" indent="0" algn="l" rtl="0">
              <a:spcBef>
                <a:spcPts val="0"/>
              </a:spcBef>
              <a:spcAft>
                <a:spcPts val="0"/>
              </a:spcAft>
              <a:buClr>
                <a:schemeClr val="dk1"/>
              </a:buClr>
              <a:buSzPts val="1100"/>
              <a:buFont typeface="Arial"/>
              <a:buNone/>
            </a:pPr>
            <a:endParaRPr dirty="0"/>
          </a:p>
          <a:p>
            <a:pPr marL="342900" lvl="0" indent="-251459" algn="l" rtl="0">
              <a:spcBef>
                <a:spcPts val="0"/>
              </a:spcBef>
              <a:spcAft>
                <a:spcPts val="0"/>
              </a:spcAft>
              <a:buClr>
                <a:schemeClr val="dk1"/>
              </a:buClr>
              <a:buSzPts val="1100"/>
              <a:buFont typeface="Arial"/>
              <a:buNone/>
            </a:pPr>
            <a:endParaRPr dirty="0"/>
          </a:p>
          <a:p>
            <a:pPr marL="342900" lvl="0" indent="-251459" algn="l" rtl="0">
              <a:spcBef>
                <a:spcPts val="0"/>
              </a:spcBef>
              <a:spcAft>
                <a:spcPts val="0"/>
              </a:spcAft>
              <a:buSzPts val="144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8"/>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400"/>
              <a:buFont typeface="Century Gothic"/>
              <a:buNone/>
            </a:pPr>
            <a:r>
              <a:rPr lang="en-IN" sz="4400" dirty="0"/>
              <a:t>Design &amp; Details</a:t>
            </a:r>
            <a:endParaRPr dirty="0"/>
          </a:p>
        </p:txBody>
      </p:sp>
      <p:sp>
        <p:nvSpPr>
          <p:cNvPr id="274" name="Google Shape;274;p8"/>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dirty="0"/>
          </a:p>
        </p:txBody>
      </p:sp>
    </p:spTree>
    <p:extLst>
      <p:ext uri="{BB962C8B-B14F-4D97-AF65-F5344CB8AC3E}">
        <p14:creationId xmlns:p14="http://schemas.microsoft.com/office/powerpoint/2010/main" val="73607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8"/>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400"/>
              <a:buFont typeface="Century Gothic"/>
              <a:buNone/>
            </a:pPr>
            <a:r>
              <a:rPr lang="en-IN" sz="4400" dirty="0"/>
              <a:t>Advantages:</a:t>
            </a:r>
            <a:endParaRPr dirty="0"/>
          </a:p>
        </p:txBody>
      </p:sp>
      <p:sp>
        <p:nvSpPr>
          <p:cNvPr id="274" name="Google Shape;274;p8"/>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lang="en-IN" dirty="0">
              <a:latin typeface="Century Gothic" panose="020B0502020202020204" pitchFamily="34" charset="0"/>
            </a:endParaRPr>
          </a:p>
          <a:p>
            <a:pPr marL="377191" indent="-285750">
              <a:spcBef>
                <a:spcPts val="0"/>
              </a:spcBef>
              <a:buFont typeface="Wingdings" panose="05000000000000000000" pitchFamily="2" charset="2"/>
              <a:buChar char="Ø"/>
            </a:pPr>
            <a:r>
              <a:rPr lang="en-IN" dirty="0">
                <a:latin typeface="Century Gothic" panose="020B0502020202020204" pitchFamily="34" charset="0"/>
              </a:rPr>
              <a:t>Minimize manual data entry.</a:t>
            </a:r>
          </a:p>
          <a:p>
            <a:pPr marL="377191" indent="-285750">
              <a:spcBef>
                <a:spcPts val="0"/>
              </a:spcBef>
              <a:buFont typeface="Wingdings" panose="05000000000000000000" pitchFamily="2" charset="2"/>
              <a:buChar char="Ø"/>
            </a:pPr>
            <a:endParaRPr lang="en-IN" dirty="0">
              <a:latin typeface="Century Gothic" panose="020B0502020202020204" pitchFamily="34" charset="0"/>
            </a:endParaRPr>
          </a:p>
          <a:p>
            <a:pPr marL="377191" lvl="0" indent="-285750" algn="l" rtl="0">
              <a:spcBef>
                <a:spcPts val="0"/>
              </a:spcBef>
              <a:spcAft>
                <a:spcPts val="0"/>
              </a:spcAft>
              <a:buSzPts val="1440"/>
              <a:buFont typeface="Wingdings" panose="05000000000000000000" pitchFamily="2" charset="2"/>
              <a:buChar char="Ø"/>
            </a:pPr>
            <a:r>
              <a:rPr lang="en-US" dirty="0">
                <a:latin typeface="Century Gothic" panose="020B0502020202020204" pitchFamily="34" charset="0"/>
              </a:rPr>
              <a:t>Minimum time needed for the various processing.</a:t>
            </a:r>
          </a:p>
          <a:p>
            <a:pPr marL="377191" lvl="0" indent="-285750" algn="l" rtl="0">
              <a:spcBef>
                <a:spcPts val="0"/>
              </a:spcBef>
              <a:spcAft>
                <a:spcPts val="0"/>
              </a:spcAft>
              <a:buSzPts val="1440"/>
              <a:buFont typeface="Wingdings" panose="05000000000000000000" pitchFamily="2" charset="2"/>
              <a:buChar char="Ø"/>
            </a:pPr>
            <a:endParaRPr lang="en-US" dirty="0">
              <a:latin typeface="Century Gothic" panose="020B0502020202020204" pitchFamily="34" charset="0"/>
            </a:endParaRPr>
          </a:p>
          <a:p>
            <a:pPr marL="377191" lvl="0" indent="-285750" algn="l" rtl="0">
              <a:spcBef>
                <a:spcPts val="0"/>
              </a:spcBef>
              <a:spcAft>
                <a:spcPts val="0"/>
              </a:spcAft>
              <a:buSzPts val="1440"/>
              <a:buFont typeface="Wingdings" panose="05000000000000000000" pitchFamily="2" charset="2"/>
              <a:buChar char="Ø"/>
            </a:pPr>
            <a:r>
              <a:rPr lang="en-US" dirty="0">
                <a:latin typeface="Century Gothic" panose="020B0502020202020204" pitchFamily="34" charset="0"/>
              </a:rPr>
              <a:t>Greater efficiency and Better service.</a:t>
            </a:r>
          </a:p>
          <a:p>
            <a:pPr marL="377191" lvl="0" indent="-285750" algn="l" rtl="0">
              <a:spcBef>
                <a:spcPts val="0"/>
              </a:spcBef>
              <a:spcAft>
                <a:spcPts val="0"/>
              </a:spcAft>
              <a:buSzPts val="1440"/>
              <a:buFont typeface="Wingdings" panose="05000000000000000000" pitchFamily="2" charset="2"/>
              <a:buChar char="Ø"/>
            </a:pPr>
            <a:endParaRPr lang="en-US" dirty="0">
              <a:latin typeface="Century Gothic" panose="020B0502020202020204" pitchFamily="34" charset="0"/>
            </a:endParaRPr>
          </a:p>
          <a:p>
            <a:pPr marL="377191" lvl="0" indent="-285750" algn="l" rtl="0">
              <a:spcBef>
                <a:spcPts val="0"/>
              </a:spcBef>
              <a:spcAft>
                <a:spcPts val="0"/>
              </a:spcAft>
              <a:buSzPts val="1440"/>
              <a:buFont typeface="Wingdings" panose="05000000000000000000" pitchFamily="2" charset="2"/>
              <a:buChar char="Ø"/>
            </a:pPr>
            <a:r>
              <a:rPr lang="en-US" dirty="0">
                <a:latin typeface="Century Gothic" panose="020B0502020202020204" pitchFamily="34" charset="0"/>
              </a:rPr>
              <a:t>User friendliness and interactive.</a:t>
            </a:r>
          </a:p>
          <a:p>
            <a:pPr marL="377191" lvl="0" indent="-285750" algn="l" rtl="0">
              <a:spcBef>
                <a:spcPts val="0"/>
              </a:spcBef>
              <a:spcAft>
                <a:spcPts val="0"/>
              </a:spcAft>
              <a:buSzPts val="1440"/>
              <a:buFont typeface="Wingdings" panose="05000000000000000000" pitchFamily="2" charset="2"/>
              <a:buChar char="Ø"/>
            </a:pPr>
            <a:endParaRPr lang="en-US" dirty="0">
              <a:latin typeface="Century Gothic" panose="020B0502020202020204" pitchFamily="34" charset="0"/>
            </a:endParaRPr>
          </a:p>
          <a:p>
            <a:pPr marL="377191" lvl="0" indent="-285750" algn="l" rtl="0">
              <a:spcBef>
                <a:spcPts val="0"/>
              </a:spcBef>
              <a:spcAft>
                <a:spcPts val="0"/>
              </a:spcAft>
              <a:buSzPts val="1440"/>
              <a:buFont typeface="Wingdings" panose="05000000000000000000" pitchFamily="2" charset="2"/>
              <a:buChar char="Ø"/>
            </a:pPr>
            <a:r>
              <a:rPr lang="en-US" dirty="0">
                <a:latin typeface="Century Gothic" panose="020B0502020202020204" pitchFamily="34" charset="0"/>
              </a:rPr>
              <a:t>Minimum time required.</a:t>
            </a:r>
            <a:endParaRPr dirty="0">
              <a:latin typeface="Century Gothic" panose="020B0502020202020204" pitchFamily="34" charset="0"/>
            </a:endParaRPr>
          </a:p>
        </p:txBody>
      </p:sp>
    </p:spTree>
    <p:extLst>
      <p:ext uri="{BB962C8B-B14F-4D97-AF65-F5344CB8AC3E}">
        <p14:creationId xmlns:p14="http://schemas.microsoft.com/office/powerpoint/2010/main" val="92020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8"/>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400"/>
              <a:buFont typeface="Century Gothic"/>
              <a:buNone/>
            </a:pPr>
            <a:r>
              <a:rPr lang="en-IN" sz="4400" dirty="0"/>
              <a:t>FUTURE SCOPE OF THE PROJECT</a:t>
            </a:r>
            <a:endParaRPr dirty="0"/>
          </a:p>
        </p:txBody>
      </p:sp>
      <p:sp>
        <p:nvSpPr>
          <p:cNvPr id="274" name="Google Shape;274;p8"/>
          <p:cNvSpPr txBox="1">
            <a:spLocks noGrp="1"/>
          </p:cNvSpPr>
          <p:nvPr>
            <p:ph type="body" idx="1"/>
          </p:nvPr>
        </p:nvSpPr>
        <p:spPr>
          <a:xfrm>
            <a:off x="223935" y="2603500"/>
            <a:ext cx="11887199" cy="4254500"/>
          </a:xfrm>
          <a:prstGeom prst="rect">
            <a:avLst/>
          </a:prstGeom>
          <a:noFill/>
          <a:ln>
            <a:noFill/>
          </a:ln>
        </p:spPr>
        <p:txBody>
          <a:bodyPr spcFirstLastPara="1" wrap="square" lIns="91425" tIns="45700" rIns="91425" bIns="45700" anchor="t" anchorCtr="0">
            <a:normAutofit/>
          </a:bodyPr>
          <a:lstStyle/>
          <a:p>
            <a:r>
              <a:rPr lang="en-US" dirty="0"/>
              <a:t>The concept of this application is really awesome. In future there are chances that other developers might like to update or modify the feature of this current application. Because from all the side it’s beneficial for the customer as well as our community. Customer means this application provides a better performance, ease for use, more interactive user interface and beneficial for community means this application will help our community to save the time.</a:t>
            </a:r>
          </a:p>
          <a:p>
            <a:r>
              <a:rPr lang="en-US" dirty="0"/>
              <a:t>Given the time limit in which the services are delivered to the user through our app, in future collaborations with medical shops can be made possible too.</a:t>
            </a:r>
            <a:endParaRPr lang="en-IN" dirty="0"/>
          </a:p>
          <a:p>
            <a:pPr marL="342900" lvl="0" indent="-251459" algn="l" rtl="0">
              <a:spcBef>
                <a:spcPts val="0"/>
              </a:spcBef>
              <a:spcAft>
                <a:spcPts val="0"/>
              </a:spcAft>
              <a:buSzPts val="1440"/>
              <a:buNone/>
            </a:pPr>
            <a:endParaRPr dirty="0"/>
          </a:p>
        </p:txBody>
      </p:sp>
    </p:spTree>
    <p:extLst>
      <p:ext uri="{BB962C8B-B14F-4D97-AF65-F5344CB8AC3E}">
        <p14:creationId xmlns:p14="http://schemas.microsoft.com/office/powerpoint/2010/main" val="260139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9"/>
          <p:cNvSpPr txBox="1">
            <a:spLocks noGrp="1"/>
          </p:cNvSpPr>
          <p:nvPr>
            <p:ph type="ctrTitle"/>
          </p:nvPr>
        </p:nvSpPr>
        <p:spPr>
          <a:xfrm>
            <a:off x="1514269" y="1972939"/>
            <a:ext cx="9320695" cy="291212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2"/>
              </a:buClr>
              <a:buSzPts val="9600"/>
              <a:buFont typeface="Century Gothic"/>
              <a:buNone/>
            </a:pPr>
            <a:r>
              <a:rPr lang="en-IN" sz="9600"/>
              <a:t> Thank You!</a:t>
            </a:r>
            <a:br>
              <a:rPr lang="en-IN" sz="4000"/>
            </a:br>
            <a:r>
              <a:rPr lang="en-IN" sz="3600"/>
              <a:t> </a:t>
            </a:r>
            <a:br>
              <a:rPr lang="en-IN" sz="1400"/>
            </a:br>
            <a:endParaRPr sz="1400"/>
          </a:p>
        </p:txBody>
      </p:sp>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430</Words>
  <Application>Microsoft Office PowerPoint</Application>
  <PresentationFormat>Widescreen</PresentationFormat>
  <Paragraphs>40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Century Gothic</vt:lpstr>
      <vt:lpstr>Wingdings</vt:lpstr>
      <vt:lpstr>Noto Sans Symbols</vt:lpstr>
      <vt:lpstr>Arial</vt:lpstr>
      <vt:lpstr>Ion Boardroom</vt:lpstr>
      <vt:lpstr>Don Bosco Institute of Technology Information Technology       Canteen Food Ordering App  Members: 1.Sahil Velhal (60) 2. Amit Kumar Yadav (62) 3. Pratik Zinjurde (64)   </vt:lpstr>
      <vt:lpstr>Introduction</vt:lpstr>
      <vt:lpstr>Problem Statement</vt:lpstr>
      <vt:lpstr>Scope</vt:lpstr>
      <vt:lpstr>Design &amp; Details</vt:lpstr>
      <vt:lpstr>Advantages:</vt:lpstr>
      <vt:lpstr>FUTURE SCOPE OF THE PROJECT</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 Bosco Institute of Technology Information Technology       Canteen Managing App  Members: 1.Sahil Velhal (60) 2. Amit Kumar Yadav (62) 3. Pratik Zinjurde (64)   </dc:title>
  <dc:creator>Sahil Velhal</dc:creator>
  <cp:lastModifiedBy>Sahil Velhal</cp:lastModifiedBy>
  <cp:revision>7</cp:revision>
  <dcterms:created xsi:type="dcterms:W3CDTF">2021-08-30T12:05:52Z</dcterms:created>
  <dcterms:modified xsi:type="dcterms:W3CDTF">2021-11-01T23:05:36Z</dcterms:modified>
</cp:coreProperties>
</file>