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74" r:id="rId7"/>
    <p:sldId id="262" r:id="rId8"/>
    <p:sldId id="263" r:id="rId9"/>
    <p:sldId id="266" r:id="rId10"/>
    <p:sldId id="273" r:id="rId11"/>
    <p:sldId id="267" r:id="rId12"/>
    <p:sldId id="268" r:id="rId13"/>
    <p:sldId id="269" r:id="rId14"/>
    <p:sldId id="270" r:id="rId15"/>
    <p:sldId id="271" r:id="rId16"/>
    <p:sldId id="272" r:id="rId17"/>
    <p:sldId id="264" r:id="rId18"/>
    <p:sldId id="265"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Kuamar Yadav" initials="AKY" lastIdx="1" clrIdx="0">
    <p:extLst>
      <p:ext uri="{19B8F6BF-5375-455C-9EA6-DF929625EA0E}">
        <p15:presenceInfo xmlns:p15="http://schemas.microsoft.com/office/powerpoint/2012/main" userId="fc3341e392f7e7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4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5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7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7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7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7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1154880" y="2099880"/>
            <a:ext cx="8825400" cy="12411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8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9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0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1154880" y="2099880"/>
            <a:ext cx="8825400" cy="12411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 name="Group 1"/>
          <p:cNvGrpSpPr/>
          <p:nvPr/>
        </p:nvGrpSpPr>
        <p:grpSpPr>
          <a:xfrm>
            <a:off x="0" y="0"/>
            <a:ext cx="12191760" cy="6857640"/>
            <a:chOff x="0" y="0"/>
            <a:chExt cx="12191760" cy="6857640"/>
          </a:xfrm>
        </p:grpSpPr>
        <p:sp>
          <p:nvSpPr>
            <p:cNvPr id="21" name="CustomShape 2"/>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2666880"/>
              <a:ext cx="4190760" cy="4190760"/>
            </a:xfrm>
            <a:prstGeom prst="ellipse">
              <a:avLst/>
            </a:prstGeom>
            <a:gradFill rotWithShape="0">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0" y="2895480"/>
              <a:ext cx="2361960" cy="2361960"/>
            </a:xfrm>
            <a:prstGeom prst="ellipse">
              <a:avLst/>
            </a:prstGeom>
            <a:gradFill rotWithShape="0">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609040" y="5867280"/>
              <a:ext cx="990360" cy="990360"/>
            </a:xfrm>
            <a:prstGeom prst="ellipse">
              <a:avLst/>
            </a:prstGeom>
            <a:gradFill rotWithShape="0">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609040" y="1676520"/>
              <a:ext cx="2819160" cy="2819160"/>
            </a:xfrm>
            <a:prstGeom prst="ellipse">
              <a:avLst/>
            </a:prstGeom>
            <a:gradFill rotWithShape="0">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7999560" y="8640"/>
              <a:ext cx="1599840" cy="1599840"/>
            </a:xfrm>
            <a:prstGeom prst="ellipse">
              <a:avLst/>
            </a:prstGeom>
            <a:gradFill rotWithShape="0">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rot="21010200">
              <a:off x="8490960" y="1797480"/>
              <a:ext cx="3299040" cy="44064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459360" y="1866240"/>
              <a:ext cx="11277360" cy="453348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10" name="CustomShape 11" hidden="1"/>
          <p:cNvSpPr/>
          <p:nvPr/>
        </p:nvSpPr>
        <p:spPr>
          <a:xfrm>
            <a:off x="10437840" y="0"/>
            <a:ext cx="685440" cy="1142640"/>
          </a:xfrm>
          <a:prstGeom prst="rect">
            <a:avLst/>
          </a:prstGeom>
          <a:solidFill>
            <a:schemeClr val="accent1"/>
          </a:soli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grpSp>
        <p:nvGrpSpPr>
          <p:cNvPr id="11" name="Group 12"/>
          <p:cNvGrpSpPr/>
          <p:nvPr/>
        </p:nvGrpSpPr>
        <p:grpSpPr>
          <a:xfrm>
            <a:off x="0" y="0"/>
            <a:ext cx="12191760" cy="6857640"/>
            <a:chOff x="0" y="0"/>
            <a:chExt cx="12191760" cy="6857640"/>
          </a:xfrm>
        </p:grpSpPr>
        <p:sp>
          <p:nvSpPr>
            <p:cNvPr id="12" name="CustomShape 13"/>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154880" y="2099880"/>
            <a:ext cx="8825400" cy="2677320"/>
          </a:xfrm>
          <a:prstGeom prst="rect">
            <a:avLst/>
          </a:prstGeom>
        </p:spPr>
        <p:txBody>
          <a:bodyPr anchor="b">
            <a:noAutofit/>
          </a:bodyPr>
          <a:lstStyle/>
          <a:p>
            <a:pPr>
              <a:lnSpc>
                <a:spcPct val="100000"/>
              </a:lnSpc>
            </a:pPr>
            <a:r>
              <a:rPr lang="en-US" sz="5400" b="0" strike="noStrike" spc="-1">
                <a:solidFill>
                  <a:srgbClr val="EBEBEB"/>
                </a:solidFill>
                <a:latin typeface="Century Gothic"/>
              </a:rPr>
              <a:t>Click to edit Master title style</a:t>
            </a:r>
            <a:endParaRPr lang="en-US" sz="5400" b="0" strike="noStrike" spc="-1">
              <a:solidFill>
                <a:srgbClr val="000000"/>
              </a:solidFill>
              <a:latin typeface="Century Gothic"/>
            </a:endParaRPr>
          </a:p>
        </p:txBody>
      </p:sp>
      <p:sp>
        <p:nvSpPr>
          <p:cNvPr id="15" name="PlaceHolder 16"/>
          <p:cNvSpPr>
            <a:spLocks noGrp="1"/>
          </p:cNvSpPr>
          <p:nvPr>
            <p:ph type="dt"/>
          </p:nvPr>
        </p:nvSpPr>
        <p:spPr>
          <a:xfrm rot="5400000">
            <a:off x="10159200" y="1792080"/>
            <a:ext cx="990360" cy="304560"/>
          </a:xfrm>
          <a:prstGeom prst="rect">
            <a:avLst/>
          </a:prstGeom>
        </p:spPr>
        <p:txBody>
          <a:bodyPr>
            <a:noAutofit/>
          </a:bodyPr>
          <a:lstStyle/>
          <a:p>
            <a:pPr>
              <a:lnSpc>
                <a:spcPct val="100000"/>
              </a:lnSpc>
            </a:pPr>
            <a:fld id="{2D3F3BFA-D8C4-47FB-A537-C8BFF5ACA7B8}" type="datetime">
              <a:rPr lang="en-IN" sz="1000" b="0" strike="noStrike" spc="-1">
                <a:solidFill>
                  <a:srgbClr val="FFFFFF"/>
                </a:solidFill>
                <a:latin typeface="Century Gothic"/>
              </a:rPr>
              <a:t>01-11-2021</a:t>
            </a:fld>
            <a:endParaRPr lang="en-IN" sz="1000" b="0" strike="noStrike" spc="-1">
              <a:latin typeface="Times New Roman"/>
            </a:endParaRPr>
          </a:p>
        </p:txBody>
      </p:sp>
      <p:sp>
        <p:nvSpPr>
          <p:cNvPr id="16" name="PlaceHolder 17"/>
          <p:cNvSpPr>
            <a:spLocks noGrp="1"/>
          </p:cNvSpPr>
          <p:nvPr>
            <p:ph type="ftr"/>
          </p:nvPr>
        </p:nvSpPr>
        <p:spPr>
          <a:xfrm rot="5400000">
            <a:off x="8952120" y="3227760"/>
            <a:ext cx="3859560" cy="304560"/>
          </a:xfrm>
          <a:prstGeom prst="rect">
            <a:avLst/>
          </a:prstGeom>
        </p:spPr>
        <p:txBody>
          <a:bodyPr anchor="ctr">
            <a:noAutofit/>
          </a:bodyPr>
          <a:lstStyle/>
          <a:p>
            <a:endParaRPr lang="en-IN" sz="2400" b="0" strike="noStrike" spc="-1">
              <a:latin typeface="Times New Roman"/>
            </a:endParaRPr>
          </a:p>
        </p:txBody>
      </p:sp>
      <p:sp>
        <p:nvSpPr>
          <p:cNvPr id="17" name="CustomShape 18"/>
          <p:cNvSpPr/>
          <p:nvPr/>
        </p:nvSpPr>
        <p:spPr>
          <a:xfrm>
            <a:off x="10437840" y="0"/>
            <a:ext cx="685440" cy="1142640"/>
          </a:xfrm>
          <a:prstGeom prst="rect">
            <a:avLst/>
          </a:prstGeom>
          <a:solidFill>
            <a:schemeClr val="accent1"/>
          </a:soli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8" name="PlaceHolder 19"/>
          <p:cNvSpPr>
            <a:spLocks noGrp="1"/>
          </p:cNvSpPr>
          <p:nvPr>
            <p:ph type="sldNum"/>
          </p:nvPr>
        </p:nvSpPr>
        <p:spPr>
          <a:xfrm>
            <a:off x="10352520" y="295560"/>
            <a:ext cx="837720" cy="767160"/>
          </a:xfrm>
          <a:prstGeom prst="rect">
            <a:avLst/>
          </a:prstGeom>
        </p:spPr>
        <p:txBody>
          <a:bodyPr anchor="b">
            <a:noAutofit/>
          </a:bodyPr>
          <a:lstStyle/>
          <a:p>
            <a:pPr algn="ctr">
              <a:lnSpc>
                <a:spcPct val="100000"/>
              </a:lnSpc>
            </a:pPr>
            <a:fld id="{45086334-17B4-4342-B539-ADDEE90713A9}" type="slidenum">
              <a:rPr lang="en-IN" sz="2800" b="0" strike="noStrike" spc="-1">
                <a:solidFill>
                  <a:srgbClr val="FFFFFF"/>
                </a:solidFill>
                <a:latin typeface="Century Gothic"/>
              </a:rPr>
              <a:t>‹#›</a:t>
            </a:fld>
            <a:endParaRPr lang="en-IN" sz="2800" b="0" strike="noStrike" spc="-1">
              <a:latin typeface="Times New Roman"/>
            </a:endParaRPr>
          </a:p>
        </p:txBody>
      </p:sp>
      <p:sp>
        <p:nvSpPr>
          <p:cNvPr id="19" name="PlaceHolder 2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6" name="Group 1"/>
          <p:cNvGrpSpPr/>
          <p:nvPr/>
        </p:nvGrpSpPr>
        <p:grpSpPr>
          <a:xfrm>
            <a:off x="0" y="0"/>
            <a:ext cx="12191760" cy="6857640"/>
            <a:chOff x="0" y="0"/>
            <a:chExt cx="12191760" cy="6857640"/>
          </a:xfrm>
        </p:grpSpPr>
        <p:sp>
          <p:nvSpPr>
            <p:cNvPr id="57" name="CustomShape 2"/>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58" name="CustomShape 3"/>
            <p:cNvSpPr/>
            <p:nvPr/>
          </p:nvSpPr>
          <p:spPr>
            <a:xfrm>
              <a:off x="0" y="2666880"/>
              <a:ext cx="4190760" cy="4190760"/>
            </a:xfrm>
            <a:prstGeom prst="ellipse">
              <a:avLst/>
            </a:prstGeom>
            <a:gradFill rotWithShape="0">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9" name="CustomShape 4"/>
            <p:cNvSpPr/>
            <p:nvPr/>
          </p:nvSpPr>
          <p:spPr>
            <a:xfrm>
              <a:off x="0" y="2895480"/>
              <a:ext cx="2361960" cy="2361960"/>
            </a:xfrm>
            <a:prstGeom prst="ellipse">
              <a:avLst/>
            </a:prstGeom>
            <a:gradFill rotWithShape="0">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0" name="CustomShape 5"/>
            <p:cNvSpPr/>
            <p:nvPr/>
          </p:nvSpPr>
          <p:spPr>
            <a:xfrm>
              <a:off x="8609040" y="5867280"/>
              <a:ext cx="990360" cy="990360"/>
            </a:xfrm>
            <a:prstGeom prst="ellipse">
              <a:avLst/>
            </a:prstGeom>
            <a:gradFill rotWithShape="0">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1" name="CustomShape 6"/>
            <p:cNvSpPr/>
            <p:nvPr/>
          </p:nvSpPr>
          <p:spPr>
            <a:xfrm>
              <a:off x="8609040" y="1676520"/>
              <a:ext cx="2819160" cy="2819160"/>
            </a:xfrm>
            <a:prstGeom prst="ellipse">
              <a:avLst/>
            </a:prstGeom>
            <a:gradFill rotWithShape="0">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2" name="CustomShape 7"/>
            <p:cNvSpPr/>
            <p:nvPr/>
          </p:nvSpPr>
          <p:spPr>
            <a:xfrm>
              <a:off x="7999560" y="8640"/>
              <a:ext cx="1599840" cy="1599840"/>
            </a:xfrm>
            <a:prstGeom prst="ellipse">
              <a:avLst/>
            </a:prstGeom>
            <a:gradFill rotWithShape="0">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3" name="CustomShape 8"/>
            <p:cNvSpPr/>
            <p:nvPr/>
          </p:nvSpPr>
          <p:spPr>
            <a:xfrm rot="21010200">
              <a:off x="8490960" y="1797480"/>
              <a:ext cx="3299040" cy="44064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64" name="CustomShape 9"/>
            <p:cNvSpPr/>
            <p:nvPr/>
          </p:nvSpPr>
          <p:spPr>
            <a:xfrm>
              <a:off x="459360" y="1866240"/>
              <a:ext cx="11277360" cy="453348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5" name="CustomShape 10"/>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66" name="CustomShape 11"/>
          <p:cNvSpPr/>
          <p:nvPr/>
        </p:nvSpPr>
        <p:spPr>
          <a:xfrm>
            <a:off x="10437840" y="0"/>
            <a:ext cx="685440" cy="1142640"/>
          </a:xfrm>
          <a:prstGeom prst="rect">
            <a:avLst/>
          </a:prstGeom>
          <a:solidFill>
            <a:schemeClr val="accent1"/>
          </a:soli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7" name="PlaceHolder 12"/>
          <p:cNvSpPr>
            <a:spLocks noGrp="1"/>
          </p:cNvSpPr>
          <p:nvPr>
            <p:ph type="title"/>
          </p:nvPr>
        </p:nvSpPr>
        <p:spPr>
          <a:xfrm>
            <a:off x="1154880" y="973800"/>
            <a:ext cx="8760960" cy="706680"/>
          </a:xfrm>
          <a:prstGeom prst="rect">
            <a:avLst/>
          </a:prstGeom>
        </p:spPr>
        <p:txBody>
          <a:bodyPr anchor="ctr">
            <a:noAutofit/>
          </a:bodyPr>
          <a:lstStyle/>
          <a:p>
            <a:pPr>
              <a:lnSpc>
                <a:spcPct val="100000"/>
              </a:lnSpc>
            </a:pPr>
            <a:r>
              <a:rPr lang="en-US" sz="3600" b="0" strike="noStrike" spc="-1">
                <a:solidFill>
                  <a:srgbClr val="EBEBEB"/>
                </a:solidFill>
                <a:latin typeface="Century Gothic"/>
              </a:rPr>
              <a:t>Click to edit Master title style</a:t>
            </a:r>
            <a:endParaRPr lang="en-US" sz="3600" b="0" strike="noStrike" spc="-1">
              <a:solidFill>
                <a:srgbClr val="000000"/>
              </a:solidFill>
              <a:latin typeface="Century Gothic"/>
            </a:endParaRPr>
          </a:p>
        </p:txBody>
      </p:sp>
      <p:sp>
        <p:nvSpPr>
          <p:cNvPr id="68" name="PlaceHolder 13"/>
          <p:cNvSpPr>
            <a:spLocks noGrp="1"/>
          </p:cNvSpPr>
          <p:nvPr>
            <p:ph type="body"/>
          </p:nvPr>
        </p:nvSpPr>
        <p:spPr>
          <a:xfrm>
            <a:off x="1154880" y="2603520"/>
            <a:ext cx="8825400" cy="3416040"/>
          </a:xfrm>
          <a:prstGeom prst="rect">
            <a:avLst/>
          </a:prstGeom>
        </p:spPr>
        <p:txBody>
          <a:bodyPr>
            <a:no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Click to edit Master text styles</a:t>
            </a:r>
          </a:p>
          <a:p>
            <a:pPr marL="743040" lvl="1" indent="-285480">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B31166"/>
              </a:buClr>
              <a:buSzPct val="80000"/>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B31166"/>
              </a:buClr>
              <a:buSzPct val="80000"/>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B31166"/>
              </a:buClr>
              <a:buSzPct val="80000"/>
              <a:buFont typeface="Wingdings 3" charset="2"/>
              <a:buChar char=""/>
            </a:pPr>
            <a:r>
              <a:rPr lang="en-US" sz="1200" b="0" strike="noStrike" spc="-1">
                <a:solidFill>
                  <a:srgbClr val="404040"/>
                </a:solidFill>
                <a:latin typeface="Century Gothic"/>
              </a:rPr>
              <a:t>Fifth level</a:t>
            </a:r>
          </a:p>
        </p:txBody>
      </p:sp>
      <p:sp>
        <p:nvSpPr>
          <p:cNvPr id="69" name="PlaceHolder 14"/>
          <p:cNvSpPr>
            <a:spLocks noGrp="1"/>
          </p:cNvSpPr>
          <p:nvPr>
            <p:ph type="dt"/>
          </p:nvPr>
        </p:nvSpPr>
        <p:spPr>
          <a:xfrm>
            <a:off x="10653120" y="6391800"/>
            <a:ext cx="990360" cy="304560"/>
          </a:xfrm>
          <a:prstGeom prst="rect">
            <a:avLst/>
          </a:prstGeom>
        </p:spPr>
        <p:txBody>
          <a:bodyPr anchor="ctr">
            <a:noAutofit/>
          </a:bodyPr>
          <a:lstStyle/>
          <a:p>
            <a:pPr algn="r">
              <a:lnSpc>
                <a:spcPct val="100000"/>
              </a:lnSpc>
            </a:pPr>
            <a:fld id="{033D7D89-96DC-4779-9E47-A444EAE66273}" type="datetime">
              <a:rPr lang="en-IN" sz="1000" b="1" strike="noStrike" spc="-1">
                <a:solidFill>
                  <a:srgbClr val="B31166"/>
                </a:solidFill>
                <a:latin typeface="Century Gothic"/>
              </a:rPr>
              <a:t>01-11-2021</a:t>
            </a:fld>
            <a:endParaRPr lang="en-IN" sz="1000" b="0" strike="noStrike" spc="-1">
              <a:latin typeface="Times New Roman"/>
            </a:endParaRPr>
          </a:p>
        </p:txBody>
      </p:sp>
      <p:sp>
        <p:nvSpPr>
          <p:cNvPr id="70" name="PlaceHolder 15"/>
          <p:cNvSpPr>
            <a:spLocks noGrp="1"/>
          </p:cNvSpPr>
          <p:nvPr>
            <p:ph type="ftr"/>
          </p:nvPr>
        </p:nvSpPr>
        <p:spPr>
          <a:xfrm>
            <a:off x="561240" y="6391800"/>
            <a:ext cx="3859560" cy="304560"/>
          </a:xfrm>
          <a:prstGeom prst="rect">
            <a:avLst/>
          </a:prstGeom>
        </p:spPr>
        <p:txBody>
          <a:bodyPr anchor="ctr">
            <a:noAutofit/>
          </a:bodyPr>
          <a:lstStyle/>
          <a:p>
            <a:endParaRPr lang="en-IN" sz="2400" b="0" strike="noStrike" spc="-1">
              <a:latin typeface="Times New Roman"/>
            </a:endParaRPr>
          </a:p>
        </p:txBody>
      </p:sp>
      <p:sp>
        <p:nvSpPr>
          <p:cNvPr id="71" name="PlaceHolder 16"/>
          <p:cNvSpPr>
            <a:spLocks noGrp="1"/>
          </p:cNvSpPr>
          <p:nvPr>
            <p:ph type="sldNum"/>
          </p:nvPr>
        </p:nvSpPr>
        <p:spPr>
          <a:xfrm>
            <a:off x="10352520" y="295560"/>
            <a:ext cx="837720" cy="767160"/>
          </a:xfrm>
          <a:prstGeom prst="rect">
            <a:avLst/>
          </a:prstGeom>
        </p:spPr>
        <p:txBody>
          <a:bodyPr anchor="b">
            <a:noAutofit/>
          </a:bodyPr>
          <a:lstStyle/>
          <a:p>
            <a:pPr algn="ctr">
              <a:lnSpc>
                <a:spcPct val="100000"/>
              </a:lnSpc>
            </a:pPr>
            <a:fld id="{F050A791-1C92-4DE3-8351-6B2EE6EE9E32}" type="slidenum">
              <a:rPr lang="en-IN" sz="2800" b="0" strike="noStrike" spc="-1">
                <a:solidFill>
                  <a:srgbClr val="FFFFFF"/>
                </a:solidFill>
                <a:latin typeface="Century Gothic"/>
              </a:rPr>
              <a:t>‹#›</a:t>
            </a:fld>
            <a:endParaRPr lang="en-IN" sz="2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18309405_Vehicle_Health_Monitoring_and_Analysis" TargetMode="External"/><Relationship Id="rId2" Type="http://schemas.openxmlformats.org/officeDocument/2006/relationships/hyperlink" Target="https://ieeexplore.ieee.org/document/5556796"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TextShape 1"/>
          <p:cNvSpPr txBox="1"/>
          <p:nvPr/>
        </p:nvSpPr>
        <p:spPr>
          <a:xfrm>
            <a:off x="1435680" y="1273680"/>
            <a:ext cx="9320400" cy="4554000"/>
          </a:xfrm>
          <a:prstGeom prst="rect">
            <a:avLst/>
          </a:prstGeom>
          <a:noFill/>
          <a:ln>
            <a:noFill/>
          </a:ln>
        </p:spPr>
        <p:txBody>
          <a:bodyPr anchor="b">
            <a:noAutofit/>
          </a:bodyPr>
          <a:lstStyle/>
          <a:p>
            <a:pPr algn="ctr">
              <a:lnSpc>
                <a:spcPct val="100000"/>
              </a:lnSpc>
            </a:pPr>
            <a:r>
              <a:rPr lang="en-US" sz="4000" b="0" strike="noStrike" spc="-1" dirty="0">
                <a:solidFill>
                  <a:srgbClr val="EBEBEB"/>
                </a:solidFill>
                <a:latin typeface="Century Gothic"/>
              </a:rPr>
              <a:t>Don Bosco Institute of Technology</a:t>
            </a:r>
            <a:br>
              <a:rPr dirty="0"/>
            </a:br>
            <a:r>
              <a:rPr lang="en-US" sz="3600" b="0" strike="noStrike" spc="-1" dirty="0">
                <a:solidFill>
                  <a:srgbClr val="EBEBEB"/>
                </a:solidFill>
                <a:latin typeface="Century Gothic"/>
              </a:rPr>
              <a:t>Information Technology</a:t>
            </a:r>
            <a:br>
              <a:rPr dirty="0"/>
            </a:br>
            <a:br>
              <a:rPr dirty="0"/>
            </a:br>
            <a:br>
              <a:rPr dirty="0"/>
            </a:br>
            <a:br>
              <a:rPr dirty="0"/>
            </a:br>
            <a:br>
              <a:rPr dirty="0"/>
            </a:br>
            <a:br>
              <a:rPr dirty="0"/>
            </a:br>
            <a:br>
              <a:rPr dirty="0"/>
            </a:br>
            <a:r>
              <a:rPr lang="en-US" sz="2800" b="1" strike="noStrike" spc="-1" dirty="0">
                <a:solidFill>
                  <a:srgbClr val="EBEBEB"/>
                </a:solidFill>
                <a:latin typeface="Century Gothic"/>
              </a:rPr>
              <a:t>Car Maintenance Assistant</a:t>
            </a:r>
            <a:br>
              <a:rPr dirty="0"/>
            </a:br>
            <a:br>
              <a:rPr dirty="0"/>
            </a:br>
            <a:r>
              <a:rPr lang="en-US" sz="1800" b="1" strike="noStrike" spc="-1" dirty="0">
                <a:solidFill>
                  <a:srgbClr val="EBEBEB"/>
                </a:solidFill>
                <a:latin typeface="Century Gothic"/>
              </a:rPr>
              <a:t>Members:</a:t>
            </a:r>
            <a:br>
              <a:rPr dirty="0"/>
            </a:br>
            <a:r>
              <a:rPr lang="en-US" sz="1800" b="0" strike="noStrike" spc="-1" dirty="0">
                <a:solidFill>
                  <a:srgbClr val="EBEBEB"/>
                </a:solidFill>
                <a:latin typeface="Century Gothic"/>
              </a:rPr>
              <a:t>1.Sahil </a:t>
            </a:r>
            <a:r>
              <a:rPr lang="en-US" sz="1800" b="0" strike="noStrike" spc="-1" dirty="0" err="1">
                <a:solidFill>
                  <a:srgbClr val="EBEBEB"/>
                </a:solidFill>
                <a:latin typeface="Century Gothic"/>
              </a:rPr>
              <a:t>Velhal</a:t>
            </a:r>
            <a:r>
              <a:rPr lang="en-US" sz="1800" b="0" strike="noStrike" spc="-1" dirty="0">
                <a:solidFill>
                  <a:srgbClr val="EBEBEB"/>
                </a:solidFill>
                <a:latin typeface="Century Gothic"/>
              </a:rPr>
              <a:t> (60)</a:t>
            </a:r>
            <a:br>
              <a:rPr dirty="0"/>
            </a:br>
            <a:r>
              <a:rPr lang="en-US" sz="1800" b="0" strike="noStrike" spc="-1" dirty="0">
                <a:solidFill>
                  <a:srgbClr val="EBEBEB"/>
                </a:solidFill>
                <a:latin typeface="Century Gothic"/>
              </a:rPr>
              <a:t>2. Amit Kumar Yadav (62)</a:t>
            </a:r>
            <a:br>
              <a:rPr dirty="0"/>
            </a:br>
            <a:r>
              <a:rPr lang="en-US" sz="1800" b="0" strike="noStrike" spc="-1" dirty="0">
                <a:solidFill>
                  <a:srgbClr val="EBEBEB"/>
                </a:solidFill>
                <a:latin typeface="Century Gothic"/>
              </a:rPr>
              <a:t>3. Pratik </a:t>
            </a:r>
            <a:r>
              <a:rPr lang="en-US" sz="1800" b="0" strike="noStrike" spc="-1" dirty="0" err="1">
                <a:solidFill>
                  <a:srgbClr val="EBEBEB"/>
                </a:solidFill>
                <a:latin typeface="Century Gothic"/>
              </a:rPr>
              <a:t>Zinjurde</a:t>
            </a:r>
            <a:r>
              <a:rPr lang="en-US" sz="1800" b="0" strike="noStrike" spc="-1" dirty="0">
                <a:solidFill>
                  <a:srgbClr val="EBEBEB"/>
                </a:solidFill>
                <a:latin typeface="Century Gothic"/>
              </a:rPr>
              <a:t> (64) </a:t>
            </a:r>
            <a:br>
              <a:rPr dirty="0"/>
            </a:br>
            <a:br>
              <a:rPr dirty="0"/>
            </a:br>
            <a:r>
              <a:rPr lang="en-US" sz="1800" b="1" strike="noStrike" spc="-1" dirty="0">
                <a:solidFill>
                  <a:srgbClr val="EBEBEB"/>
                </a:solidFill>
                <a:latin typeface="Century Gothic"/>
              </a:rPr>
              <a:t>Guide:</a:t>
            </a:r>
            <a:br>
              <a:rPr dirty="0"/>
            </a:br>
            <a:r>
              <a:rPr lang="en-US" sz="1800" b="0" strike="noStrike" spc="-1" dirty="0">
                <a:solidFill>
                  <a:srgbClr val="EBEBEB"/>
                </a:solidFill>
                <a:latin typeface="Century Gothic"/>
              </a:rPr>
              <a:t>Prof. </a:t>
            </a:r>
            <a:r>
              <a:rPr lang="en-US" sz="1800" b="0" strike="noStrike" spc="-1" dirty="0" err="1">
                <a:solidFill>
                  <a:srgbClr val="EBEBEB"/>
                </a:solidFill>
                <a:latin typeface="Century Gothic"/>
              </a:rPr>
              <a:t>Janhavi</a:t>
            </a:r>
            <a:r>
              <a:rPr lang="en-US" sz="1800" b="0" strike="noStrike" spc="-1" dirty="0">
                <a:solidFill>
                  <a:srgbClr val="EBEBEB"/>
                </a:solidFill>
                <a:latin typeface="Century Gothic"/>
              </a:rPr>
              <a:t> </a:t>
            </a:r>
            <a:r>
              <a:rPr lang="en-US" sz="1800" b="0" strike="noStrike" spc="-1" dirty="0" err="1">
                <a:solidFill>
                  <a:srgbClr val="EBEBEB"/>
                </a:solidFill>
                <a:latin typeface="Century Gothic"/>
              </a:rPr>
              <a:t>Baikerikar</a:t>
            </a:r>
            <a:br>
              <a:rPr dirty="0"/>
            </a:br>
            <a:endParaRPr lang="en-US" sz="1800" b="0" strike="noStrike" spc="-1" dirty="0">
              <a:solidFill>
                <a:srgbClr val="000000"/>
              </a:solidFill>
              <a:latin typeface="Century Gothic"/>
            </a:endParaRPr>
          </a:p>
        </p:txBody>
      </p:sp>
      <p:pic>
        <p:nvPicPr>
          <p:cNvPr id="109" name="Picture 6"/>
          <p:cNvPicPr/>
          <p:nvPr/>
        </p:nvPicPr>
        <p:blipFill>
          <a:blip r:embed="rId2"/>
          <a:stretch/>
        </p:blipFill>
        <p:spPr>
          <a:xfrm>
            <a:off x="5599080" y="1822320"/>
            <a:ext cx="993240" cy="10796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a:t>
            </a:r>
            <a:endParaRPr lang="en-US" sz="4000" b="0" strike="noStrike" spc="-1" dirty="0">
              <a:solidFill>
                <a:srgbClr val="000000"/>
              </a:solidFill>
              <a:latin typeface="Century Gothic"/>
            </a:endParaRPr>
          </a:p>
        </p:txBody>
      </p:sp>
      <p:sp>
        <p:nvSpPr>
          <p:cNvPr id="121" name="TextShape 2"/>
          <p:cNvSpPr txBox="1"/>
          <p:nvPr/>
        </p:nvSpPr>
        <p:spPr>
          <a:xfrm>
            <a:off x="653760" y="2309040"/>
            <a:ext cx="11060280" cy="4000320"/>
          </a:xfrm>
          <a:prstGeom prst="rect">
            <a:avLst/>
          </a:prstGeom>
          <a:noFill/>
          <a:ln>
            <a:noFill/>
          </a:ln>
        </p:spPr>
        <p:txBody>
          <a:bodyPr>
            <a:normAutofit fontScale="96000"/>
          </a:bodyPr>
          <a:lstStyle/>
          <a:p>
            <a:pPr marL="343080" indent="-342720">
              <a:lnSpc>
                <a:spcPct val="100000"/>
              </a:lnSpc>
              <a:spcBef>
                <a:spcPts val="1001"/>
              </a:spcBef>
              <a:buClr>
                <a:srgbClr val="B31166"/>
              </a:buClr>
              <a:buSzPct val="80000"/>
              <a:buFont typeface="Wingdings 3" charset="2"/>
              <a:buChar char=""/>
            </a:pPr>
            <a:r>
              <a:rPr lang="en-US" sz="1800" b="1" i="0" u="none" strike="noStrike" baseline="0" dirty="0">
                <a:solidFill>
                  <a:srgbClr val="000000"/>
                </a:solidFill>
                <a:latin typeface="Century Gothic" panose="020B0502020202020204" pitchFamily="34" charset="0"/>
              </a:rPr>
              <a:t>The major functionality of this product is divided into two services</a:t>
            </a:r>
            <a:endParaRPr lang="en-US" sz="1800" i="0" u="none" spc="-1" baseline="0" dirty="0">
              <a:solidFill>
                <a:srgbClr val="404040"/>
              </a:solidFill>
              <a:latin typeface="Century Gothic"/>
            </a:endParaRPr>
          </a:p>
          <a:p>
            <a:pPr marL="800460" lvl="1" indent="-342900">
              <a:spcBef>
                <a:spcPts val="1001"/>
              </a:spcBef>
              <a:buClr>
                <a:srgbClr val="B31166"/>
              </a:buClr>
              <a:buSzPct val="80000"/>
              <a:buFont typeface="+mj-lt"/>
              <a:buAutoNum type="arabicPeriod"/>
            </a:pPr>
            <a:r>
              <a:rPr lang="en-US" i="0" u="none" spc="-1" baseline="0" dirty="0">
                <a:solidFill>
                  <a:srgbClr val="404040"/>
                </a:solidFill>
                <a:latin typeface="Century Gothic"/>
              </a:rPr>
              <a:t>Car O</a:t>
            </a:r>
            <a:r>
              <a:rPr lang="en-US" spc="-1" dirty="0">
                <a:solidFill>
                  <a:srgbClr val="404040"/>
                </a:solidFill>
                <a:latin typeface="Century Gothic"/>
              </a:rPr>
              <a:t>wner</a:t>
            </a:r>
          </a:p>
          <a:p>
            <a:pPr marL="800460" lvl="1" indent="-342900">
              <a:spcBef>
                <a:spcPts val="1001"/>
              </a:spcBef>
              <a:buClr>
                <a:srgbClr val="B31166"/>
              </a:buClr>
              <a:buSzPct val="80000"/>
              <a:buFont typeface="+mj-lt"/>
              <a:buAutoNum type="arabicPeriod"/>
            </a:pPr>
            <a:r>
              <a:rPr lang="en-US" b="0" i="0" u="none" strike="noStrike" spc="-1" baseline="0" dirty="0">
                <a:solidFill>
                  <a:srgbClr val="404040"/>
                </a:solidFill>
                <a:latin typeface="Century Gothic"/>
              </a:rPr>
              <a:t>Maintenance &amp; Status</a:t>
            </a:r>
            <a:endParaRPr lang="en-US" spc="-1" dirty="0">
              <a:solidFill>
                <a:srgbClr val="404040"/>
              </a:solidFill>
              <a:latin typeface="Century Gothic"/>
            </a:endParaRPr>
          </a:p>
          <a:p>
            <a:pPr marL="343260" indent="-342900">
              <a:spcBef>
                <a:spcPts val="1001"/>
              </a:spcBef>
              <a:buClr>
                <a:srgbClr val="B31166"/>
              </a:buClr>
              <a:buSzPct val="85000"/>
              <a:buFont typeface="Century Gothic" panose="020B0502020202020204" pitchFamily="34" charset="0"/>
              <a:buChar char="►"/>
            </a:pPr>
            <a:r>
              <a:rPr lang="en-US" spc="-1" dirty="0">
                <a:solidFill>
                  <a:srgbClr val="404040"/>
                </a:solidFill>
                <a:latin typeface="Century Gothic"/>
              </a:rPr>
              <a:t>Car Owner:</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User will have access to web app by entering his credentials(email &amp; password)</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On web interface, All the statistical data about vehicle like Engine Temperature, Battery Voltage will be shown along with Moving Average of last 7 Days.</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Current Condition of Vehicle whether It’s good, moderate or Critical will also be shown. </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Part which is critical and needs to be repaired will be shown to user.</a:t>
            </a:r>
          </a:p>
        </p:txBody>
      </p:sp>
    </p:spTree>
    <p:extLst>
      <p:ext uri="{BB962C8B-B14F-4D97-AF65-F5344CB8AC3E}">
        <p14:creationId xmlns:p14="http://schemas.microsoft.com/office/powerpoint/2010/main" val="159377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a:t>
            </a:r>
            <a:endParaRPr lang="en-US" sz="4000" b="0" strike="noStrike" spc="-1" dirty="0">
              <a:solidFill>
                <a:srgbClr val="000000"/>
              </a:solidFill>
              <a:latin typeface="Century Gothic"/>
            </a:endParaRPr>
          </a:p>
        </p:txBody>
      </p:sp>
      <p:sp>
        <p:nvSpPr>
          <p:cNvPr id="121" name="TextShape 2"/>
          <p:cNvSpPr txBox="1"/>
          <p:nvPr/>
        </p:nvSpPr>
        <p:spPr>
          <a:xfrm>
            <a:off x="666201" y="1521859"/>
            <a:ext cx="11060280" cy="4000320"/>
          </a:xfrm>
          <a:prstGeom prst="rect">
            <a:avLst/>
          </a:prstGeom>
          <a:noFill/>
          <a:ln>
            <a:noFill/>
          </a:ln>
        </p:spPr>
        <p:txBody>
          <a:bodyPr>
            <a:normAutofit fontScale="96000"/>
          </a:bodyPr>
          <a:lstStyle/>
          <a:p>
            <a:pPr marL="360">
              <a:lnSpc>
                <a:spcPct val="100000"/>
              </a:lnSpc>
              <a:spcBef>
                <a:spcPts val="1001"/>
              </a:spcBef>
              <a:buClr>
                <a:srgbClr val="B31166"/>
              </a:buClr>
              <a:buSzPct val="80000"/>
            </a:pPr>
            <a:r>
              <a:rPr lang="en-US" b="1" spc="-1" dirty="0">
                <a:solidFill>
                  <a:schemeClr val="bg1"/>
                </a:solidFill>
                <a:latin typeface="Century Gothic" panose="020B0502020202020204" pitchFamily="34" charset="0"/>
              </a:rPr>
              <a:t>Status Bar</a:t>
            </a:r>
          </a:p>
          <a:p>
            <a:pPr marL="360">
              <a:lnSpc>
                <a:spcPct val="100000"/>
              </a:lnSpc>
              <a:spcBef>
                <a:spcPts val="1001"/>
              </a:spcBef>
              <a:buClr>
                <a:srgbClr val="B31166"/>
              </a:buClr>
              <a:buSzPct val="80000"/>
            </a:pPr>
            <a:endParaRPr lang="en-US" b="1" spc="-1" dirty="0">
              <a:solidFill>
                <a:srgbClr val="000000"/>
              </a:solidFill>
              <a:latin typeface="Century Gothic" panose="020B0502020202020204" pitchFamily="34" charset="0"/>
            </a:endParaRPr>
          </a:p>
          <a:p>
            <a:pPr marL="360">
              <a:lnSpc>
                <a:spcPct val="100000"/>
              </a:lnSpc>
              <a:spcBef>
                <a:spcPts val="1001"/>
              </a:spcBef>
              <a:buClr>
                <a:srgbClr val="B31166"/>
              </a:buClr>
              <a:buSzPct val="80000"/>
            </a:pPr>
            <a:endParaRPr lang="en-US" b="1" spc="-1" dirty="0">
              <a:solidFill>
                <a:srgbClr val="000000"/>
              </a:solidFill>
              <a:latin typeface="Century Gothic" panose="020B0502020202020204" pitchFamily="34" charset="0"/>
            </a:endParaRPr>
          </a:p>
          <a:p>
            <a:pPr marL="360">
              <a:lnSpc>
                <a:spcPct val="100000"/>
              </a:lnSpc>
              <a:spcBef>
                <a:spcPts val="1001"/>
              </a:spcBef>
              <a:buClr>
                <a:srgbClr val="B31166"/>
              </a:buClr>
              <a:buSzPct val="80000"/>
            </a:pPr>
            <a:endParaRPr lang="en-US" b="1" spc="-1" dirty="0">
              <a:solidFill>
                <a:srgbClr val="000000"/>
              </a:solidFill>
              <a:latin typeface="Century Gothic" panose="020B0502020202020204" pitchFamily="34" charset="0"/>
            </a:endParaRPr>
          </a:p>
          <a:p>
            <a:pPr marL="360">
              <a:lnSpc>
                <a:spcPct val="100000"/>
              </a:lnSpc>
              <a:spcBef>
                <a:spcPts val="1001"/>
              </a:spcBef>
              <a:buClr>
                <a:srgbClr val="B31166"/>
              </a:buClr>
              <a:buSzPct val="80000"/>
            </a:pPr>
            <a:endParaRPr lang="en-US" b="1" spc="-1" dirty="0">
              <a:solidFill>
                <a:srgbClr val="000000"/>
              </a:solidFill>
              <a:latin typeface="Century Gothic" panose="020B0502020202020204" pitchFamily="34" charset="0"/>
            </a:endParaRPr>
          </a:p>
          <a:p>
            <a:pPr marL="360">
              <a:lnSpc>
                <a:spcPct val="100000"/>
              </a:lnSpc>
              <a:spcBef>
                <a:spcPts val="1001"/>
              </a:spcBef>
              <a:buClr>
                <a:srgbClr val="B31166"/>
              </a:buClr>
              <a:buSzPct val="80000"/>
            </a:pPr>
            <a:r>
              <a:rPr lang="en-US" b="1" spc="-1" dirty="0">
                <a:solidFill>
                  <a:srgbClr val="000000"/>
                </a:solidFill>
                <a:latin typeface="Century Gothic" panose="020B0502020202020204" pitchFamily="34" charset="0"/>
              </a:rPr>
              <a:t>Graph based on Data fetch from IOT unit:</a:t>
            </a:r>
          </a:p>
          <a:p>
            <a:pPr marL="360">
              <a:lnSpc>
                <a:spcPct val="100000"/>
              </a:lnSpc>
              <a:spcBef>
                <a:spcPts val="1001"/>
              </a:spcBef>
              <a:buClr>
                <a:srgbClr val="B31166"/>
              </a:buClr>
              <a:buSzPct val="80000"/>
            </a:pPr>
            <a:endParaRPr lang="en-US" b="1" spc="-1" dirty="0">
              <a:solidFill>
                <a:srgbClr val="000000"/>
              </a:solidFill>
              <a:latin typeface="Century Gothic" panose="020B0502020202020204" pitchFamily="34" charset="0"/>
            </a:endParaRPr>
          </a:p>
        </p:txBody>
      </p:sp>
      <p:pic>
        <p:nvPicPr>
          <p:cNvPr id="3" name="Picture 2">
            <a:extLst>
              <a:ext uri="{FF2B5EF4-FFF2-40B4-BE49-F238E27FC236}">
                <a16:creationId xmlns:a16="http://schemas.microsoft.com/office/drawing/2014/main" id="{931C124C-AAC0-46BE-8040-F1DE2DBAD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1" y="1967605"/>
            <a:ext cx="10859598" cy="1257300"/>
          </a:xfrm>
          <a:prstGeom prst="rect">
            <a:avLst/>
          </a:prstGeom>
        </p:spPr>
      </p:pic>
      <p:pic>
        <p:nvPicPr>
          <p:cNvPr id="5" name="Picture 4">
            <a:extLst>
              <a:ext uri="{FF2B5EF4-FFF2-40B4-BE49-F238E27FC236}">
                <a16:creationId xmlns:a16="http://schemas.microsoft.com/office/drawing/2014/main" id="{C3F6B6DD-1510-4EC7-BB8D-BEF0F8557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4" y="3853542"/>
            <a:ext cx="10859598" cy="2789453"/>
          </a:xfrm>
          <a:prstGeom prst="rect">
            <a:avLst/>
          </a:prstGeom>
        </p:spPr>
      </p:pic>
    </p:spTree>
    <p:extLst>
      <p:ext uri="{BB962C8B-B14F-4D97-AF65-F5344CB8AC3E}">
        <p14:creationId xmlns:p14="http://schemas.microsoft.com/office/powerpoint/2010/main" val="66223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a:t>
            </a:r>
            <a:endParaRPr lang="en-US" sz="4000" b="0" strike="noStrike" spc="-1" dirty="0">
              <a:solidFill>
                <a:srgbClr val="000000"/>
              </a:solidFill>
              <a:latin typeface="Century Gothic"/>
            </a:endParaRPr>
          </a:p>
        </p:txBody>
      </p:sp>
      <p:sp>
        <p:nvSpPr>
          <p:cNvPr id="121" name="TextShape 2"/>
          <p:cNvSpPr txBox="1"/>
          <p:nvPr/>
        </p:nvSpPr>
        <p:spPr>
          <a:xfrm>
            <a:off x="653760" y="2309040"/>
            <a:ext cx="11060280" cy="4000320"/>
          </a:xfrm>
          <a:prstGeom prst="rect">
            <a:avLst/>
          </a:prstGeom>
          <a:noFill/>
          <a:ln>
            <a:noFill/>
          </a:ln>
        </p:spPr>
        <p:txBody>
          <a:bodyPr>
            <a:normAutofit fontScale="96000"/>
          </a:bodyPr>
          <a:lstStyle/>
          <a:p>
            <a:pPr marL="343080" indent="-342720">
              <a:lnSpc>
                <a:spcPct val="100000"/>
              </a:lnSpc>
              <a:spcBef>
                <a:spcPts val="1001"/>
              </a:spcBef>
              <a:buClr>
                <a:srgbClr val="B31166"/>
              </a:buClr>
              <a:buSzPct val="80000"/>
              <a:buFont typeface="Wingdings 3" charset="2"/>
              <a:buChar char=""/>
            </a:pPr>
            <a:r>
              <a:rPr lang="en-US" sz="1800" i="0" u="none" strike="noStrike" baseline="0" dirty="0">
                <a:solidFill>
                  <a:srgbClr val="000000"/>
                </a:solidFill>
                <a:latin typeface="Century Gothic" panose="020B0502020202020204" pitchFamily="34" charset="0"/>
              </a:rPr>
              <a:t>Maintenance &amp; Status</a:t>
            </a:r>
          </a:p>
          <a:p>
            <a:pPr marL="800460" lvl="1" indent="-342900">
              <a:spcBef>
                <a:spcPts val="1001"/>
              </a:spcBef>
              <a:buClr>
                <a:srgbClr val="B31166"/>
              </a:buClr>
              <a:buSzPct val="80000"/>
              <a:buFont typeface="+mj-lt"/>
              <a:buAutoNum type="arabicPeriod"/>
            </a:pPr>
            <a:r>
              <a:rPr lang="en-US" i="0" u="none" strike="noStrike" baseline="0" dirty="0">
                <a:solidFill>
                  <a:srgbClr val="000000"/>
                </a:solidFill>
                <a:latin typeface="Century Gothic" panose="020B0502020202020204" pitchFamily="34" charset="0"/>
              </a:rPr>
              <a:t>Stat</a:t>
            </a:r>
            <a:r>
              <a:rPr lang="en-US" dirty="0">
                <a:solidFill>
                  <a:srgbClr val="000000"/>
                </a:solidFill>
                <a:latin typeface="Century Gothic" panose="020B0502020202020204" pitchFamily="34" charset="0"/>
              </a:rPr>
              <a:t>us of the car whether It’s good, moderate or critical will be decided on basis of values fetched from IOT unit. If certain part doesn’t satisfy the range of values as decided by threshold, then It’s not in proper condition and It needs maintenance.</a:t>
            </a:r>
          </a:p>
          <a:p>
            <a:pPr marL="800460" lvl="1" indent="-342900">
              <a:spcBef>
                <a:spcPts val="1001"/>
              </a:spcBef>
              <a:buClr>
                <a:srgbClr val="B31166"/>
              </a:buClr>
              <a:buSzPct val="80000"/>
              <a:buFont typeface="+mj-lt"/>
              <a:buAutoNum type="arabicPeriod"/>
            </a:pPr>
            <a:r>
              <a:rPr lang="en-US" dirty="0">
                <a:solidFill>
                  <a:srgbClr val="000000"/>
                </a:solidFill>
                <a:latin typeface="Century Gothic" panose="020B0502020202020204" pitchFamily="34" charset="0"/>
              </a:rPr>
              <a:t>Location of nearest service centers will be also provided on Map</a:t>
            </a:r>
          </a:p>
          <a:p>
            <a:pPr marL="800460" lvl="1" indent="-342900">
              <a:spcBef>
                <a:spcPts val="1001"/>
              </a:spcBef>
              <a:buClr>
                <a:srgbClr val="B31166"/>
              </a:buClr>
              <a:buSzPct val="80000"/>
              <a:buFont typeface="+mj-lt"/>
              <a:buAutoNum type="arabicPeriod"/>
            </a:pPr>
            <a:endParaRPr lang="en-US" dirty="0">
              <a:solidFill>
                <a:srgbClr val="000000"/>
              </a:solidFill>
              <a:latin typeface="Century Gothic" panose="020B0502020202020204" pitchFamily="34" charset="0"/>
            </a:endParaRPr>
          </a:p>
          <a:p>
            <a:pPr marL="800460" lvl="1" indent="-342900">
              <a:spcBef>
                <a:spcPts val="1001"/>
              </a:spcBef>
              <a:buClr>
                <a:srgbClr val="B31166"/>
              </a:buClr>
              <a:buSzPct val="80000"/>
              <a:buFont typeface="+mj-lt"/>
              <a:buAutoNum type="arabicPeriod"/>
            </a:pPr>
            <a:endParaRPr lang="en-US" i="0" u="none" strike="noStrike" baseline="0" dirty="0">
              <a:solidFill>
                <a:srgbClr val="000000"/>
              </a:solidFill>
              <a:latin typeface="Century Gothic" panose="020B0502020202020204" pitchFamily="34" charset="0"/>
            </a:endParaRPr>
          </a:p>
          <a:p>
            <a:pPr marL="800460" lvl="1" indent="-342900">
              <a:spcBef>
                <a:spcPts val="1001"/>
              </a:spcBef>
              <a:buClr>
                <a:srgbClr val="B31166"/>
              </a:buClr>
              <a:buSzPct val="80000"/>
              <a:buFont typeface="+mj-lt"/>
              <a:buAutoNum type="arabicPeriod"/>
            </a:pPr>
            <a:endParaRPr lang="en-US" b="1" i="0" u="none" strike="noStrike" baseline="0" dirty="0">
              <a:solidFill>
                <a:srgbClr val="000000"/>
              </a:solidFill>
              <a:latin typeface="Century Gothic" panose="020B0502020202020204" pitchFamily="34" charset="0"/>
            </a:endParaRPr>
          </a:p>
        </p:txBody>
      </p:sp>
      <p:pic>
        <p:nvPicPr>
          <p:cNvPr id="5" name="Picture 4">
            <a:extLst>
              <a:ext uri="{FF2B5EF4-FFF2-40B4-BE49-F238E27FC236}">
                <a16:creationId xmlns:a16="http://schemas.microsoft.com/office/drawing/2014/main" id="{22058403-6965-4763-858C-BEE420E55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2" y="3942378"/>
            <a:ext cx="9708793" cy="2579720"/>
          </a:xfrm>
          <a:prstGeom prst="rect">
            <a:avLst/>
          </a:prstGeom>
        </p:spPr>
      </p:pic>
    </p:spTree>
    <p:extLst>
      <p:ext uri="{BB962C8B-B14F-4D97-AF65-F5344CB8AC3E}">
        <p14:creationId xmlns:p14="http://schemas.microsoft.com/office/powerpoint/2010/main" val="218780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a:t>
            </a:r>
            <a:endParaRPr lang="en-US" sz="4000" b="0" strike="noStrike" spc="-1" dirty="0">
              <a:solidFill>
                <a:srgbClr val="000000"/>
              </a:solidFill>
              <a:latin typeface="Century Gothic"/>
            </a:endParaRPr>
          </a:p>
        </p:txBody>
      </p:sp>
      <p:sp>
        <p:nvSpPr>
          <p:cNvPr id="121" name="TextShape 2"/>
          <p:cNvSpPr txBox="1"/>
          <p:nvPr/>
        </p:nvSpPr>
        <p:spPr>
          <a:xfrm>
            <a:off x="653760" y="2309040"/>
            <a:ext cx="11060280" cy="4000320"/>
          </a:xfrm>
          <a:prstGeom prst="rect">
            <a:avLst/>
          </a:prstGeom>
          <a:noFill/>
          <a:ln>
            <a:noFill/>
          </a:ln>
        </p:spPr>
        <p:txBody>
          <a:bodyPr>
            <a:normAutofit fontScale="96000"/>
          </a:bodyPr>
          <a:lstStyle/>
          <a:p>
            <a:pPr marL="343080" indent="-342720">
              <a:lnSpc>
                <a:spcPct val="100000"/>
              </a:lnSpc>
              <a:spcBef>
                <a:spcPts val="1001"/>
              </a:spcBef>
              <a:buClr>
                <a:srgbClr val="B31166"/>
              </a:buClr>
              <a:buSzPct val="80000"/>
              <a:buFont typeface="Wingdings 3" charset="2"/>
              <a:buChar char=""/>
            </a:pPr>
            <a:r>
              <a:rPr lang="en-US" b="1" spc="-1" dirty="0">
                <a:solidFill>
                  <a:srgbClr val="000000"/>
                </a:solidFill>
                <a:latin typeface="Century Gothic" panose="020B0502020202020204" pitchFamily="34" charset="0"/>
              </a:rPr>
              <a:t>Firebase &amp; IOT integration:</a:t>
            </a:r>
          </a:p>
          <a:p>
            <a:pPr marL="800460" lvl="1" indent="-342900">
              <a:spcBef>
                <a:spcPts val="1001"/>
              </a:spcBef>
              <a:buClr>
                <a:srgbClr val="B31166"/>
              </a:buClr>
              <a:buSzPct val="80000"/>
              <a:buFont typeface="+mj-lt"/>
              <a:buAutoNum type="arabicPeriod"/>
            </a:pPr>
            <a:r>
              <a:rPr lang="en-US" spc="-1" dirty="0">
                <a:solidFill>
                  <a:srgbClr val="000000"/>
                </a:solidFill>
                <a:latin typeface="Century Gothic" panose="020B0502020202020204" pitchFamily="34" charset="0"/>
              </a:rPr>
              <a:t>Once connected, Arduino will collect live data from sensors attached to its ports and will upload data on Firebase cloud with help of Wi-Fi module.</a:t>
            </a:r>
          </a:p>
          <a:p>
            <a:pPr marL="800460" lvl="1" indent="-342900">
              <a:spcBef>
                <a:spcPts val="1001"/>
              </a:spcBef>
              <a:buClr>
                <a:srgbClr val="B31166"/>
              </a:buClr>
              <a:buSzPct val="80000"/>
              <a:buFont typeface="+mj-lt"/>
              <a:buAutoNum type="arabicPeriod"/>
            </a:pPr>
            <a:r>
              <a:rPr lang="en-US" spc="-1" dirty="0">
                <a:solidFill>
                  <a:srgbClr val="000000"/>
                </a:solidFill>
                <a:latin typeface="Century Gothic" panose="020B0502020202020204" pitchFamily="34" charset="0"/>
              </a:rPr>
              <a:t>Data will keep on updating on Firebase real-time database with certain interval of time (e.g. 5 s)</a:t>
            </a:r>
          </a:p>
          <a:p>
            <a:pPr marL="800460" lvl="1" indent="-342900">
              <a:spcBef>
                <a:spcPts val="1001"/>
              </a:spcBef>
              <a:buClr>
                <a:srgbClr val="B31166"/>
              </a:buClr>
              <a:buSzPct val="80000"/>
              <a:buFont typeface="+mj-lt"/>
              <a:buAutoNum type="arabicPeriod"/>
            </a:pPr>
            <a:endParaRPr lang="en-US" i="0" u="none" spc="-1" baseline="0" dirty="0">
              <a:solidFill>
                <a:srgbClr val="404040"/>
              </a:solidFill>
              <a:latin typeface="Century Gothic"/>
            </a:endParaRPr>
          </a:p>
        </p:txBody>
      </p:sp>
      <p:pic>
        <p:nvPicPr>
          <p:cNvPr id="3" name="Picture 2">
            <a:extLst>
              <a:ext uri="{FF2B5EF4-FFF2-40B4-BE49-F238E27FC236}">
                <a16:creationId xmlns:a16="http://schemas.microsoft.com/office/drawing/2014/main" id="{361087B2-CCC1-4325-8C7F-3C0CCE888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104" y="3642360"/>
            <a:ext cx="3337560" cy="3215640"/>
          </a:xfrm>
          <a:prstGeom prst="rect">
            <a:avLst/>
          </a:prstGeom>
        </p:spPr>
      </p:pic>
    </p:spTree>
    <p:extLst>
      <p:ext uri="{BB962C8B-B14F-4D97-AF65-F5344CB8AC3E}">
        <p14:creationId xmlns:p14="http://schemas.microsoft.com/office/powerpoint/2010/main" val="283695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a:t>
            </a:r>
            <a:endParaRPr lang="en-US" sz="4000" b="0" strike="noStrike" spc="-1" dirty="0">
              <a:solidFill>
                <a:srgbClr val="000000"/>
              </a:solidFill>
              <a:latin typeface="Century Gothic"/>
            </a:endParaRPr>
          </a:p>
        </p:txBody>
      </p:sp>
      <p:sp>
        <p:nvSpPr>
          <p:cNvPr id="121" name="TextShape 2"/>
          <p:cNvSpPr txBox="1"/>
          <p:nvPr/>
        </p:nvSpPr>
        <p:spPr>
          <a:xfrm>
            <a:off x="565860" y="2094436"/>
            <a:ext cx="11060280" cy="4000320"/>
          </a:xfrm>
          <a:prstGeom prst="rect">
            <a:avLst/>
          </a:prstGeom>
          <a:noFill/>
          <a:ln>
            <a:noFill/>
          </a:ln>
        </p:spPr>
        <p:txBody>
          <a:bodyPr>
            <a:normAutofit fontScale="96000"/>
          </a:bodyPr>
          <a:lstStyle/>
          <a:p>
            <a:pPr marL="343080" indent="-342720">
              <a:lnSpc>
                <a:spcPct val="100000"/>
              </a:lnSpc>
              <a:spcBef>
                <a:spcPts val="1001"/>
              </a:spcBef>
              <a:buClr>
                <a:srgbClr val="B31166"/>
              </a:buClr>
              <a:buSzPct val="80000"/>
              <a:buFont typeface="Wingdings 3" charset="2"/>
              <a:buChar char=""/>
            </a:pPr>
            <a:r>
              <a:rPr lang="en-US" b="1" spc="-1" dirty="0">
                <a:solidFill>
                  <a:srgbClr val="000000"/>
                </a:solidFill>
                <a:latin typeface="Century Gothic" panose="020B0502020202020204" pitchFamily="34" charset="0"/>
              </a:rPr>
              <a:t>Hardware Connection</a:t>
            </a:r>
          </a:p>
          <a:p>
            <a:pPr marL="800460" lvl="1" indent="-342900">
              <a:spcBef>
                <a:spcPts val="1001"/>
              </a:spcBef>
              <a:buClr>
                <a:srgbClr val="B31166"/>
              </a:buClr>
              <a:buSzPct val="80000"/>
              <a:buFont typeface="+mj-lt"/>
              <a:buAutoNum type="arabicPeriod"/>
            </a:pPr>
            <a:r>
              <a:rPr lang="en-US" sz="1800" b="0" i="0" u="none" strike="noStrike" baseline="0" dirty="0">
                <a:solidFill>
                  <a:srgbClr val="000000"/>
                </a:solidFill>
                <a:latin typeface="Century Gothic" panose="020B0502020202020204" pitchFamily="34" charset="0"/>
              </a:rPr>
              <a:t>DH11 sensor which is used to measure Temperature is placed Near Vehicle engine.</a:t>
            </a:r>
          </a:p>
          <a:p>
            <a:pPr marL="800460" lvl="1" indent="-342900">
              <a:spcBef>
                <a:spcPts val="1001"/>
              </a:spcBef>
              <a:buClr>
                <a:srgbClr val="B31166"/>
              </a:buClr>
              <a:buSzPct val="80000"/>
              <a:buFont typeface="+mj-lt"/>
              <a:buAutoNum type="arabicPeriod"/>
            </a:pPr>
            <a:r>
              <a:rPr lang="en-US" dirty="0">
                <a:solidFill>
                  <a:srgbClr val="000000"/>
                </a:solidFill>
                <a:latin typeface="Century Gothic" panose="020B0502020202020204" pitchFamily="34" charset="0"/>
              </a:rPr>
              <a:t>I</a:t>
            </a:r>
            <a:r>
              <a:rPr lang="en-US" sz="1800" b="0" i="0" u="none" strike="noStrike" baseline="0" dirty="0">
                <a:solidFill>
                  <a:srgbClr val="000000"/>
                </a:solidFill>
                <a:latin typeface="Century Gothic" panose="020B0502020202020204" pitchFamily="34" charset="0"/>
              </a:rPr>
              <a:t>t is connected with the Arduino which is taking the reading of the engine temperature and sending the value to firebase in real time database with help of Wi-Fi-module.</a:t>
            </a:r>
          </a:p>
          <a:p>
            <a:pPr marL="800460" lvl="1" indent="-342900">
              <a:spcBef>
                <a:spcPts val="1001"/>
              </a:spcBef>
              <a:buClr>
                <a:srgbClr val="B31166"/>
              </a:buClr>
              <a:buSzPct val="80000"/>
              <a:buFont typeface="+mj-lt"/>
              <a:buAutoNum type="arabicPeriod"/>
            </a:pPr>
            <a:r>
              <a:rPr lang="en-US" sz="1800" b="0" i="0" u="none" strike="noStrike" baseline="0" dirty="0">
                <a:solidFill>
                  <a:srgbClr val="000000"/>
                </a:solidFill>
                <a:latin typeface="Century Gothic" panose="020B0502020202020204" pitchFamily="34" charset="0"/>
              </a:rPr>
              <a:t> </a:t>
            </a:r>
            <a:endParaRPr lang="en-US" i="0" u="none" spc="-1" baseline="0" dirty="0">
              <a:solidFill>
                <a:srgbClr val="404040"/>
              </a:solidFill>
              <a:latin typeface="Century Gothic" panose="020B0502020202020204" pitchFamily="34" charset="0"/>
            </a:endParaRPr>
          </a:p>
        </p:txBody>
      </p:sp>
      <p:pic>
        <p:nvPicPr>
          <p:cNvPr id="3" name="Picture 2">
            <a:extLst>
              <a:ext uri="{FF2B5EF4-FFF2-40B4-BE49-F238E27FC236}">
                <a16:creationId xmlns:a16="http://schemas.microsoft.com/office/drawing/2014/main" id="{09670FA8-FBAC-4855-9AA5-750541DA0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391" y="3535213"/>
            <a:ext cx="7022500" cy="3061529"/>
          </a:xfrm>
          <a:prstGeom prst="rect">
            <a:avLst/>
          </a:prstGeom>
        </p:spPr>
      </p:pic>
    </p:spTree>
    <p:extLst>
      <p:ext uri="{BB962C8B-B14F-4D97-AF65-F5344CB8AC3E}">
        <p14:creationId xmlns:p14="http://schemas.microsoft.com/office/powerpoint/2010/main" val="283997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88348" y="973800"/>
            <a:ext cx="8760960" cy="706680"/>
          </a:xfrm>
          <a:prstGeom prst="rect">
            <a:avLst/>
          </a:prstGeom>
          <a:noFill/>
          <a:ln>
            <a:noFill/>
          </a:ln>
        </p:spPr>
        <p:txBody>
          <a:bodyPr anchor="ctr">
            <a:noAutofit/>
          </a:bodyPr>
          <a:lstStyle/>
          <a:p>
            <a:pPr>
              <a:lnSpc>
                <a:spcPct val="100000"/>
              </a:lnSpc>
            </a:pPr>
            <a:r>
              <a:rPr lang="en-US" sz="4000" b="0" strike="noStrike" spc="-1" dirty="0">
                <a:solidFill>
                  <a:srgbClr val="EBEBEB"/>
                </a:solidFill>
                <a:latin typeface="Century Gothic"/>
              </a:rPr>
              <a:t>Future Scope</a:t>
            </a:r>
            <a:endParaRPr lang="en-US" sz="4000" b="0" strike="noStrike" spc="-1" dirty="0">
              <a:solidFill>
                <a:srgbClr val="000000"/>
              </a:solidFill>
              <a:latin typeface="Century Gothic"/>
            </a:endParaRPr>
          </a:p>
        </p:txBody>
      </p:sp>
      <p:sp>
        <p:nvSpPr>
          <p:cNvPr id="121" name="TextShape 2"/>
          <p:cNvSpPr txBox="1"/>
          <p:nvPr/>
        </p:nvSpPr>
        <p:spPr>
          <a:xfrm>
            <a:off x="565860" y="2281048"/>
            <a:ext cx="11060280" cy="4000320"/>
          </a:xfrm>
          <a:prstGeom prst="rect">
            <a:avLst/>
          </a:prstGeom>
          <a:noFill/>
          <a:ln>
            <a:noFill/>
          </a:ln>
        </p:spPr>
        <p:txBody>
          <a:bodyPr>
            <a:normAutofit fontScale="96000"/>
          </a:bodyPr>
          <a:lstStyle/>
          <a:p>
            <a:pPr marL="343080" indent="-342720">
              <a:lnSpc>
                <a:spcPct val="100000"/>
              </a:lnSpc>
              <a:spcBef>
                <a:spcPts val="1001"/>
              </a:spcBef>
              <a:buClr>
                <a:srgbClr val="B31166"/>
              </a:buClr>
              <a:buSzPct val="80000"/>
              <a:buFont typeface="Wingdings 3" charset="2"/>
              <a:buChar char=""/>
            </a:pPr>
            <a:r>
              <a:rPr lang="en-US" sz="2400" b="0" i="0" u="none" strike="noStrike" baseline="0" dirty="0">
                <a:solidFill>
                  <a:srgbClr val="000000"/>
                </a:solidFill>
                <a:latin typeface="Century Gothic" panose="020B0502020202020204" pitchFamily="34" charset="0"/>
              </a:rPr>
              <a:t>More relevant parameters can be added to monitor health of the car. </a:t>
            </a:r>
          </a:p>
          <a:p>
            <a:pPr marL="343080" indent="-342720">
              <a:lnSpc>
                <a:spcPct val="100000"/>
              </a:lnSpc>
              <a:spcBef>
                <a:spcPts val="1001"/>
              </a:spcBef>
              <a:buClr>
                <a:srgbClr val="B31166"/>
              </a:buClr>
              <a:buSzPct val="80000"/>
              <a:buFont typeface="Wingdings 3" charset="2"/>
              <a:buChar char=""/>
            </a:pPr>
            <a:r>
              <a:rPr lang="en-US" sz="2400" spc="-1" dirty="0">
                <a:solidFill>
                  <a:srgbClr val="000000"/>
                </a:solidFill>
                <a:latin typeface="Century Gothic" panose="020B0502020202020204" pitchFamily="34" charset="0"/>
              </a:rPr>
              <a:t>Single score for a car can be calculated which can be used for measuring health of the car.</a:t>
            </a:r>
          </a:p>
          <a:p>
            <a:pPr marL="343080" indent="-342720">
              <a:lnSpc>
                <a:spcPct val="100000"/>
              </a:lnSpc>
              <a:spcBef>
                <a:spcPts val="1001"/>
              </a:spcBef>
              <a:buClr>
                <a:srgbClr val="B31166"/>
              </a:buClr>
              <a:buSzPct val="80000"/>
              <a:buFont typeface="Wingdings 3" charset="2"/>
              <a:buChar char=""/>
            </a:pPr>
            <a:r>
              <a:rPr lang="en-US" sz="2400" spc="-1" dirty="0">
                <a:solidFill>
                  <a:srgbClr val="000000"/>
                </a:solidFill>
                <a:latin typeface="Century Gothic" panose="020B0502020202020204" pitchFamily="34" charset="0"/>
              </a:rPr>
              <a:t>Some of the parts of the car like engine oil require periodic maintenance/replacements, so a separate provision can be made.</a:t>
            </a:r>
          </a:p>
          <a:p>
            <a:pPr marL="343080" indent="-342720">
              <a:lnSpc>
                <a:spcPct val="100000"/>
              </a:lnSpc>
              <a:spcBef>
                <a:spcPts val="1001"/>
              </a:spcBef>
              <a:buClr>
                <a:srgbClr val="B31166"/>
              </a:buClr>
              <a:buSzPct val="80000"/>
              <a:buFont typeface="Wingdings 3" charset="2"/>
              <a:buChar char=""/>
            </a:pPr>
            <a:r>
              <a:rPr lang="en-US" sz="2400" spc="-1" dirty="0">
                <a:solidFill>
                  <a:srgbClr val="000000"/>
                </a:solidFill>
                <a:latin typeface="Century Gothic" panose="020B0502020202020204" pitchFamily="34" charset="0"/>
              </a:rPr>
              <a:t>Provision for non technical service like Insurance can be provided. </a:t>
            </a:r>
          </a:p>
          <a:p>
            <a:pPr marL="343080" indent="-342720">
              <a:lnSpc>
                <a:spcPct val="100000"/>
              </a:lnSpc>
              <a:spcBef>
                <a:spcPts val="1001"/>
              </a:spcBef>
              <a:buClr>
                <a:srgbClr val="B31166"/>
              </a:buClr>
              <a:buSzPct val="80000"/>
              <a:buFont typeface="Wingdings 3" charset="2"/>
              <a:buChar char=""/>
            </a:pPr>
            <a:endParaRPr lang="en-US" sz="2400" i="0" u="none" spc="-1" baseline="0" dirty="0">
              <a:solidFill>
                <a:srgbClr val="404040"/>
              </a:solidFill>
              <a:latin typeface="Century Gothic" panose="020B0502020202020204" pitchFamily="34" charset="0"/>
            </a:endParaRPr>
          </a:p>
        </p:txBody>
      </p:sp>
    </p:spTree>
    <p:extLst>
      <p:ext uri="{BB962C8B-B14F-4D97-AF65-F5344CB8AC3E}">
        <p14:creationId xmlns:p14="http://schemas.microsoft.com/office/powerpoint/2010/main" val="295862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a:solidFill>
                  <a:srgbClr val="EBEBEB"/>
                </a:solidFill>
                <a:latin typeface="Century Gothic"/>
              </a:rPr>
              <a:t>References</a:t>
            </a:r>
            <a:endParaRPr lang="en-US" sz="4400" b="0" strike="noStrike" spc="-1">
              <a:solidFill>
                <a:srgbClr val="000000"/>
              </a:solidFill>
              <a:latin typeface="Century Gothic"/>
            </a:endParaRPr>
          </a:p>
        </p:txBody>
      </p:sp>
      <p:sp>
        <p:nvSpPr>
          <p:cNvPr id="126" name="TextShape 2"/>
          <p:cNvSpPr txBox="1"/>
          <p:nvPr/>
        </p:nvSpPr>
        <p:spPr>
          <a:xfrm>
            <a:off x="434880" y="2603520"/>
            <a:ext cx="11407320" cy="3732480"/>
          </a:xfrm>
          <a:prstGeom prst="rect">
            <a:avLst/>
          </a:prstGeom>
          <a:noFill/>
          <a:ln>
            <a:noFill/>
          </a:ln>
        </p:spPr>
        <p:txBody>
          <a:bodyPr>
            <a:noAutofit/>
          </a:bodyPr>
          <a:lstStyle/>
          <a:p>
            <a:pPr marL="343080" indent="-342720">
              <a:lnSpc>
                <a:spcPct val="100000"/>
              </a:lnSpc>
              <a:spcBef>
                <a:spcPts val="1001"/>
              </a:spcBef>
              <a:buClr>
                <a:srgbClr val="B31166"/>
              </a:buClr>
              <a:buSzPct val="80000"/>
              <a:buFont typeface="Century Gothic"/>
              <a:buAutoNum type="arabicPeriod"/>
            </a:pPr>
            <a:r>
              <a:rPr lang="en-US" sz="1800" b="0" strike="noStrike" spc="-1">
                <a:solidFill>
                  <a:srgbClr val="000000"/>
                </a:solidFill>
                <a:latin typeface="Century Gothic"/>
              </a:rPr>
              <a:t>S. A. Hameed, O. Khalifa, M. Ershad, F. Zahudi, B. Sheyaa and W. Asender, "Car monitoring, alerting and tracking model: Enhancement with mobility and database facilities," International Conference on Computer and Communication Engineering (ICCCE'10), 2010, pp. 1-5,                doi: 10.1109/ICCCE.2010.5556796.                                                </a:t>
            </a:r>
            <a:r>
              <a:rPr lang="en-US" sz="1800" b="0" u="sng" strike="noStrike" spc="-1">
                <a:solidFill>
                  <a:srgbClr val="8F8F8F"/>
                </a:solidFill>
                <a:uFillTx/>
                <a:latin typeface="Century Gothic"/>
                <a:hlinkClick r:id="rId2"/>
              </a:rPr>
              <a:t>https://ieeexplore.ieee.org/document/5556796</a:t>
            </a:r>
            <a:endParaRPr lang="en-US" sz="1800" b="0" strike="noStrike" spc="-1">
              <a:solidFill>
                <a:srgbClr val="404040"/>
              </a:solidFill>
              <a:latin typeface="Century Gothic"/>
            </a:endParaRPr>
          </a:p>
          <a:p>
            <a:pPr marL="343080" indent="-342720">
              <a:lnSpc>
                <a:spcPct val="100000"/>
              </a:lnSpc>
              <a:spcBef>
                <a:spcPts val="1001"/>
              </a:spcBef>
              <a:buClr>
                <a:srgbClr val="B31166"/>
              </a:buClr>
              <a:buSzPct val="80000"/>
              <a:buFont typeface="Century Gothic"/>
              <a:buAutoNum type="arabicPeriod"/>
            </a:pPr>
            <a:r>
              <a:rPr lang="en-US" sz="1800" b="0" strike="noStrike" spc="-1">
                <a:solidFill>
                  <a:srgbClr val="000000"/>
                </a:solidFill>
                <a:latin typeface="Century Gothic"/>
              </a:rPr>
              <a:t> KR, Parmesh &amp; Neriya, Rashmi. (2016). Vehicle Health Monitoring and Analysis. 10.13140/RG.2.2.27229.51684. </a:t>
            </a:r>
            <a:r>
              <a:rPr lang="en-US" sz="1800" b="0" u="sng" strike="noStrike" spc="-1">
                <a:solidFill>
                  <a:srgbClr val="8F8F8F"/>
                </a:solidFill>
                <a:uFillTx/>
                <a:latin typeface="Century Gothic"/>
                <a:hlinkClick r:id="rId3"/>
              </a:rPr>
              <a:t>https://www.researchgate.net/publication/318309405_Vehicle_Health_Monitoring_and_Analysis</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514160" y="1972800"/>
            <a:ext cx="9320400" cy="2911680"/>
          </a:xfrm>
          <a:prstGeom prst="rect">
            <a:avLst/>
          </a:prstGeom>
          <a:noFill/>
          <a:ln>
            <a:noFill/>
          </a:ln>
        </p:spPr>
        <p:txBody>
          <a:bodyPr anchor="b">
            <a:noAutofit/>
          </a:bodyPr>
          <a:lstStyle/>
          <a:p>
            <a:pPr algn="ctr">
              <a:lnSpc>
                <a:spcPct val="100000"/>
              </a:lnSpc>
            </a:pPr>
            <a:r>
              <a:rPr lang="en-US" sz="9600" b="0" strike="noStrike" spc="-1">
                <a:solidFill>
                  <a:srgbClr val="EBEBEB"/>
                </a:solidFill>
                <a:latin typeface="Century Gothic"/>
              </a:rPr>
              <a:t> Thank You!</a:t>
            </a:r>
            <a:br/>
            <a:r>
              <a:rPr lang="en-US" sz="3600" b="0" strike="noStrike" spc="-1">
                <a:solidFill>
                  <a:srgbClr val="EBEBEB"/>
                </a:solidFill>
                <a:latin typeface="Century Gothic"/>
              </a:rPr>
              <a:t> </a:t>
            </a:r>
            <a:br/>
            <a:endParaRPr lang="en-US" sz="3600" b="0" strike="noStrike" spc="-1">
              <a:solidFill>
                <a:srgbClr val="000000"/>
              </a:solidFill>
              <a:latin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a:solidFill>
                  <a:srgbClr val="EBEBEB"/>
                </a:solidFill>
                <a:latin typeface="Century Gothic"/>
              </a:rPr>
              <a:t>Introduction</a:t>
            </a:r>
            <a:endParaRPr lang="en-US" sz="4400" b="0" strike="noStrike" spc="-1">
              <a:solidFill>
                <a:srgbClr val="000000"/>
              </a:solidFill>
              <a:latin typeface="Century Gothic"/>
            </a:endParaRPr>
          </a:p>
        </p:txBody>
      </p:sp>
      <p:sp>
        <p:nvSpPr>
          <p:cNvPr id="111" name="TextShape 2"/>
          <p:cNvSpPr txBox="1"/>
          <p:nvPr/>
        </p:nvSpPr>
        <p:spPr>
          <a:xfrm>
            <a:off x="436422" y="2238664"/>
            <a:ext cx="10581120" cy="3416040"/>
          </a:xfrm>
          <a:prstGeom prst="rect">
            <a:avLst/>
          </a:prstGeom>
          <a:noFill/>
          <a:ln>
            <a:noFill/>
          </a:ln>
        </p:spPr>
        <p:txBody>
          <a:bodyPr>
            <a:noAutofit/>
          </a:bodyPr>
          <a:lstStyle/>
          <a:p>
            <a:pPr>
              <a:lnSpc>
                <a:spcPct val="100000"/>
              </a:lnSpc>
              <a:spcBef>
                <a:spcPts val="1001"/>
              </a:spcBef>
            </a:pPr>
            <a:endParaRPr lang="en-US" sz="1800" b="0" strike="noStrike" spc="-1" dirty="0">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Cars have become an important part in daily life</a:t>
            </a:r>
          </a:p>
          <a:p>
            <a:pPr marL="343080" indent="-342720">
              <a:lnSpc>
                <a:spcPct val="100000"/>
              </a:lnSpc>
              <a:spcBef>
                <a:spcPts val="1001"/>
              </a:spcBef>
              <a:buClr>
                <a:srgbClr val="B31166"/>
              </a:buClr>
              <a:buSzPct val="80000"/>
              <a:buFont typeface="Wingdings 3" charset="2"/>
              <a:buChar char=""/>
            </a:pPr>
            <a:r>
              <a:rPr lang="en-US" spc="-1" dirty="0">
                <a:solidFill>
                  <a:srgbClr val="404040"/>
                </a:solidFill>
                <a:latin typeface="Century Gothic"/>
              </a:rPr>
              <a:t>T</a:t>
            </a:r>
            <a:r>
              <a:rPr lang="en-US" sz="1800" b="0" strike="noStrike" spc="-1" dirty="0">
                <a:solidFill>
                  <a:srgbClr val="404040"/>
                </a:solidFill>
                <a:latin typeface="Century Gothic"/>
              </a:rPr>
              <a:t>housands of rupees for maintenance and repairment.</a:t>
            </a:r>
          </a:p>
          <a:p>
            <a:pPr marL="343080" indent="-342720">
              <a:lnSpc>
                <a:spcPct val="100000"/>
              </a:lnSpc>
              <a:spcBef>
                <a:spcPts val="1001"/>
              </a:spcBef>
              <a:buClr>
                <a:srgbClr val="B31166"/>
              </a:buClr>
              <a:buSzPct val="80000"/>
              <a:buFont typeface="Wingdings 3" charset="2"/>
              <a:buChar char=""/>
            </a:pPr>
            <a:r>
              <a:rPr lang="en-US" spc="-1" dirty="0">
                <a:solidFill>
                  <a:srgbClr val="404040"/>
                </a:solidFill>
                <a:latin typeface="Century Gothic"/>
              </a:rPr>
              <a:t>C</a:t>
            </a:r>
            <a:r>
              <a:rPr lang="en-US" sz="1800" b="0" strike="noStrike" spc="-1" dirty="0">
                <a:solidFill>
                  <a:srgbClr val="404040"/>
                </a:solidFill>
                <a:latin typeface="Century Gothic"/>
              </a:rPr>
              <a:t>urrent condition of parts of their cars. </a:t>
            </a:r>
          </a:p>
          <a:p>
            <a:pPr marL="343080" indent="-342720">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If live condition/status of vehicle’s part is measured and appropriate steps are taken to repair damage then It will help car to increase its lifetime. </a:t>
            </a:r>
          </a:p>
          <a:p>
            <a:pPr marL="343080" indent="-342720">
              <a:lnSpc>
                <a:spcPct val="100000"/>
              </a:lnSpc>
              <a:spcBef>
                <a:spcPts val="1001"/>
              </a:spcBef>
              <a:buClr>
                <a:srgbClr val="B31166"/>
              </a:buClr>
              <a:buSzPct val="80000"/>
              <a:buFont typeface="Wingdings 3" charset="2"/>
              <a:buChar char=""/>
            </a:pPr>
            <a:r>
              <a:rPr lang="en-US" spc="-1" dirty="0">
                <a:solidFill>
                  <a:srgbClr val="404040"/>
                </a:solidFill>
                <a:latin typeface="Century Gothic"/>
              </a:rPr>
              <a:t>R</a:t>
            </a:r>
            <a:r>
              <a:rPr lang="en-US" sz="1800" b="0" strike="noStrike" spc="-1" dirty="0">
                <a:solidFill>
                  <a:srgbClr val="404040"/>
                </a:solidFill>
                <a:latin typeface="Century Gothic"/>
              </a:rPr>
              <a:t>educe further wear and tear of car resulting in better performance.</a:t>
            </a:r>
          </a:p>
          <a:p>
            <a:pPr marL="343080" indent="-342720">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So, use of IOT &amp; web technologies can be effective solution to solve these problems</a:t>
            </a:r>
          </a:p>
          <a:p>
            <a:pPr>
              <a:lnSpc>
                <a:spcPct val="100000"/>
              </a:lnSpc>
              <a:spcBef>
                <a:spcPts val="1001"/>
              </a:spcBef>
            </a:pPr>
            <a:endParaRPr lang="en-US" sz="1800" b="0" strike="noStrike" spc="-1" dirty="0">
              <a:solidFill>
                <a:srgbClr val="404040"/>
              </a:solidFill>
              <a:latin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a:solidFill>
                  <a:srgbClr val="EBEBEB"/>
                </a:solidFill>
                <a:latin typeface="Century Gothic"/>
              </a:rPr>
              <a:t>Problem Statement</a:t>
            </a:r>
            <a:endParaRPr lang="en-US" sz="4400" b="0" strike="noStrike" spc="-1">
              <a:solidFill>
                <a:srgbClr val="000000"/>
              </a:solidFill>
              <a:latin typeface="Century Gothic"/>
            </a:endParaRPr>
          </a:p>
        </p:txBody>
      </p:sp>
      <p:sp>
        <p:nvSpPr>
          <p:cNvPr id="113" name="TextShape 2"/>
          <p:cNvSpPr txBox="1"/>
          <p:nvPr/>
        </p:nvSpPr>
        <p:spPr>
          <a:xfrm>
            <a:off x="828308" y="3004457"/>
            <a:ext cx="10894320" cy="2640563"/>
          </a:xfrm>
          <a:prstGeom prst="rect">
            <a:avLst/>
          </a:prstGeom>
          <a:noFill/>
          <a:ln>
            <a:noFill/>
          </a:ln>
        </p:spPr>
        <p:txBody>
          <a:bodyPr>
            <a:noAutofit/>
          </a:bodyPr>
          <a:lstStyle/>
          <a:p>
            <a:pPr marL="343080" indent="-342720">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Regular maintenance.</a:t>
            </a:r>
          </a:p>
          <a:p>
            <a:pPr marL="343080" indent="-342720">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Proposed application aims to provide a platform for car users to find comprehensive information about condition and statistical data of various parts of their car using IOT technology.</a:t>
            </a:r>
          </a:p>
          <a:p>
            <a:pPr marL="343080" indent="-342720">
              <a:lnSpc>
                <a:spcPct val="100000"/>
              </a:lnSpc>
              <a:spcBef>
                <a:spcPts val="1001"/>
              </a:spcBef>
              <a:buClr>
                <a:srgbClr val="B31166"/>
              </a:buClr>
              <a:buSzPct val="80000"/>
              <a:buFont typeface="Wingdings 3" charset="2"/>
              <a:buChar char=""/>
            </a:pPr>
            <a:r>
              <a:rPr lang="en-US" sz="1800" b="0" strike="noStrike" spc="-1" dirty="0">
                <a:solidFill>
                  <a:srgbClr val="404040"/>
                </a:solidFill>
                <a:latin typeface="Century Gothic"/>
              </a:rPr>
              <a:t>Application also aims to provide information about nearby service </a:t>
            </a:r>
            <a:r>
              <a:rPr lang="en-US" sz="1800" b="0" strike="noStrike" spc="-1" dirty="0" err="1">
                <a:solidFill>
                  <a:srgbClr val="404040"/>
                </a:solidFill>
                <a:latin typeface="Century Gothic"/>
              </a:rPr>
              <a:t>Centres</a:t>
            </a:r>
            <a:r>
              <a:rPr lang="en-US" sz="1800" b="0" strike="noStrike" spc="-1" dirty="0">
                <a:solidFill>
                  <a:srgbClr val="404040"/>
                </a:solidFill>
                <a:latin typeface="Century Gothic"/>
              </a:rPr>
              <a:t> which offer related services using Web App.</a:t>
            </a:r>
          </a:p>
          <a:p>
            <a:pPr>
              <a:lnSpc>
                <a:spcPct val="100000"/>
              </a:lnSpc>
              <a:spcBef>
                <a:spcPts val="1001"/>
              </a:spcBef>
            </a:pP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a:solidFill>
                  <a:srgbClr val="EBEBEB"/>
                </a:solidFill>
                <a:latin typeface="Century Gothic"/>
              </a:rPr>
              <a:t>Scope</a:t>
            </a:r>
            <a:endParaRPr lang="en-US" sz="4400" b="0" strike="noStrike" spc="-1">
              <a:solidFill>
                <a:srgbClr val="000000"/>
              </a:solidFill>
              <a:latin typeface="Century Gothic"/>
            </a:endParaRPr>
          </a:p>
        </p:txBody>
      </p:sp>
      <p:sp>
        <p:nvSpPr>
          <p:cNvPr id="115" name="TextShape 2"/>
          <p:cNvSpPr txBox="1"/>
          <p:nvPr/>
        </p:nvSpPr>
        <p:spPr>
          <a:xfrm>
            <a:off x="1052243" y="2762140"/>
            <a:ext cx="9648720" cy="3416040"/>
          </a:xfrm>
          <a:prstGeom prst="rect">
            <a:avLst/>
          </a:prstGeom>
          <a:noFill/>
          <a:ln>
            <a:noFill/>
          </a:ln>
        </p:spPr>
        <p:txBody>
          <a:bodyPr>
            <a:normAutofit/>
          </a:bodyPr>
          <a:lstStyle/>
          <a:p>
            <a:pPr marL="377280" indent="-285480">
              <a:lnSpc>
                <a:spcPct val="100000"/>
              </a:lnSpc>
              <a:buClr>
                <a:srgbClr val="B31166"/>
              </a:buClr>
              <a:buFont typeface="Wingdings 3" charset="2"/>
              <a:buChar char=""/>
            </a:pPr>
            <a:r>
              <a:rPr lang="en-US" sz="1800" b="0" strike="noStrike" spc="-1" dirty="0">
                <a:solidFill>
                  <a:srgbClr val="404040"/>
                </a:solidFill>
                <a:latin typeface="Century Gothic"/>
              </a:rPr>
              <a:t>Vehicle condition &amp; Maintenance </a:t>
            </a:r>
          </a:p>
          <a:p>
            <a:pPr marL="91440" indent="365760">
              <a:lnSpc>
                <a:spcPct val="100000"/>
              </a:lnSpc>
            </a:pPr>
            <a:r>
              <a:rPr lang="en-US" sz="1800" b="0" strike="noStrike" spc="-1" dirty="0">
                <a:solidFill>
                  <a:srgbClr val="404040"/>
                </a:solidFill>
                <a:latin typeface="Century Gothic"/>
              </a:rPr>
              <a:t>1. Keeping track of various parts of vehicle through IOT and provide statistical 	     	    representation of data to user through web app.</a:t>
            </a:r>
          </a:p>
          <a:p>
            <a:pPr>
              <a:lnSpc>
                <a:spcPct val="100000"/>
              </a:lnSpc>
            </a:pPr>
            <a:r>
              <a:rPr lang="en-US" sz="1800" b="0" strike="noStrike" spc="-1" dirty="0">
                <a:solidFill>
                  <a:srgbClr val="404040"/>
                </a:solidFill>
                <a:latin typeface="Century Gothic"/>
              </a:rPr>
              <a:t>       2. If condition of a part deteriorates , then provide user with information about 		    nearby service centers offering related services.</a:t>
            </a:r>
          </a:p>
          <a:p>
            <a:pPr marL="377280" indent="-285480">
              <a:lnSpc>
                <a:spcPct val="100000"/>
              </a:lnSpc>
              <a:buClr>
                <a:srgbClr val="B31166"/>
              </a:buClr>
              <a:buFont typeface="Wingdings 3" charset="2"/>
              <a:buChar char=""/>
            </a:pPr>
            <a:r>
              <a:rPr lang="en-US" spc="-1" dirty="0">
                <a:solidFill>
                  <a:srgbClr val="404040"/>
                </a:solidFill>
                <a:latin typeface="Century Gothic"/>
              </a:rPr>
              <a:t>Chatbot for live interaction</a:t>
            </a:r>
            <a:r>
              <a:rPr lang="en-US" sz="1800" b="0" strike="noStrike" spc="-1" dirty="0">
                <a:solidFill>
                  <a:srgbClr val="404040"/>
                </a:solidFill>
                <a:latin typeface="Century Gothic"/>
              </a:rPr>
              <a:t>.</a:t>
            </a:r>
          </a:p>
          <a:p>
            <a:pPr marL="377280" indent="-285480">
              <a:lnSpc>
                <a:spcPct val="100000"/>
              </a:lnSpc>
              <a:buClr>
                <a:srgbClr val="B31166"/>
              </a:buClr>
              <a:buFont typeface="Wingdings 3" charset="2"/>
              <a:buChar char=""/>
            </a:pPr>
            <a:r>
              <a:rPr lang="en-US" spc="-1" dirty="0">
                <a:solidFill>
                  <a:srgbClr val="404040"/>
                </a:solidFill>
                <a:latin typeface="Century Gothic"/>
              </a:rPr>
              <a:t>Location of Nearest service centers</a:t>
            </a:r>
            <a:r>
              <a:rPr lang="en-US" sz="1800" b="0" strike="noStrike" spc="-1" dirty="0">
                <a:solidFill>
                  <a:srgbClr val="404040"/>
                </a:solidFill>
                <a:latin typeface="Century Gothic"/>
              </a:rPr>
              <a:t>.</a:t>
            </a:r>
          </a:p>
          <a:p>
            <a:pPr marL="343080" indent="-250920">
              <a:lnSpc>
                <a:spcPct val="100000"/>
              </a:lnSpc>
            </a:pPr>
            <a:endParaRPr lang="en-US" sz="1800" b="0" strike="noStrike" spc="-1" dirty="0">
              <a:solidFill>
                <a:srgbClr val="404040"/>
              </a:solidFill>
              <a:latin typeface="Century Gothic"/>
            </a:endParaRPr>
          </a:p>
          <a:p>
            <a:pPr marL="377280" indent="-285480">
              <a:lnSpc>
                <a:spcPct val="100000"/>
              </a:lnSpc>
              <a:buClr>
                <a:srgbClr val="B31166"/>
              </a:buClr>
              <a:buFont typeface="Wingdings 3" charset="2"/>
              <a:buChar char=""/>
            </a:pP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164211" y="973800"/>
            <a:ext cx="8760960" cy="706680"/>
          </a:xfrm>
          <a:prstGeom prst="rect">
            <a:avLst/>
          </a:prstGeom>
          <a:noFill/>
          <a:ln>
            <a:noFill/>
          </a:ln>
        </p:spPr>
        <p:txBody>
          <a:bodyPr anchor="ctr">
            <a:noAutofit/>
          </a:bodyPr>
          <a:lstStyle/>
          <a:p>
            <a:pPr>
              <a:lnSpc>
                <a:spcPct val="100000"/>
              </a:lnSpc>
            </a:pPr>
            <a:r>
              <a:rPr lang="en-US" sz="4400" b="0" strike="noStrike" spc="-1" dirty="0">
                <a:solidFill>
                  <a:srgbClr val="EBEBEB"/>
                </a:solidFill>
                <a:latin typeface="Century Gothic"/>
              </a:rPr>
              <a:t>Literature Survey</a:t>
            </a:r>
            <a:endParaRPr lang="en-US" sz="4400" b="0" strike="noStrike" spc="-1" dirty="0">
              <a:solidFill>
                <a:srgbClr val="000000"/>
              </a:solidFill>
              <a:latin typeface="Century Gothic"/>
            </a:endParaRPr>
          </a:p>
        </p:txBody>
      </p:sp>
      <p:sp>
        <p:nvSpPr>
          <p:cNvPr id="113" name="TextShape 2"/>
          <p:cNvSpPr txBox="1"/>
          <p:nvPr/>
        </p:nvSpPr>
        <p:spPr>
          <a:xfrm>
            <a:off x="800316" y="2547257"/>
            <a:ext cx="10894320" cy="2640563"/>
          </a:xfrm>
          <a:prstGeom prst="rect">
            <a:avLst/>
          </a:prstGeom>
          <a:noFill/>
          <a:ln>
            <a:noFill/>
          </a:ln>
        </p:spPr>
        <p:txBody>
          <a:bodyPr>
            <a:noAutofit/>
          </a:bodyPr>
          <a:lstStyle/>
          <a:p>
            <a:pPr marL="360">
              <a:lnSpc>
                <a:spcPct val="100000"/>
              </a:lnSpc>
              <a:spcBef>
                <a:spcPts val="1001"/>
              </a:spcBef>
              <a:buClr>
                <a:srgbClr val="B31166"/>
              </a:buClr>
              <a:buSzPct val="80000"/>
            </a:pPr>
            <a:endParaRPr lang="en-US" sz="1800" b="0" strike="noStrike" spc="-1" dirty="0">
              <a:solidFill>
                <a:srgbClr val="404040"/>
              </a:solidFill>
              <a:latin typeface="Century Gothic"/>
            </a:endParaRPr>
          </a:p>
        </p:txBody>
      </p:sp>
      <p:graphicFrame>
        <p:nvGraphicFramePr>
          <p:cNvPr id="2" name="Table 2">
            <a:extLst>
              <a:ext uri="{FF2B5EF4-FFF2-40B4-BE49-F238E27FC236}">
                <a16:creationId xmlns:a16="http://schemas.microsoft.com/office/drawing/2014/main" id="{8BAFE45F-970F-4366-BD48-060C9A22C234}"/>
              </a:ext>
            </a:extLst>
          </p:cNvPr>
          <p:cNvGraphicFramePr>
            <a:graphicFrameLocks noGrp="1"/>
          </p:cNvGraphicFramePr>
          <p:nvPr>
            <p:extLst>
              <p:ext uri="{D42A27DB-BD31-4B8C-83A1-F6EECF244321}">
                <p14:modId xmlns:p14="http://schemas.microsoft.com/office/powerpoint/2010/main" val="1750529612"/>
              </p:ext>
            </p:extLst>
          </p:nvPr>
        </p:nvGraphicFramePr>
        <p:xfrm>
          <a:off x="1164211" y="2334056"/>
          <a:ext cx="9565992" cy="3994938"/>
        </p:xfrm>
        <a:graphic>
          <a:graphicData uri="http://schemas.openxmlformats.org/drawingml/2006/table">
            <a:tbl>
              <a:tblPr firstRow="1" bandRow="1">
                <a:tableStyleId>{5C22544A-7EE6-4342-B048-85BDC9FD1C3A}</a:tableStyleId>
              </a:tblPr>
              <a:tblGrid>
                <a:gridCol w="3188664">
                  <a:extLst>
                    <a:ext uri="{9D8B030D-6E8A-4147-A177-3AD203B41FA5}">
                      <a16:colId xmlns:a16="http://schemas.microsoft.com/office/drawing/2014/main" val="3014571983"/>
                    </a:ext>
                  </a:extLst>
                </a:gridCol>
                <a:gridCol w="3188664">
                  <a:extLst>
                    <a:ext uri="{9D8B030D-6E8A-4147-A177-3AD203B41FA5}">
                      <a16:colId xmlns:a16="http://schemas.microsoft.com/office/drawing/2014/main" val="2500807624"/>
                    </a:ext>
                  </a:extLst>
                </a:gridCol>
                <a:gridCol w="3188664">
                  <a:extLst>
                    <a:ext uri="{9D8B030D-6E8A-4147-A177-3AD203B41FA5}">
                      <a16:colId xmlns:a16="http://schemas.microsoft.com/office/drawing/2014/main" val="2996636714"/>
                    </a:ext>
                  </a:extLst>
                </a:gridCol>
              </a:tblGrid>
              <a:tr h="529006">
                <a:tc>
                  <a:txBody>
                    <a:bodyPr/>
                    <a:lstStyle/>
                    <a:p>
                      <a:pPr>
                        <a:lnSpc>
                          <a:spcPct val="100000"/>
                        </a:lnSpc>
                      </a:pPr>
                      <a:r>
                        <a:rPr lang="en-IN" sz="1400" b="1" strike="noStrike" spc="-1" dirty="0">
                          <a:solidFill>
                            <a:srgbClr val="FFFFFF"/>
                          </a:solidFill>
                          <a:latin typeface="Century Gothic"/>
                        </a:rPr>
                        <a:t>Category &amp; Year of Publications</a:t>
                      </a:r>
                      <a:endParaRPr lang="en-IN" sz="1400" b="0" strike="noStrike" spc="-1" dirty="0">
                        <a:latin typeface="Arial"/>
                      </a:endParaRPr>
                    </a:p>
                  </a:txBody>
                  <a:tcPr marL="91080" marR="91080"/>
                </a:tc>
                <a:tc>
                  <a:txBody>
                    <a:bodyPr/>
                    <a:lstStyle/>
                    <a:p>
                      <a:pPr>
                        <a:lnSpc>
                          <a:spcPct val="100000"/>
                        </a:lnSpc>
                      </a:pPr>
                      <a:r>
                        <a:rPr lang="en-IN" sz="1400" b="1" strike="noStrike" spc="-1">
                          <a:solidFill>
                            <a:srgbClr val="FFFFFF"/>
                          </a:solidFill>
                          <a:latin typeface="Century Gothic"/>
                        </a:rPr>
                        <a:t>Features/Algorithms/Technique</a:t>
                      </a:r>
                      <a:endParaRPr lang="en-IN" sz="1400" b="0" strike="noStrike" spc="-1">
                        <a:latin typeface="Arial"/>
                      </a:endParaRPr>
                    </a:p>
                  </a:txBody>
                  <a:tcPr marL="91080" marR="91080"/>
                </a:tc>
                <a:tc>
                  <a:txBody>
                    <a:bodyPr/>
                    <a:lstStyle/>
                    <a:p>
                      <a:pPr>
                        <a:lnSpc>
                          <a:spcPct val="100000"/>
                        </a:lnSpc>
                      </a:pPr>
                      <a:r>
                        <a:rPr lang="en-IN" sz="1400" b="1" strike="noStrike" spc="-1">
                          <a:solidFill>
                            <a:srgbClr val="FFFFFF"/>
                          </a:solidFill>
                          <a:latin typeface="Century Gothic"/>
                        </a:rPr>
                        <a:t>Identified Gaps</a:t>
                      </a:r>
                      <a:endParaRPr lang="en-IN" sz="1400" b="0" strike="noStrike" spc="-1">
                        <a:latin typeface="Arial"/>
                      </a:endParaRPr>
                    </a:p>
                  </a:txBody>
                  <a:tcPr marL="91080" marR="91080"/>
                </a:tc>
                <a:extLst>
                  <a:ext uri="{0D108BD9-81ED-4DB2-BD59-A6C34878D82A}">
                    <a16:rowId xmlns:a16="http://schemas.microsoft.com/office/drawing/2014/main" val="780038149"/>
                  </a:ext>
                </a:extLst>
              </a:tr>
              <a:tr h="529006">
                <a:tc>
                  <a:txBody>
                    <a:bodyPr/>
                    <a:lstStyle/>
                    <a:p>
                      <a:pPr>
                        <a:lnSpc>
                          <a:spcPct val="100000"/>
                        </a:lnSpc>
                      </a:pPr>
                      <a:r>
                        <a:rPr lang="en-IN" sz="1400" b="0" strike="noStrike" spc="-1" dirty="0">
                          <a:solidFill>
                            <a:srgbClr val="000000"/>
                          </a:solidFill>
                          <a:latin typeface="Century Gothic"/>
                        </a:rPr>
                        <a:t>Vehicle Service Management and Live Monitoring With Predictive Maintenance System - 2019</a:t>
                      </a:r>
                      <a:endParaRPr lang="en-IN" sz="1400" b="0" strike="noStrike" spc="-1" dirty="0">
                        <a:latin typeface="Arial"/>
                      </a:endParaRPr>
                    </a:p>
                  </a:txBody>
                  <a:tcPr marL="91080" marR="91080"/>
                </a:tc>
                <a:tc>
                  <a:txBody>
                    <a:bodyPr/>
                    <a:lstStyle/>
                    <a:p>
                      <a:pPr>
                        <a:lnSpc>
                          <a:spcPct val="100000"/>
                        </a:lnSpc>
                      </a:pPr>
                      <a:r>
                        <a:rPr lang="en-IN" sz="1400" b="0" strike="noStrike" spc="-1">
                          <a:solidFill>
                            <a:srgbClr val="000000"/>
                          </a:solidFill>
                          <a:latin typeface="Century Gothic"/>
                        </a:rPr>
                        <a:t>Automation with IoT makes the whole experience of car.</a:t>
                      </a:r>
                      <a:endParaRPr lang="en-IN" sz="1400" b="0" strike="noStrike" spc="-1">
                        <a:latin typeface="Arial"/>
                      </a:endParaRPr>
                    </a:p>
                  </a:txBody>
                  <a:tcPr marL="91080" marR="91080"/>
                </a:tc>
                <a:tc>
                  <a:txBody>
                    <a:bodyPr/>
                    <a:lstStyle/>
                    <a:p>
                      <a:pPr>
                        <a:lnSpc>
                          <a:spcPct val="100000"/>
                        </a:lnSpc>
                      </a:pPr>
                      <a:r>
                        <a:rPr lang="en-IN" sz="1400" b="0" strike="noStrike" spc="-1">
                          <a:solidFill>
                            <a:srgbClr val="000000"/>
                          </a:solidFill>
                          <a:latin typeface="Century Gothic"/>
                        </a:rPr>
                        <a:t>Tracking location,website</a:t>
                      </a:r>
                      <a:endParaRPr lang="en-IN" sz="1400" b="0" strike="noStrike" spc="-1">
                        <a:latin typeface="Arial"/>
                      </a:endParaRPr>
                    </a:p>
                  </a:txBody>
                  <a:tcPr marL="91080" marR="91080"/>
                </a:tc>
                <a:extLst>
                  <a:ext uri="{0D108BD9-81ED-4DB2-BD59-A6C34878D82A}">
                    <a16:rowId xmlns:a16="http://schemas.microsoft.com/office/drawing/2014/main" val="162665064"/>
                  </a:ext>
                </a:extLst>
              </a:tr>
              <a:tr h="529006">
                <a:tc>
                  <a:txBody>
                    <a:bodyPr/>
                    <a:lstStyle/>
                    <a:p>
                      <a:pPr>
                        <a:lnSpc>
                          <a:spcPct val="100000"/>
                        </a:lnSpc>
                      </a:pPr>
                      <a:r>
                        <a:rPr lang="en-IN" sz="1400" b="0" strike="noStrike" spc="-1">
                          <a:solidFill>
                            <a:srgbClr val="000000"/>
                          </a:solidFill>
                          <a:latin typeface="Century Gothic"/>
                        </a:rPr>
                        <a:t>An IoT Based Predictive Connected Car Maintenance Approach - 2017</a:t>
                      </a:r>
                      <a:endParaRPr lang="en-IN" sz="1400" b="0" strike="noStrike" spc="-1">
                        <a:latin typeface="Arial"/>
                      </a:endParaRPr>
                    </a:p>
                  </a:txBody>
                  <a:tcPr marL="91080" marR="91080"/>
                </a:tc>
                <a:tc>
                  <a:txBody>
                    <a:bodyPr/>
                    <a:lstStyle/>
                    <a:p>
                      <a:pPr>
                        <a:lnSpc>
                          <a:spcPct val="100000"/>
                        </a:lnSpc>
                      </a:pPr>
                      <a:r>
                        <a:rPr lang="en-IN" sz="1400" b="0" strike="noStrike" spc="-1">
                          <a:solidFill>
                            <a:srgbClr val="000000"/>
                          </a:solidFill>
                          <a:latin typeface="Century Gothic"/>
                        </a:rPr>
                        <a:t>MQTT Protocol - MQTT is an extremely lightweight messaging protocol. </a:t>
                      </a:r>
                      <a:endParaRPr lang="en-IN" sz="1400" b="0" strike="noStrike" spc="-1">
                        <a:latin typeface="Arial"/>
                      </a:endParaRPr>
                    </a:p>
                  </a:txBody>
                  <a:tcPr marL="91080" marR="91080"/>
                </a:tc>
                <a:tc>
                  <a:txBody>
                    <a:bodyPr/>
                    <a:lstStyle/>
                    <a:p>
                      <a:pPr>
                        <a:lnSpc>
                          <a:spcPct val="100000"/>
                        </a:lnSpc>
                      </a:pPr>
                      <a:r>
                        <a:rPr lang="en-IN" sz="1400" b="0" strike="noStrike" spc="-1">
                          <a:solidFill>
                            <a:srgbClr val="000000"/>
                          </a:solidFill>
                          <a:latin typeface="Century Gothic"/>
                        </a:rPr>
                        <a:t>Tracking location</a:t>
                      </a:r>
                      <a:endParaRPr lang="en-IN" sz="1400" b="0" strike="noStrike" spc="-1">
                        <a:latin typeface="Arial"/>
                      </a:endParaRPr>
                    </a:p>
                  </a:txBody>
                  <a:tcPr marL="91080" marR="91080"/>
                </a:tc>
                <a:extLst>
                  <a:ext uri="{0D108BD9-81ED-4DB2-BD59-A6C34878D82A}">
                    <a16:rowId xmlns:a16="http://schemas.microsoft.com/office/drawing/2014/main" val="3478229973"/>
                  </a:ext>
                </a:extLst>
              </a:tr>
              <a:tr h="529006">
                <a:tc>
                  <a:txBody>
                    <a:bodyPr/>
                    <a:lstStyle/>
                    <a:p>
                      <a:pPr>
                        <a:lnSpc>
                          <a:spcPct val="100000"/>
                        </a:lnSpc>
                      </a:pPr>
                      <a:r>
                        <a:rPr lang="en-IN" sz="1400" b="0" strike="noStrike" spc="-1">
                          <a:solidFill>
                            <a:srgbClr val="000000"/>
                          </a:solidFill>
                          <a:latin typeface="Century Gothic"/>
                        </a:rPr>
                        <a:t>Order Management System for Time and Quantity Saving of Recipes Ingredients Using GPS Tracking Systems - 2021</a:t>
                      </a:r>
                      <a:endParaRPr lang="en-IN" sz="1400" b="0" strike="noStrike" spc="-1">
                        <a:latin typeface="Arial"/>
                      </a:endParaRPr>
                    </a:p>
                  </a:txBody>
                  <a:tcPr marL="91080" marR="91080"/>
                </a:tc>
                <a:tc>
                  <a:txBody>
                    <a:bodyPr/>
                    <a:lstStyle/>
                    <a:p>
                      <a:pPr>
                        <a:lnSpc>
                          <a:spcPct val="120000"/>
                        </a:lnSpc>
                      </a:pPr>
                      <a:r>
                        <a:rPr lang="en-IN" sz="1400" b="0" strike="noStrike" spc="-1">
                          <a:solidFill>
                            <a:srgbClr val="000000"/>
                          </a:solidFill>
                          <a:latin typeface="Century Gothic"/>
                        </a:rPr>
                        <a:t>GPS Tracking systems,</a:t>
                      </a:r>
                      <a:endParaRPr lang="en-IN" sz="1400" b="0" strike="noStrike" spc="-1">
                        <a:latin typeface="Arial"/>
                      </a:endParaRPr>
                    </a:p>
                    <a:p>
                      <a:pPr>
                        <a:lnSpc>
                          <a:spcPct val="100000"/>
                        </a:lnSpc>
                      </a:pPr>
                      <a:r>
                        <a:rPr lang="en-IN" sz="1400" b="0" strike="noStrike" spc="-1">
                          <a:solidFill>
                            <a:srgbClr val="000000"/>
                          </a:solidFill>
                          <a:latin typeface="Century Gothic"/>
                        </a:rPr>
                        <a:t>HODI Android App</a:t>
                      </a:r>
                      <a:endParaRPr lang="en-IN" sz="1400" b="0" strike="noStrike" spc="-1">
                        <a:latin typeface="Arial"/>
                      </a:endParaRPr>
                    </a:p>
                  </a:txBody>
                  <a:tcPr marL="91080" marR="91080"/>
                </a:tc>
                <a:tc>
                  <a:txBody>
                    <a:bodyPr/>
                    <a:lstStyle/>
                    <a:p>
                      <a:pPr algn="ctr">
                        <a:lnSpc>
                          <a:spcPct val="100000"/>
                        </a:lnSpc>
                      </a:pPr>
                      <a:endParaRPr lang="en-IN" sz="1800" b="0" strike="noStrike" spc="-1">
                        <a:latin typeface="Arial"/>
                      </a:endParaRPr>
                    </a:p>
                    <a:p>
                      <a:pPr algn="ctr">
                        <a:lnSpc>
                          <a:spcPct val="100000"/>
                        </a:lnSpc>
                      </a:pPr>
                      <a:r>
                        <a:rPr lang="en-IN" sz="1400" b="0" strike="noStrike" spc="-1">
                          <a:solidFill>
                            <a:srgbClr val="000000"/>
                          </a:solidFill>
                          <a:latin typeface="Century Gothic"/>
                        </a:rPr>
                        <a:t>-</a:t>
                      </a:r>
                      <a:endParaRPr lang="en-IN" sz="1400" b="0" strike="noStrike" spc="-1">
                        <a:latin typeface="Arial"/>
                      </a:endParaRPr>
                    </a:p>
                  </a:txBody>
                  <a:tcPr marL="91080" marR="91080"/>
                </a:tc>
                <a:extLst>
                  <a:ext uri="{0D108BD9-81ED-4DB2-BD59-A6C34878D82A}">
                    <a16:rowId xmlns:a16="http://schemas.microsoft.com/office/drawing/2014/main" val="3222061652"/>
                  </a:ext>
                </a:extLst>
              </a:tr>
              <a:tr h="529006">
                <a:tc>
                  <a:txBody>
                    <a:bodyPr/>
                    <a:lstStyle/>
                    <a:p>
                      <a:pPr>
                        <a:lnSpc>
                          <a:spcPct val="100000"/>
                        </a:lnSpc>
                      </a:pPr>
                      <a:r>
                        <a:rPr lang="en-IN" sz="1400" b="0" strike="noStrike" spc="-1">
                          <a:solidFill>
                            <a:srgbClr val="000000"/>
                          </a:solidFill>
                          <a:latin typeface="Century Gothic"/>
                        </a:rPr>
                        <a:t>Real Time Databases for Applications - 2017</a:t>
                      </a:r>
                      <a:endParaRPr lang="en-IN" sz="1400" b="0" strike="noStrike" spc="-1">
                        <a:latin typeface="Arial"/>
                      </a:endParaRPr>
                    </a:p>
                  </a:txBody>
                  <a:tcPr marL="91080" marR="91080"/>
                </a:tc>
                <a:tc>
                  <a:txBody>
                    <a:bodyPr/>
                    <a:lstStyle/>
                    <a:p>
                      <a:pPr>
                        <a:lnSpc>
                          <a:spcPct val="100000"/>
                        </a:lnSpc>
                      </a:pPr>
                      <a:r>
                        <a:rPr lang="en-IN" sz="1400" b="0" strike="noStrike" spc="-1">
                          <a:solidFill>
                            <a:srgbClr val="000000"/>
                          </a:solidFill>
                          <a:latin typeface="Century Gothic"/>
                        </a:rPr>
                        <a:t>Transferring data realtime with firebase</a:t>
                      </a:r>
                      <a:endParaRPr lang="en-IN" sz="1400" b="0" strike="noStrike" spc="-1">
                        <a:latin typeface="Arial"/>
                      </a:endParaRPr>
                    </a:p>
                  </a:txBody>
                  <a:tcPr marL="91080" marR="91080"/>
                </a:tc>
                <a:tc>
                  <a:txBody>
                    <a:bodyPr/>
                    <a:lstStyle/>
                    <a:p>
                      <a:pPr algn="ctr">
                        <a:lnSpc>
                          <a:spcPct val="100000"/>
                        </a:lnSpc>
                      </a:pPr>
                      <a:r>
                        <a:rPr lang="en-IN" sz="1400" b="0" strike="noStrike" spc="-1">
                          <a:solidFill>
                            <a:srgbClr val="000000"/>
                          </a:solidFill>
                          <a:latin typeface="Century Gothic"/>
                        </a:rPr>
                        <a:t>-</a:t>
                      </a:r>
                      <a:endParaRPr lang="en-IN" sz="1400" b="0" strike="noStrike" spc="-1">
                        <a:latin typeface="Arial"/>
                      </a:endParaRPr>
                    </a:p>
                  </a:txBody>
                  <a:tcPr marL="91080" marR="91080"/>
                </a:tc>
                <a:extLst>
                  <a:ext uri="{0D108BD9-81ED-4DB2-BD59-A6C34878D82A}">
                    <a16:rowId xmlns:a16="http://schemas.microsoft.com/office/drawing/2014/main" val="3875218515"/>
                  </a:ext>
                </a:extLst>
              </a:tr>
              <a:tr h="529006">
                <a:tc>
                  <a:txBody>
                    <a:bodyPr/>
                    <a:lstStyle/>
                    <a:p>
                      <a:pPr>
                        <a:lnSpc>
                          <a:spcPct val="100000"/>
                        </a:lnSpc>
                      </a:pPr>
                      <a:r>
                        <a:rPr lang="en-IN" sz="1400" b="0" strike="noStrike" spc="-1">
                          <a:solidFill>
                            <a:srgbClr val="000000"/>
                          </a:solidFill>
                          <a:latin typeface="Century Gothic"/>
                        </a:rPr>
                        <a:t>Positioning and Navigation System </a:t>
                      </a:r>
                      <a:endParaRPr lang="en-IN" sz="1400" b="0" strike="noStrike" spc="-1">
                        <a:latin typeface="Arial"/>
                      </a:endParaRPr>
                    </a:p>
                    <a:p>
                      <a:pPr>
                        <a:lnSpc>
                          <a:spcPct val="100000"/>
                        </a:lnSpc>
                      </a:pPr>
                      <a:r>
                        <a:rPr lang="en-IN" sz="1400" b="0" strike="noStrike" spc="-1">
                          <a:solidFill>
                            <a:srgbClr val="000000"/>
                          </a:solidFill>
                          <a:latin typeface="Century Gothic"/>
                        </a:rPr>
                        <a:t>Using GPS - 2006</a:t>
                      </a:r>
                      <a:endParaRPr lang="en-IN" sz="1400" b="0" strike="noStrike" spc="-1">
                        <a:latin typeface="Arial"/>
                      </a:endParaRPr>
                    </a:p>
                  </a:txBody>
                  <a:tcPr marL="91080" marR="91080"/>
                </a:tc>
                <a:tc>
                  <a:txBody>
                    <a:bodyPr/>
                    <a:lstStyle/>
                    <a:p>
                      <a:pPr>
                        <a:lnSpc>
                          <a:spcPct val="100000"/>
                        </a:lnSpc>
                      </a:pPr>
                      <a:r>
                        <a:rPr lang="en-IN" sz="1400" b="0" strike="noStrike" spc="-1">
                          <a:solidFill>
                            <a:srgbClr val="000000"/>
                          </a:solidFill>
                          <a:latin typeface="Century Gothic"/>
                        </a:rPr>
                        <a:t>Hardware(sensors) to track location</a:t>
                      </a:r>
                      <a:endParaRPr lang="en-IN" sz="1400" b="0" strike="noStrike" spc="-1">
                        <a:latin typeface="Arial"/>
                      </a:endParaRPr>
                    </a:p>
                  </a:txBody>
                  <a:tcPr marL="91080" marR="91080"/>
                </a:tc>
                <a:tc>
                  <a:txBody>
                    <a:bodyPr/>
                    <a:lstStyle/>
                    <a:p>
                      <a:pPr>
                        <a:lnSpc>
                          <a:spcPct val="100000"/>
                        </a:lnSpc>
                      </a:pPr>
                      <a:r>
                        <a:rPr lang="en-IN" sz="1400" b="0" strike="noStrike" spc="-1" dirty="0">
                          <a:solidFill>
                            <a:srgbClr val="000000"/>
                          </a:solidFill>
                          <a:latin typeface="Century Gothic"/>
                        </a:rPr>
                        <a:t>no web/android connectivity explained</a:t>
                      </a:r>
                      <a:endParaRPr lang="en-IN" sz="1400" b="0" strike="noStrike" spc="-1" dirty="0">
                        <a:latin typeface="Arial"/>
                      </a:endParaRPr>
                    </a:p>
                  </a:txBody>
                  <a:tcPr marL="91080" marR="91080"/>
                </a:tc>
                <a:extLst>
                  <a:ext uri="{0D108BD9-81ED-4DB2-BD59-A6C34878D82A}">
                    <a16:rowId xmlns:a16="http://schemas.microsoft.com/office/drawing/2014/main" val="3589414213"/>
                  </a:ext>
                </a:extLst>
              </a:tr>
            </a:tbl>
          </a:graphicData>
        </a:graphic>
      </p:graphicFrame>
    </p:spTree>
    <p:extLst>
      <p:ext uri="{BB962C8B-B14F-4D97-AF65-F5344CB8AC3E}">
        <p14:creationId xmlns:p14="http://schemas.microsoft.com/office/powerpoint/2010/main" val="26451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b="0" strike="noStrike" spc="-1">
                <a:solidFill>
                  <a:srgbClr val="EBEBEB"/>
                </a:solidFill>
                <a:latin typeface="Century Gothic"/>
              </a:rPr>
              <a:t>Hardware  Software Requirements</a:t>
            </a:r>
            <a:endParaRPr lang="en-US" sz="4000" b="0" strike="noStrike" spc="-1">
              <a:solidFill>
                <a:srgbClr val="000000"/>
              </a:solidFill>
              <a:latin typeface="Century Gothic"/>
            </a:endParaRPr>
          </a:p>
        </p:txBody>
      </p:sp>
      <p:sp>
        <p:nvSpPr>
          <p:cNvPr id="121" name="TextShape 2"/>
          <p:cNvSpPr txBox="1"/>
          <p:nvPr/>
        </p:nvSpPr>
        <p:spPr>
          <a:xfrm>
            <a:off x="653760" y="2309040"/>
            <a:ext cx="11060280" cy="4000320"/>
          </a:xfrm>
          <a:prstGeom prst="rect">
            <a:avLst/>
          </a:prstGeom>
          <a:noFill/>
          <a:ln>
            <a:noFill/>
          </a:ln>
        </p:spPr>
        <p:txBody>
          <a:bodyPr>
            <a:normAutofit fontScale="81000" lnSpcReduction="20000"/>
          </a:bodyPr>
          <a:lstStyle/>
          <a:p>
            <a:pPr marL="343080" indent="-342720">
              <a:lnSpc>
                <a:spcPct val="100000"/>
              </a:lnSpc>
              <a:spcBef>
                <a:spcPts val="1001"/>
              </a:spcBef>
              <a:buClr>
                <a:srgbClr val="B31166"/>
              </a:buClr>
              <a:buSzPct val="80000"/>
              <a:buFont typeface="Wingdings 3" charset="2"/>
              <a:buChar char=""/>
            </a:pPr>
            <a:r>
              <a:rPr lang="en-US" sz="2400" b="0" strike="noStrike" spc="-1" dirty="0">
                <a:solidFill>
                  <a:srgbClr val="404040"/>
                </a:solidFill>
                <a:latin typeface="Century Gothic"/>
              </a:rPr>
              <a:t>Hardware Requirements:</a:t>
            </a:r>
          </a:p>
          <a:p>
            <a:pPr marL="343080" indent="-342720">
              <a:lnSpc>
                <a:spcPct val="100000"/>
              </a:lnSpc>
              <a:spcBef>
                <a:spcPts val="1001"/>
              </a:spcBef>
              <a:buClr>
                <a:srgbClr val="B31166"/>
              </a:buClr>
              <a:buSzPct val="80000"/>
              <a:buFont typeface="Century Gothic"/>
              <a:buAutoNum type="arabicPeriod"/>
            </a:pPr>
            <a:r>
              <a:rPr lang="en-US" sz="1800" b="1" strike="noStrike" spc="-1" dirty="0">
                <a:solidFill>
                  <a:srgbClr val="404040"/>
                </a:solidFill>
                <a:latin typeface="Century Gothic"/>
              </a:rPr>
              <a:t>Arduino &amp; WIFI Module </a:t>
            </a:r>
            <a:r>
              <a:rPr lang="en-US" sz="1800" b="0" strike="noStrike" spc="-1" dirty="0">
                <a:solidFill>
                  <a:srgbClr val="404040"/>
                </a:solidFill>
                <a:latin typeface="Century Gothic"/>
              </a:rPr>
              <a:t>: </a:t>
            </a:r>
            <a:r>
              <a:rPr lang="en-US" sz="1800" b="0" strike="noStrike" spc="-1" dirty="0">
                <a:solidFill>
                  <a:srgbClr val="4D5156"/>
                </a:solidFill>
                <a:latin typeface="Century Gothic"/>
              </a:rPr>
              <a:t>To collect data from all nodes and send it to server</a:t>
            </a:r>
            <a:endParaRPr lang="en-US" sz="1800" b="0" strike="noStrike" spc="-1" dirty="0">
              <a:solidFill>
                <a:srgbClr val="404040"/>
              </a:solidFill>
              <a:latin typeface="Century Gothic"/>
            </a:endParaRPr>
          </a:p>
          <a:p>
            <a:pPr marL="343080" indent="-342720">
              <a:lnSpc>
                <a:spcPct val="100000"/>
              </a:lnSpc>
              <a:spcBef>
                <a:spcPts val="1001"/>
              </a:spcBef>
              <a:buClr>
                <a:srgbClr val="B31166"/>
              </a:buClr>
              <a:buSzPct val="80000"/>
              <a:buFont typeface="Century Gothic"/>
              <a:buAutoNum type="arabicPeriod"/>
            </a:pPr>
            <a:r>
              <a:rPr lang="en-US" sz="1800" b="1" strike="noStrike" spc="-1" dirty="0">
                <a:solidFill>
                  <a:srgbClr val="404040"/>
                </a:solidFill>
                <a:latin typeface="Century Gothic"/>
              </a:rPr>
              <a:t>Temperature sensor </a:t>
            </a:r>
            <a:r>
              <a:rPr lang="en-US" sz="1800" b="0" strike="noStrike" spc="-1" dirty="0">
                <a:solidFill>
                  <a:srgbClr val="404040"/>
                </a:solidFill>
                <a:latin typeface="Century Gothic"/>
              </a:rPr>
              <a:t>: To monitor temperature of engine</a:t>
            </a:r>
          </a:p>
          <a:p>
            <a:pPr marL="343080" indent="-342720">
              <a:lnSpc>
                <a:spcPct val="100000"/>
              </a:lnSpc>
              <a:spcBef>
                <a:spcPts val="1001"/>
              </a:spcBef>
              <a:buClr>
                <a:srgbClr val="B31166"/>
              </a:buClr>
              <a:buSzPct val="80000"/>
              <a:buFont typeface="Century Gothic"/>
              <a:buAutoNum type="arabicPeriod"/>
            </a:pPr>
            <a:r>
              <a:rPr lang="en-US" sz="1800" b="1" strike="noStrike" spc="-1" dirty="0">
                <a:solidFill>
                  <a:srgbClr val="404040"/>
                </a:solidFill>
                <a:latin typeface="Century Gothic"/>
              </a:rPr>
              <a:t>Voltage Detector </a:t>
            </a:r>
            <a:r>
              <a:rPr lang="en-US" sz="1800" b="0" strike="noStrike" spc="-1" dirty="0">
                <a:solidFill>
                  <a:srgbClr val="404040"/>
                </a:solidFill>
                <a:latin typeface="Century Gothic"/>
              </a:rPr>
              <a:t>: To monitor voltage of battery</a:t>
            </a:r>
          </a:p>
          <a:p>
            <a:pPr marL="343080" indent="-342720">
              <a:lnSpc>
                <a:spcPct val="100000"/>
              </a:lnSpc>
              <a:spcBef>
                <a:spcPts val="1001"/>
              </a:spcBef>
              <a:buClr>
                <a:srgbClr val="B31166"/>
              </a:buClr>
              <a:buSzPct val="80000"/>
              <a:buFont typeface="Century Gothic"/>
              <a:buAutoNum type="arabicPeriod"/>
            </a:pPr>
            <a:r>
              <a:rPr lang="en-US" sz="1800" b="1" strike="noStrike" spc="-1" dirty="0">
                <a:solidFill>
                  <a:srgbClr val="404040"/>
                </a:solidFill>
                <a:latin typeface="Century Gothic"/>
              </a:rPr>
              <a:t>GPS module </a:t>
            </a:r>
            <a:r>
              <a:rPr lang="en-US" sz="1800" b="0" strike="noStrike" spc="-1" dirty="0">
                <a:solidFill>
                  <a:srgbClr val="404040"/>
                </a:solidFill>
                <a:latin typeface="Century Gothic"/>
              </a:rPr>
              <a:t>: To get location of vehicle to find nearby service centers </a:t>
            </a:r>
          </a:p>
          <a:p>
            <a:pPr>
              <a:lnSpc>
                <a:spcPct val="100000"/>
              </a:lnSpc>
              <a:spcBef>
                <a:spcPts val="1001"/>
              </a:spcBef>
            </a:pPr>
            <a:endParaRPr lang="en-US" sz="1800" b="0" strike="noStrike" spc="-1" dirty="0">
              <a:solidFill>
                <a:srgbClr val="404040"/>
              </a:solidFill>
              <a:latin typeface="Century Gothic"/>
            </a:endParaRPr>
          </a:p>
          <a:p>
            <a:pPr marL="343080" indent="-342720">
              <a:lnSpc>
                <a:spcPct val="100000"/>
              </a:lnSpc>
              <a:spcBef>
                <a:spcPts val="1001"/>
              </a:spcBef>
              <a:buClr>
                <a:srgbClr val="B31166"/>
              </a:buClr>
              <a:buSzPct val="80000"/>
              <a:buFont typeface="Wingdings 3" charset="2"/>
              <a:buChar char=""/>
            </a:pPr>
            <a:r>
              <a:rPr lang="en-US" sz="2400" b="0" strike="noStrike" spc="-1" dirty="0">
                <a:solidFill>
                  <a:srgbClr val="404040"/>
                </a:solidFill>
                <a:latin typeface="Century Gothic"/>
              </a:rPr>
              <a:t>Software Requirements:</a:t>
            </a:r>
            <a:endParaRPr lang="en-US" sz="1800" b="0" strike="noStrike" spc="-1" dirty="0">
              <a:solidFill>
                <a:srgbClr val="404040"/>
              </a:solidFill>
              <a:latin typeface="Century Gothic"/>
            </a:endParaRPr>
          </a:p>
          <a:p>
            <a:pPr marL="343080" indent="-342720">
              <a:lnSpc>
                <a:spcPct val="100000"/>
              </a:lnSpc>
              <a:spcBef>
                <a:spcPts val="1001"/>
              </a:spcBef>
              <a:buClr>
                <a:srgbClr val="B31166"/>
              </a:buClr>
              <a:buSzPct val="80000"/>
              <a:buFont typeface="Century Gothic"/>
              <a:buAutoNum type="arabicPeriod"/>
            </a:pPr>
            <a:r>
              <a:rPr lang="en-US" sz="1800" b="1" strike="noStrike" spc="-1" dirty="0">
                <a:solidFill>
                  <a:srgbClr val="404040"/>
                </a:solidFill>
                <a:latin typeface="Century Gothic"/>
              </a:rPr>
              <a:t>Firebase Realtime DB, Storage</a:t>
            </a:r>
            <a:r>
              <a:rPr lang="en-US" sz="1800" b="0" strike="noStrike" spc="-1" dirty="0">
                <a:solidFill>
                  <a:srgbClr val="404040"/>
                </a:solidFill>
                <a:latin typeface="Century Gothic"/>
              </a:rPr>
              <a:t>: Document and key-value database, will be used to store and retrieve user and vehicle’s data</a:t>
            </a:r>
          </a:p>
          <a:p>
            <a:pPr marL="343080" indent="-342720">
              <a:lnSpc>
                <a:spcPct val="100000"/>
              </a:lnSpc>
              <a:spcBef>
                <a:spcPts val="1001"/>
              </a:spcBef>
              <a:buClr>
                <a:srgbClr val="B31166"/>
              </a:buClr>
              <a:buSzPct val="80000"/>
              <a:buFont typeface="Century Gothic"/>
              <a:buAutoNum type="arabicPeriod"/>
            </a:pPr>
            <a:r>
              <a:rPr lang="en-US" sz="1800" b="1" strike="noStrike" spc="-1" dirty="0">
                <a:solidFill>
                  <a:srgbClr val="404040"/>
                </a:solidFill>
                <a:latin typeface="Century Gothic" panose="020B0502020202020204" pitchFamily="34" charset="0"/>
              </a:rPr>
              <a:t>Chart.js Library </a:t>
            </a:r>
            <a:r>
              <a:rPr lang="en-US" sz="1800" b="0" strike="noStrike" spc="-1" dirty="0">
                <a:solidFill>
                  <a:srgbClr val="404040"/>
                </a:solidFill>
                <a:latin typeface="Century Gothic" panose="020B0502020202020204" pitchFamily="34" charset="0"/>
              </a:rPr>
              <a:t>: </a:t>
            </a:r>
            <a:r>
              <a:rPr lang="en-US" b="0" i="0" dirty="0">
                <a:solidFill>
                  <a:srgbClr val="4D5156"/>
                </a:solidFill>
                <a:effectLst/>
                <a:latin typeface="Century Gothic" panose="020B0502020202020204" pitchFamily="34" charset="0"/>
              </a:rPr>
              <a:t>Open-source JavaScript library for data visualization</a:t>
            </a:r>
          </a:p>
          <a:p>
            <a:pPr marL="343080" indent="-342720">
              <a:lnSpc>
                <a:spcPct val="100000"/>
              </a:lnSpc>
              <a:spcBef>
                <a:spcPts val="1001"/>
              </a:spcBef>
              <a:buClr>
                <a:srgbClr val="B31166"/>
              </a:buClr>
              <a:buSzPct val="80000"/>
              <a:buFont typeface="Century Gothic"/>
              <a:buAutoNum type="arabicPeriod"/>
            </a:pPr>
            <a:r>
              <a:rPr lang="en-US" sz="1800" b="1" strike="noStrike" spc="-1" dirty="0">
                <a:solidFill>
                  <a:srgbClr val="404040"/>
                </a:solidFill>
                <a:latin typeface="Century Gothic" panose="020B0502020202020204" pitchFamily="34" charset="0"/>
              </a:rPr>
              <a:t>OpenStreetMap </a:t>
            </a:r>
            <a:r>
              <a:rPr lang="en-US" sz="1800" b="0" strike="noStrike" spc="-1" dirty="0">
                <a:solidFill>
                  <a:srgbClr val="404040"/>
                </a:solidFill>
                <a:latin typeface="Century Gothic" panose="020B0502020202020204" pitchFamily="34" charset="0"/>
              </a:rPr>
              <a:t> : </a:t>
            </a:r>
            <a:r>
              <a:rPr lang="en-US" b="0" i="0" dirty="0">
                <a:solidFill>
                  <a:srgbClr val="4D5156"/>
                </a:solidFill>
                <a:effectLst/>
                <a:latin typeface="Century Gothic" panose="020B0502020202020204" pitchFamily="34" charset="0"/>
              </a:rPr>
              <a:t>OpenStreetMap is a collaborative project to create a free editable geographic database of the world.</a:t>
            </a:r>
            <a:r>
              <a:rPr lang="en-US" sz="1800" b="0" strike="noStrike" spc="-1" dirty="0">
                <a:solidFill>
                  <a:srgbClr val="404040"/>
                </a:solidFill>
                <a:latin typeface="Century Gothic"/>
              </a:rPr>
              <a:t> </a:t>
            </a:r>
          </a:p>
          <a:p>
            <a:pPr marL="343080" indent="-342720">
              <a:lnSpc>
                <a:spcPct val="100000"/>
              </a:lnSpc>
              <a:spcBef>
                <a:spcPts val="1001"/>
              </a:spcBef>
              <a:buClr>
                <a:srgbClr val="B31166"/>
              </a:buClr>
              <a:buSzPct val="80000"/>
              <a:buFont typeface="Century Gothic"/>
              <a:buAutoNum type="arabicPeriod"/>
            </a:pPr>
            <a:r>
              <a:rPr lang="en-US" sz="1800" b="1" strike="noStrike" spc="-1" dirty="0">
                <a:solidFill>
                  <a:srgbClr val="404040"/>
                </a:solidFill>
                <a:latin typeface="Century Gothic"/>
              </a:rPr>
              <a:t>Bootstrap | HTML | CSS | JavaScript </a:t>
            </a:r>
            <a:r>
              <a:rPr lang="en-US" sz="1800" b="0" strike="noStrike" spc="-1" dirty="0">
                <a:solidFill>
                  <a:srgbClr val="404040"/>
                </a:solidFill>
                <a:latin typeface="Century Gothic"/>
              </a:rPr>
              <a:t>: For designing, styling and making web pages interactive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a:solidFill>
                  <a:srgbClr val="EBEBEB"/>
                </a:solidFill>
                <a:latin typeface="Century Gothic"/>
              </a:rPr>
              <a:t>Design </a:t>
            </a:r>
            <a:endParaRPr lang="en-US" sz="4400" b="0" strike="noStrike" spc="-1">
              <a:solidFill>
                <a:srgbClr val="000000"/>
              </a:solidFill>
              <a:latin typeface="Century Gothic"/>
            </a:endParaRPr>
          </a:p>
        </p:txBody>
      </p:sp>
      <p:pic>
        <p:nvPicPr>
          <p:cNvPr id="123" name="Content Placeholder 4"/>
          <p:cNvPicPr/>
          <p:nvPr/>
        </p:nvPicPr>
        <p:blipFill>
          <a:blip r:embed="rId2">
            <a:extLst>
              <a:ext uri="{28A0092B-C50C-407E-A947-70E740481C1C}">
                <a14:useLocalDpi xmlns:a14="http://schemas.microsoft.com/office/drawing/2010/main" val="0"/>
              </a:ext>
            </a:extLst>
          </a:blip>
          <a:srcRect/>
          <a:stretch/>
        </p:blipFill>
        <p:spPr>
          <a:xfrm>
            <a:off x="4198776" y="2461320"/>
            <a:ext cx="6540759" cy="3864835"/>
          </a:xfrm>
          <a:prstGeom prst="rect">
            <a:avLst/>
          </a:prstGeom>
          <a:ln>
            <a:noFill/>
          </a:ln>
        </p:spPr>
      </p:pic>
      <p:sp>
        <p:nvSpPr>
          <p:cNvPr id="124" name="CustomShape 2"/>
          <p:cNvSpPr/>
          <p:nvPr/>
        </p:nvSpPr>
        <p:spPr>
          <a:xfrm>
            <a:off x="1052243" y="3512976"/>
            <a:ext cx="23500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600" b="0" strike="noStrike" spc="-1" dirty="0">
                <a:solidFill>
                  <a:srgbClr val="000000"/>
                </a:solidFill>
                <a:latin typeface="Century Gothic"/>
              </a:rPr>
              <a:t>Block Diagram</a:t>
            </a:r>
            <a:endParaRPr lang="en-IN" sz="36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b="0" strike="noStrike" spc="-1" dirty="0">
                <a:solidFill>
                  <a:srgbClr val="EBEBEB"/>
                </a:solidFill>
                <a:latin typeface="Century Gothic"/>
              </a:rPr>
              <a:t>Practical Information Collected</a:t>
            </a:r>
            <a:endParaRPr lang="en-US" sz="4000" b="0" strike="noStrike" spc="-1" dirty="0">
              <a:solidFill>
                <a:srgbClr val="000000"/>
              </a:solidFill>
              <a:latin typeface="Century Gothic"/>
            </a:endParaRPr>
          </a:p>
        </p:txBody>
      </p:sp>
      <p:sp>
        <p:nvSpPr>
          <p:cNvPr id="121" name="TextShape 2"/>
          <p:cNvSpPr txBox="1"/>
          <p:nvPr/>
        </p:nvSpPr>
        <p:spPr>
          <a:xfrm>
            <a:off x="406821" y="2220686"/>
            <a:ext cx="11060280" cy="3663514"/>
          </a:xfrm>
          <a:prstGeom prst="rect">
            <a:avLst/>
          </a:prstGeom>
          <a:noFill/>
          <a:ln>
            <a:noFill/>
          </a:ln>
        </p:spPr>
        <p:txBody>
          <a:bodyPr>
            <a:normAutofit fontScale="96000"/>
          </a:bodyPr>
          <a:lstStyle/>
          <a:p>
            <a:pPr marL="360">
              <a:lnSpc>
                <a:spcPct val="100000"/>
              </a:lnSpc>
              <a:spcBef>
                <a:spcPts val="1001"/>
              </a:spcBef>
              <a:buClr>
                <a:srgbClr val="B31166"/>
              </a:buClr>
              <a:buSzPct val="80000"/>
            </a:pPr>
            <a:r>
              <a:rPr lang="en-US" sz="3300" b="1" strike="noStrike" spc="-1" dirty="0">
                <a:solidFill>
                  <a:srgbClr val="404040"/>
                </a:solidFill>
                <a:latin typeface="Century Gothic"/>
              </a:rPr>
              <a:t>VISIT TO SERVICE CENTRE</a:t>
            </a:r>
            <a:r>
              <a:rPr lang="en-US" sz="1800" b="0" strike="noStrike" spc="-1" dirty="0">
                <a:solidFill>
                  <a:srgbClr val="404040"/>
                </a:solidFill>
                <a:latin typeface="Century Gothic"/>
              </a:rPr>
              <a:t>.</a:t>
            </a:r>
          </a:p>
        </p:txBody>
      </p:sp>
      <p:graphicFrame>
        <p:nvGraphicFramePr>
          <p:cNvPr id="2" name="Table 2">
            <a:extLst>
              <a:ext uri="{FF2B5EF4-FFF2-40B4-BE49-F238E27FC236}">
                <a16:creationId xmlns:a16="http://schemas.microsoft.com/office/drawing/2014/main" id="{3A72F40D-FE38-4139-950B-CD9E63C846AB}"/>
              </a:ext>
            </a:extLst>
          </p:cNvPr>
          <p:cNvGraphicFramePr>
            <a:graphicFrameLocks noGrp="1"/>
          </p:cNvGraphicFramePr>
          <p:nvPr>
            <p:extLst>
              <p:ext uri="{D42A27DB-BD31-4B8C-83A1-F6EECF244321}">
                <p14:modId xmlns:p14="http://schemas.microsoft.com/office/powerpoint/2010/main" val="1465334308"/>
              </p:ext>
            </p:extLst>
          </p:nvPr>
        </p:nvGraphicFramePr>
        <p:xfrm>
          <a:off x="406821" y="2857680"/>
          <a:ext cx="11355353" cy="4323334"/>
        </p:xfrm>
        <a:graphic>
          <a:graphicData uri="http://schemas.openxmlformats.org/drawingml/2006/table">
            <a:tbl>
              <a:tblPr firstRow="1" bandRow="1">
                <a:tableStyleId>{5C22544A-7EE6-4342-B048-85BDC9FD1C3A}</a:tableStyleId>
              </a:tblPr>
              <a:tblGrid>
                <a:gridCol w="2606045">
                  <a:extLst>
                    <a:ext uri="{9D8B030D-6E8A-4147-A177-3AD203B41FA5}">
                      <a16:colId xmlns:a16="http://schemas.microsoft.com/office/drawing/2014/main" val="2772088680"/>
                    </a:ext>
                  </a:extLst>
                </a:gridCol>
                <a:gridCol w="2916436">
                  <a:extLst>
                    <a:ext uri="{9D8B030D-6E8A-4147-A177-3AD203B41FA5}">
                      <a16:colId xmlns:a16="http://schemas.microsoft.com/office/drawing/2014/main" val="3031586455"/>
                    </a:ext>
                  </a:extLst>
                </a:gridCol>
                <a:gridCol w="2916436">
                  <a:extLst>
                    <a:ext uri="{9D8B030D-6E8A-4147-A177-3AD203B41FA5}">
                      <a16:colId xmlns:a16="http://schemas.microsoft.com/office/drawing/2014/main" val="1771662347"/>
                    </a:ext>
                  </a:extLst>
                </a:gridCol>
                <a:gridCol w="2916436">
                  <a:extLst>
                    <a:ext uri="{9D8B030D-6E8A-4147-A177-3AD203B41FA5}">
                      <a16:colId xmlns:a16="http://schemas.microsoft.com/office/drawing/2014/main" val="615447128"/>
                    </a:ext>
                  </a:extLst>
                </a:gridCol>
              </a:tblGrid>
              <a:tr h="617055">
                <a:tc>
                  <a:txBody>
                    <a:bodyPr/>
                    <a:lstStyle/>
                    <a:p>
                      <a:r>
                        <a:rPr lang="en-US" dirty="0">
                          <a:latin typeface="Century Gothic" panose="020B0502020202020204" pitchFamily="34" charset="0"/>
                        </a:rPr>
                        <a:t>Company name </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Information asked </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Information received </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Data of visit</a:t>
                      </a:r>
                      <a:endParaRPr lang="en-IN" dirty="0">
                        <a:latin typeface="Century Gothic" panose="020B0502020202020204" pitchFamily="34" charset="0"/>
                      </a:endParaRPr>
                    </a:p>
                  </a:txBody>
                  <a:tcPr/>
                </a:tc>
                <a:extLst>
                  <a:ext uri="{0D108BD9-81ED-4DB2-BD59-A6C34878D82A}">
                    <a16:rowId xmlns:a16="http://schemas.microsoft.com/office/drawing/2014/main" val="1368678561"/>
                  </a:ext>
                </a:extLst>
              </a:tr>
              <a:tr h="1145959">
                <a:tc>
                  <a:txBody>
                    <a:bodyPr/>
                    <a:lstStyle/>
                    <a:p>
                      <a:r>
                        <a:rPr lang="en-US" dirty="0">
                          <a:latin typeface="Century Gothic" panose="020B0502020202020204" pitchFamily="34" charset="0"/>
                        </a:rPr>
                        <a:t>Volkswagen</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Working of the ECU how it is connected to car components.</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Basic information of ECU and latest technology used in cars.</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06/10/2021</a:t>
                      </a:r>
                      <a:endParaRPr lang="en-IN" dirty="0">
                        <a:latin typeface="Century Gothic" panose="020B0502020202020204" pitchFamily="34" charset="0"/>
                      </a:endParaRPr>
                    </a:p>
                  </a:txBody>
                  <a:tcPr/>
                </a:tc>
                <a:extLst>
                  <a:ext uri="{0D108BD9-81ED-4DB2-BD59-A6C34878D82A}">
                    <a16:rowId xmlns:a16="http://schemas.microsoft.com/office/drawing/2014/main" val="2751447406"/>
                  </a:ext>
                </a:extLst>
              </a:tr>
              <a:tr h="2237306">
                <a:tc>
                  <a:txBody>
                    <a:bodyPr/>
                    <a:lstStyle/>
                    <a:p>
                      <a:r>
                        <a:rPr lang="en-US" dirty="0">
                          <a:latin typeface="Century Gothic" panose="020B0502020202020204" pitchFamily="34" charset="0"/>
                        </a:rPr>
                        <a:t>Tata motors </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Connection of the sensors. with Control units and thresholds values of various components of the car.</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The Manager contacted Senior manager and he told that after getting a proceed sign with senior manager we will give you the information you need or possible for us to give</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16/10/2021</a:t>
                      </a:r>
                      <a:endParaRPr lang="en-IN" dirty="0">
                        <a:latin typeface="Century Gothic" panose="020B0502020202020204" pitchFamily="34" charset="0"/>
                      </a:endParaRPr>
                    </a:p>
                  </a:txBody>
                  <a:tcPr/>
                </a:tc>
                <a:extLst>
                  <a:ext uri="{0D108BD9-81ED-4DB2-BD59-A6C34878D82A}">
                    <a16:rowId xmlns:a16="http://schemas.microsoft.com/office/drawing/2014/main" val="2805431353"/>
                  </a:ext>
                </a:extLst>
              </a:tr>
            </a:tbl>
          </a:graphicData>
        </a:graphic>
      </p:graphicFrame>
    </p:spTree>
    <p:extLst>
      <p:ext uri="{BB962C8B-B14F-4D97-AF65-F5344CB8AC3E}">
        <p14:creationId xmlns:p14="http://schemas.microsoft.com/office/powerpoint/2010/main" val="425555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BC1B13D-9BDE-4B0B-B1A8-C98FC5058207}"/>
              </a:ext>
            </a:extLst>
          </p:cNvPr>
          <p:cNvGraphicFramePr>
            <a:graphicFrameLocks noGrp="1"/>
          </p:cNvGraphicFramePr>
          <p:nvPr>
            <p:extLst>
              <p:ext uri="{D42A27DB-BD31-4B8C-83A1-F6EECF244321}">
                <p14:modId xmlns:p14="http://schemas.microsoft.com/office/powerpoint/2010/main" val="1013229916"/>
              </p:ext>
            </p:extLst>
          </p:nvPr>
        </p:nvGraphicFramePr>
        <p:xfrm>
          <a:off x="335901" y="466532"/>
          <a:ext cx="11355356" cy="6391468"/>
        </p:xfrm>
        <a:graphic>
          <a:graphicData uri="http://schemas.openxmlformats.org/drawingml/2006/table">
            <a:tbl>
              <a:tblPr firstRow="1" bandRow="1">
                <a:tableStyleId>{5C22544A-7EE6-4342-B048-85BDC9FD1C3A}</a:tableStyleId>
              </a:tblPr>
              <a:tblGrid>
                <a:gridCol w="2838839">
                  <a:extLst>
                    <a:ext uri="{9D8B030D-6E8A-4147-A177-3AD203B41FA5}">
                      <a16:colId xmlns:a16="http://schemas.microsoft.com/office/drawing/2014/main" val="3974107839"/>
                    </a:ext>
                  </a:extLst>
                </a:gridCol>
                <a:gridCol w="2838839">
                  <a:extLst>
                    <a:ext uri="{9D8B030D-6E8A-4147-A177-3AD203B41FA5}">
                      <a16:colId xmlns:a16="http://schemas.microsoft.com/office/drawing/2014/main" val="3962596754"/>
                    </a:ext>
                  </a:extLst>
                </a:gridCol>
                <a:gridCol w="2838839">
                  <a:extLst>
                    <a:ext uri="{9D8B030D-6E8A-4147-A177-3AD203B41FA5}">
                      <a16:colId xmlns:a16="http://schemas.microsoft.com/office/drawing/2014/main" val="752847165"/>
                    </a:ext>
                  </a:extLst>
                </a:gridCol>
                <a:gridCol w="2838839">
                  <a:extLst>
                    <a:ext uri="{9D8B030D-6E8A-4147-A177-3AD203B41FA5}">
                      <a16:colId xmlns:a16="http://schemas.microsoft.com/office/drawing/2014/main" val="4143534712"/>
                    </a:ext>
                  </a:extLst>
                </a:gridCol>
              </a:tblGrid>
              <a:tr h="1024833">
                <a:tc>
                  <a:txBody>
                    <a:bodyPr/>
                    <a:lstStyle/>
                    <a:p>
                      <a:r>
                        <a:rPr lang="en-US" dirty="0">
                          <a:latin typeface="Century Gothic" panose="020B0502020202020204" pitchFamily="34" charset="0"/>
                        </a:rPr>
                        <a:t>Company name </a:t>
                      </a:r>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Information needed </a:t>
                      </a:r>
                      <a:endParaRPr lang="en-IN" dirty="0">
                        <a:latin typeface="Century Gothic" panose="020B0502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Information received</a:t>
                      </a:r>
                      <a:endParaRPr lang="en-IN" dirty="0">
                        <a:latin typeface="Century Gothic" panose="020B0502020202020204" pitchFamily="34" charset="0"/>
                      </a:endParaRPr>
                    </a:p>
                    <a:p>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Date of visit</a:t>
                      </a:r>
                      <a:endParaRPr lang="en-IN" dirty="0">
                        <a:latin typeface="Century Gothic" panose="020B0502020202020204" pitchFamily="34" charset="0"/>
                      </a:endParaRPr>
                    </a:p>
                  </a:txBody>
                  <a:tcPr/>
                </a:tc>
                <a:extLst>
                  <a:ext uri="{0D108BD9-81ED-4DB2-BD59-A6C34878D82A}">
                    <a16:rowId xmlns:a16="http://schemas.microsoft.com/office/drawing/2014/main" val="2024059049"/>
                  </a:ext>
                </a:extLst>
              </a:tr>
              <a:tr h="2819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Honda</a:t>
                      </a:r>
                      <a:endParaRPr lang="en-IN" dirty="0">
                        <a:latin typeface="Century Gothic" panose="020B0502020202020204" pitchFamily="34" charset="0"/>
                      </a:endParaRPr>
                    </a:p>
                    <a:p>
                      <a:endParaRPr lang="en-IN" dirty="0">
                        <a:latin typeface="Century Gothic" panose="020B0502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Connection of the various ECUs of the car with sensors and with OBD cable and how to collect the reading from control unit to Arduino Board.</a:t>
                      </a:r>
                      <a:endParaRPr lang="en-IN" dirty="0">
                        <a:latin typeface="Century Gothic" panose="020B0502020202020204" pitchFamily="34" charset="0"/>
                      </a:endParaRPr>
                    </a:p>
                    <a:p>
                      <a:endParaRPr lang="en-IN" dirty="0">
                        <a:latin typeface="Century Gothic" panose="020B0502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No allowed to share any kind of information or doing survey in company.</a:t>
                      </a:r>
                      <a:endParaRPr lang="en-IN" dirty="0">
                        <a:latin typeface="Century Gothic" panose="020B0502020202020204" pitchFamily="34" charset="0"/>
                      </a:endParaRPr>
                    </a:p>
                    <a:p>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22/10/2021</a:t>
                      </a:r>
                      <a:endParaRPr lang="en-IN" dirty="0">
                        <a:latin typeface="Century Gothic" panose="020B0502020202020204" pitchFamily="34" charset="0"/>
                      </a:endParaRPr>
                    </a:p>
                  </a:txBody>
                  <a:tcPr/>
                </a:tc>
                <a:extLst>
                  <a:ext uri="{0D108BD9-81ED-4DB2-BD59-A6C34878D82A}">
                    <a16:rowId xmlns:a16="http://schemas.microsoft.com/office/drawing/2014/main" val="2396153359"/>
                  </a:ext>
                </a:extLst>
              </a:tr>
              <a:tr h="2546878">
                <a:tc>
                  <a:txBody>
                    <a:bodyPr/>
                    <a:lstStyle/>
                    <a:p>
                      <a:r>
                        <a:rPr lang="en-US" dirty="0" err="1">
                          <a:latin typeface="Century Gothic" panose="020B0502020202020204" pitchFamily="34" charset="0"/>
                        </a:rPr>
                        <a:t>Toyoto</a:t>
                      </a:r>
                      <a:endParaRPr lang="en-IN" dirty="0">
                        <a:latin typeface="Century Gothic" panose="020B0502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Connection of the various ECUs of the car with sensors and with OBD cable and how to collect the reading from control unit to Arduino Board.</a:t>
                      </a:r>
                      <a:endParaRPr lang="en-IN" dirty="0">
                        <a:latin typeface="Century Gothic" panose="020B0502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Visit next Month. </a:t>
                      </a:r>
                      <a:endParaRPr lang="en-IN" dirty="0">
                        <a:latin typeface="Century Gothic" panose="020B0502020202020204" pitchFamily="34" charset="0"/>
                      </a:endParaRPr>
                    </a:p>
                    <a:p>
                      <a:endParaRPr lang="en-IN" dirty="0">
                        <a:latin typeface="Century Gothic" panose="020B0502020202020204" pitchFamily="34" charset="0"/>
                      </a:endParaRPr>
                    </a:p>
                  </a:txBody>
                  <a:tcPr/>
                </a:tc>
                <a:tc>
                  <a:txBody>
                    <a:bodyPr/>
                    <a:lstStyle/>
                    <a:p>
                      <a:r>
                        <a:rPr lang="en-US" dirty="0">
                          <a:latin typeface="Century Gothic" panose="020B0502020202020204" pitchFamily="34" charset="0"/>
                        </a:rPr>
                        <a:t>December.</a:t>
                      </a:r>
                      <a:endParaRPr lang="en-IN" dirty="0">
                        <a:latin typeface="Century Gothic" panose="020B0502020202020204" pitchFamily="34" charset="0"/>
                      </a:endParaRPr>
                    </a:p>
                  </a:txBody>
                  <a:tcPr/>
                </a:tc>
                <a:extLst>
                  <a:ext uri="{0D108BD9-81ED-4DB2-BD59-A6C34878D82A}">
                    <a16:rowId xmlns:a16="http://schemas.microsoft.com/office/drawing/2014/main" val="2128051208"/>
                  </a:ext>
                </a:extLst>
              </a:tr>
            </a:tbl>
          </a:graphicData>
        </a:graphic>
      </p:graphicFrame>
    </p:spTree>
    <p:extLst>
      <p:ext uri="{BB962C8B-B14F-4D97-AF65-F5344CB8AC3E}">
        <p14:creationId xmlns:p14="http://schemas.microsoft.com/office/powerpoint/2010/main" val="359226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{6A5BFBD2-687D-4DF0-86C3-5ED72CFE0649}tf02900722</Template>
  <TotalTime>0</TotalTime>
  <Words>1159</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Century Gothic</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Maintenance Assistant </dc:title>
  <dc:subject/>
  <dc:creator>Sahil Velhal</dc:creator>
  <dc:description/>
  <cp:lastModifiedBy>Sahil Velhal</cp:lastModifiedBy>
  <cp:revision>489</cp:revision>
  <dcterms:created xsi:type="dcterms:W3CDTF">2021-08-30T12:05:52Z</dcterms:created>
  <dcterms:modified xsi:type="dcterms:W3CDTF">2021-11-01T03:35:29Z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