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71" r:id="rId6"/>
    <p:sldId id="272" r:id="rId7"/>
    <p:sldId id="260" r:id="rId8"/>
    <p:sldId id="261" r:id="rId9"/>
    <p:sldId id="262" r:id="rId10"/>
    <p:sldId id="263" r:id="rId11"/>
    <p:sldId id="264" r:id="rId12"/>
    <p:sldId id="265" r:id="rId13"/>
    <p:sldId id="266" r:id="rId14"/>
    <p:sldId id="273" r:id="rId15"/>
    <p:sldId id="274" r:id="rId16"/>
    <p:sldId id="267" r:id="rId17"/>
    <p:sldId id="268" r:id="rId18"/>
    <p:sldId id="269" r:id="rId19"/>
    <p:sldId id="275" r:id="rId20"/>
    <p:sldId id="276" r:id="rId21"/>
    <p:sldId id="270"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Merriweather" panose="00000500000000000000" pitchFamily="2"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d4f78c37f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d4f78c37f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d4f78c37f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d4f78c37f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d4f78c37f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d4f78c37f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d4f78c37f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d4f78c37f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bd4f78c37f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bd4f78c37f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d4f78c37f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d4f78c37f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d4f78c37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d4f78c37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d4f78c37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d4f78c37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d4f78c37f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d4f78c37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bd4f78c37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bd4f78c37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d4f78c37f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d4f78c37f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bd4f78c37f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bd4f78c37f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d4f78c37f_0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d4f78c37f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d4f78c37f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d4f78c37f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stackoverflow.com/" TargetMode="External"/><Relationship Id="rId3" Type="http://schemas.openxmlformats.org/officeDocument/2006/relationships/hyperlink" Target="http://developer.android.com/reference/packages.html" TargetMode="External"/><Relationship Id="rId7" Type="http://schemas.openxmlformats.org/officeDocument/2006/relationships/hyperlink" Target="https://developer.android.com/" TargetMode="External"/><Relationship Id="rId2" Type="http://schemas.openxmlformats.org/officeDocument/2006/relationships/hyperlink" Target="http://developer.android.com/guide/index.html." TargetMode="External"/><Relationship Id="rId1" Type="http://schemas.openxmlformats.org/officeDocument/2006/relationships/slideLayout" Target="../slideLayouts/slideLayout5.xml"/><Relationship Id="rId6" Type="http://schemas.openxmlformats.org/officeDocument/2006/relationships/hyperlink" Target="http://developer.android.com/training/index.html." TargetMode="External"/><Relationship Id="rId5" Type="http://schemas.openxmlformats.org/officeDocument/2006/relationships/hyperlink" Target="http://developer.android.com/guide/topics/ui/declaringlayout.html" TargetMode="External"/><Relationship Id="rId4" Type="http://schemas.openxmlformats.org/officeDocument/2006/relationships/hyperlink" Target="http://developer.android.com/guide/topics/ui/index.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57300" y="1214050"/>
            <a:ext cx="5907900" cy="1846629"/>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600" b="1" u="sng" dirty="0">
                <a:solidFill>
                  <a:schemeClr val="accent3">
                    <a:lumMod val="20000"/>
                    <a:lumOff val="80000"/>
                  </a:schemeClr>
                </a:solidFill>
                <a:latin typeface="Times New Roman" panose="02020603050405020304" pitchFamily="18" charset="0"/>
                <a:cs typeface="Times New Roman" panose="02020603050405020304" pitchFamily="18" charset="0"/>
              </a:rPr>
              <a:t>MINI PROJECT - 02</a:t>
            </a:r>
            <a:br>
              <a:rPr lang="en" sz="3600" b="1" u="sng" dirty="0">
                <a:solidFill>
                  <a:schemeClr val="accent3">
                    <a:lumMod val="20000"/>
                    <a:lumOff val="80000"/>
                  </a:schemeClr>
                </a:solidFill>
                <a:latin typeface="Times New Roman" panose="02020603050405020304" pitchFamily="18" charset="0"/>
                <a:cs typeface="Times New Roman" panose="02020603050405020304" pitchFamily="18" charset="0"/>
              </a:rPr>
            </a:br>
            <a:br>
              <a:rPr lang="en" sz="3600" b="1" u="sng" dirty="0">
                <a:solidFill>
                  <a:schemeClr val="accent3">
                    <a:lumMod val="20000"/>
                    <a:lumOff val="80000"/>
                  </a:schemeClr>
                </a:solidFill>
                <a:latin typeface="Times New Roman" panose="02020603050405020304" pitchFamily="18" charset="0"/>
                <a:cs typeface="Times New Roman" panose="02020603050405020304" pitchFamily="18" charset="0"/>
              </a:rPr>
            </a:br>
            <a:r>
              <a:rPr lang="en" sz="3600" b="1" u="sng" dirty="0">
                <a:solidFill>
                  <a:schemeClr val="accent3">
                    <a:lumMod val="20000"/>
                    <a:lumOff val="80000"/>
                  </a:schemeClr>
                </a:solidFill>
                <a:latin typeface="Times New Roman" panose="02020603050405020304" pitchFamily="18" charset="0"/>
                <a:cs typeface="Times New Roman" panose="02020603050405020304" pitchFamily="18" charset="0"/>
              </a:rPr>
              <a:t>PHOTOEDITOR (Pico)</a:t>
            </a:r>
            <a:endParaRPr sz="3600" b="1" u="sng"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35" name="Google Shape;135;p13"/>
          <p:cNvSpPr txBox="1">
            <a:spLocks noGrp="1"/>
          </p:cNvSpPr>
          <p:nvPr>
            <p:ph type="subTitle" idx="1"/>
          </p:nvPr>
        </p:nvSpPr>
        <p:spPr>
          <a:xfrm>
            <a:off x="150019" y="3527887"/>
            <a:ext cx="8993981" cy="162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 sz="1500" b="1" dirty="0"/>
          </a:p>
          <a:p>
            <a:pPr marL="0" lvl="0" indent="0" algn="l" rtl="0">
              <a:spcBef>
                <a:spcPts val="0"/>
              </a:spcBef>
              <a:spcAft>
                <a:spcPts val="0"/>
              </a:spcAft>
              <a:buNone/>
            </a:pPr>
            <a:r>
              <a:rPr lang="en" sz="1600"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 sz="1600" u="sng" dirty="0">
                <a:solidFill>
                  <a:schemeClr val="accent3">
                    <a:lumMod val="20000"/>
                    <a:lumOff val="80000"/>
                  </a:schemeClr>
                </a:solidFill>
                <a:latin typeface="Times New Roman" panose="02020603050405020304" pitchFamily="18" charset="0"/>
                <a:cs typeface="Times New Roman" panose="02020603050405020304" pitchFamily="18" charset="0"/>
              </a:rPr>
              <a:t>Presented By</a:t>
            </a:r>
            <a:r>
              <a:rPr lang="en" sz="1600"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 sz="1600" u="sng" dirty="0">
                <a:solidFill>
                  <a:schemeClr val="accent3">
                    <a:lumMod val="20000"/>
                    <a:lumOff val="80000"/>
                  </a:schemeClr>
                </a:solidFill>
                <a:latin typeface="Times New Roman" panose="02020603050405020304" pitchFamily="18" charset="0"/>
                <a:cs typeface="Times New Roman" panose="02020603050405020304" pitchFamily="18" charset="0"/>
              </a:rPr>
              <a:t>Presented To</a:t>
            </a:r>
            <a:r>
              <a:rPr lang="en" sz="1600" dirty="0">
                <a:solidFill>
                  <a:schemeClr val="accent3">
                    <a:lumMod val="20000"/>
                    <a:lumOff val="80000"/>
                  </a:schemeClr>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endParaRPr sz="1600" dirty="0">
              <a:solidFill>
                <a:schemeClr val="accent3">
                  <a:lumMod val="20000"/>
                  <a:lumOff val="8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 Ritik Gupta                                                                                                           Ms. Ruchi Talwar</a:t>
            </a:r>
          </a:p>
          <a:p>
            <a:pPr marL="0" lvl="0" indent="0" algn="l" rtl="0">
              <a:spcBef>
                <a:spcPts val="0"/>
              </a:spcBef>
              <a:spcAft>
                <a:spcPts val="0"/>
              </a:spcAft>
              <a:buNone/>
            </a:pPr>
            <a:r>
              <a:rPr lang="en-US" sz="1600" dirty="0">
                <a:solidFill>
                  <a:schemeClr val="accent3">
                    <a:lumMod val="20000"/>
                    <a:lumOff val="80000"/>
                  </a:schemeClr>
                </a:solidFill>
                <a:latin typeface="Times New Roman" panose="02020603050405020304" pitchFamily="18" charset="0"/>
                <a:cs typeface="Times New Roman" panose="02020603050405020304" pitchFamily="18" charset="0"/>
              </a:rPr>
              <a:t> (191500659)                                                                                                         (Technical Trainer) </a:t>
            </a:r>
          </a:p>
          <a:p>
            <a:pPr marL="0" lvl="0" indent="0" algn="l" rtl="0">
              <a:spcBef>
                <a:spcPts val="0"/>
              </a:spcBef>
              <a:spcAft>
                <a:spcPts val="0"/>
              </a:spcAft>
              <a:buNone/>
            </a:pPr>
            <a:endParaRPr lang="en-US" sz="1600" dirty="0">
              <a:solidFill>
                <a:schemeClr val="accent3">
                  <a:lumMod val="20000"/>
                  <a:lumOff val="8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4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3724619" y="422325"/>
            <a:ext cx="5276100" cy="3978224"/>
          </a:xfrm>
          <a:prstGeom prst="rect">
            <a:avLst/>
          </a:prstGeom>
        </p:spPr>
        <p:txBody>
          <a:bodyPr spcFirstLastPara="1" wrap="square" lIns="91425" tIns="91425" rIns="91425" bIns="91425" anchor="t" anchorCtr="0">
            <a:normAutofit/>
          </a:bodyPr>
          <a:lstStyle/>
          <a:p>
            <a:pPr marL="457200" lvl="0" indent="-419100" algn="l" rtl="0">
              <a:spcBef>
                <a:spcPts val="0"/>
              </a:spcBef>
              <a:spcAft>
                <a:spcPts val="0"/>
              </a:spcAft>
              <a:buSzPts val="3000"/>
              <a:buAutoNum type="arabicPeriod"/>
            </a:pPr>
            <a:r>
              <a:rPr lang="en" sz="2800" b="1" u="sng" dirty="0">
                <a:latin typeface="Times New Roman" panose="02020603050405020304" pitchFamily="18" charset="0"/>
                <a:cs typeface="Times New Roman" panose="02020603050405020304" pitchFamily="18" charset="0"/>
              </a:rPr>
              <a:t>Splash Screen</a:t>
            </a:r>
            <a:br>
              <a:rPr lang="en" sz="2800" b="1" dirty="0">
                <a:latin typeface="Times New Roman" panose="02020603050405020304" pitchFamily="18" charset="0"/>
                <a:cs typeface="Times New Roman" panose="02020603050405020304" pitchFamily="18" charset="0"/>
              </a:rPr>
            </a:br>
            <a:br>
              <a:rPr lang="en" sz="3000" b="1" dirty="0">
                <a:latin typeface="Times New Roman" panose="02020603050405020304" pitchFamily="18" charset="0"/>
                <a:cs typeface="Times New Roman" panose="02020603050405020304" pitchFamily="18" charset="0"/>
              </a:rPr>
            </a:br>
            <a:r>
              <a:rPr lang="en" sz="1800" dirty="0"/>
              <a:t>-&gt; Should display splash screen with animated setting icon</a:t>
            </a:r>
            <a:r>
              <a:rPr lang="en" sz="1800" b="1" dirty="0"/>
              <a:t>.</a:t>
            </a:r>
            <a:endParaRPr sz="1800" b="1" dirty="0"/>
          </a:p>
        </p:txBody>
      </p:sp>
      <p:pic>
        <p:nvPicPr>
          <p:cNvPr id="3" name="Picture 2">
            <a:extLst>
              <a:ext uri="{FF2B5EF4-FFF2-40B4-BE49-F238E27FC236}">
                <a16:creationId xmlns:a16="http://schemas.microsoft.com/office/drawing/2014/main" id="{029F9EA3-0E84-483A-C7A6-F0DA8FD97490}"/>
              </a:ext>
            </a:extLst>
          </p:cNvPr>
          <p:cNvPicPr>
            <a:picLocks noChangeAspect="1"/>
          </p:cNvPicPr>
          <p:nvPr/>
        </p:nvPicPr>
        <p:blipFill>
          <a:blip r:embed="rId3"/>
          <a:stretch>
            <a:fillRect/>
          </a:stretch>
        </p:blipFill>
        <p:spPr>
          <a:xfrm>
            <a:off x="1446610" y="1100135"/>
            <a:ext cx="2039540" cy="33004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2312024" y="343742"/>
            <a:ext cx="6889126" cy="382820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 2. </a:t>
            </a:r>
            <a:r>
              <a:rPr lang="en" sz="2800" b="1" u="sng" dirty="0">
                <a:latin typeface="Times New Roman" panose="02020603050405020304" pitchFamily="18" charset="0"/>
                <a:cs typeface="Times New Roman" panose="02020603050405020304" pitchFamily="18" charset="0"/>
              </a:rPr>
              <a:t>Dashboard with Google AdMob Screen</a:t>
            </a:r>
            <a:br>
              <a:rPr lang="en" sz="2800" b="1" u="sng" dirty="0">
                <a:latin typeface="Times New Roman" panose="02020603050405020304" pitchFamily="18" charset="0"/>
                <a:cs typeface="Times New Roman" panose="02020603050405020304" pitchFamily="18" charset="0"/>
              </a:rPr>
            </a:br>
            <a:br>
              <a:rPr lang="en" sz="2800" b="1" u="sng" dirty="0">
                <a:latin typeface="Times New Roman" panose="02020603050405020304" pitchFamily="18" charset="0"/>
                <a:cs typeface="Times New Roman" panose="02020603050405020304" pitchFamily="18" charset="0"/>
              </a:rPr>
            </a:br>
            <a:r>
              <a:rPr lang="en" sz="2800" b="1" dirty="0">
                <a:latin typeface="Times New Roman" panose="02020603050405020304" pitchFamily="18" charset="0"/>
                <a:cs typeface="Times New Roman" panose="02020603050405020304" pitchFamily="18" charset="0"/>
              </a:rPr>
              <a:t>	-</a:t>
            </a:r>
            <a:r>
              <a:rPr lang="en" sz="2800" dirty="0">
                <a:latin typeface="Times New Roman" panose="02020603050405020304" pitchFamily="18" charset="0"/>
                <a:cs typeface="Times New Roman" panose="02020603050405020304" pitchFamily="18" charset="0"/>
              </a:rPr>
              <a:t>&gt; </a:t>
            </a:r>
            <a:r>
              <a:rPr lang="en" sz="1800" dirty="0">
                <a:latin typeface="Times New Roman" panose="02020603050405020304" pitchFamily="18" charset="0"/>
                <a:cs typeface="Times New Roman" panose="02020603050405020304" pitchFamily="18" charset="0"/>
              </a:rPr>
              <a:t>Should display google admob activity where you also</a:t>
            </a:r>
            <a:br>
              <a:rPr lang="en" sz="1800" dirty="0">
                <a:latin typeface="Times New Roman" panose="02020603050405020304" pitchFamily="18" charset="0"/>
                <a:cs typeface="Times New Roman" panose="02020603050405020304" pitchFamily="18" charset="0"/>
              </a:rPr>
            </a:br>
            <a:r>
              <a:rPr lang="en" sz="1800" dirty="0">
                <a:latin typeface="Times New Roman" panose="02020603050405020304" pitchFamily="18" charset="0"/>
                <a:cs typeface="Times New Roman" panose="02020603050405020304" pitchFamily="18" charset="0"/>
              </a:rPr>
              <a:t>                       find edit and camera buttons</a:t>
            </a:r>
            <a:endParaRPr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309863-D22A-7B75-8ECF-633178F6D112}"/>
              </a:ext>
            </a:extLst>
          </p:cNvPr>
          <p:cNvPicPr>
            <a:picLocks noChangeAspect="1"/>
          </p:cNvPicPr>
          <p:nvPr/>
        </p:nvPicPr>
        <p:blipFill>
          <a:blip r:embed="rId3"/>
          <a:stretch>
            <a:fillRect/>
          </a:stretch>
        </p:blipFill>
        <p:spPr>
          <a:xfrm>
            <a:off x="1117998" y="1279275"/>
            <a:ext cx="1975246" cy="3378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2183825" y="393749"/>
            <a:ext cx="6152700" cy="410681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3. </a:t>
            </a:r>
            <a:r>
              <a:rPr lang="en" sz="3100" b="1" u="sng" dirty="0">
                <a:latin typeface="Times New Roman" panose="02020603050405020304" pitchFamily="18" charset="0"/>
                <a:cs typeface="Times New Roman" panose="02020603050405020304" pitchFamily="18" charset="0"/>
              </a:rPr>
              <a:t>Navigating and selecting images</a:t>
            </a:r>
            <a:br>
              <a:rPr lang="en" sz="3100" b="1" u="sng" dirty="0">
                <a:latin typeface="Times New Roman" panose="02020603050405020304" pitchFamily="18" charset="0"/>
                <a:cs typeface="Times New Roman" panose="02020603050405020304" pitchFamily="18" charset="0"/>
              </a:rPr>
            </a:br>
            <a:r>
              <a:rPr lang="en" sz="3100" b="1" u="sng" dirty="0">
                <a:latin typeface="Times New Roman" panose="02020603050405020304" pitchFamily="18" charset="0"/>
                <a:cs typeface="Times New Roman" panose="02020603050405020304" pitchFamily="18" charset="0"/>
              </a:rPr>
              <a:t>            </a:t>
            </a:r>
            <a:br>
              <a:rPr lang="en" sz="3100" b="1" u="sng" dirty="0">
                <a:latin typeface="Times New Roman" panose="02020603050405020304" pitchFamily="18" charset="0"/>
                <a:cs typeface="Times New Roman" panose="02020603050405020304" pitchFamily="18" charset="0"/>
              </a:rPr>
            </a:br>
            <a:r>
              <a:rPr lang="en" sz="1800" dirty="0">
                <a:latin typeface="Times New Roman" panose="02020603050405020304" pitchFamily="18" charset="0"/>
                <a:cs typeface="Times New Roman" panose="02020603050405020304" pitchFamily="18" charset="0"/>
              </a:rPr>
              <a:t>               -&gt; Should display the dashboard of selecting an image  	   from device.</a:t>
            </a:r>
            <a:endParaRPr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14A39F5-0673-721A-505E-B49B491C5D0F}"/>
              </a:ext>
            </a:extLst>
          </p:cNvPr>
          <p:cNvPicPr>
            <a:picLocks noChangeAspect="1"/>
          </p:cNvPicPr>
          <p:nvPr/>
        </p:nvPicPr>
        <p:blipFill>
          <a:blip r:embed="rId3"/>
          <a:stretch>
            <a:fillRect/>
          </a:stretch>
        </p:blipFill>
        <p:spPr>
          <a:xfrm>
            <a:off x="1117620" y="1313608"/>
            <a:ext cx="1968480" cy="34361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2198200" y="393750"/>
            <a:ext cx="6138000" cy="31495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            </a:t>
            </a:r>
            <a:r>
              <a:rPr lang="en" sz="2800" b="1" u="sng" dirty="0">
                <a:latin typeface="Times New Roman" panose="02020603050405020304" pitchFamily="18" charset="0"/>
                <a:cs typeface="Times New Roman" panose="02020603050405020304" pitchFamily="18" charset="0"/>
              </a:rPr>
              <a:t>4.1. Editing Screen (a)</a:t>
            </a:r>
            <a:br>
              <a:rPr lang="en" sz="2800" b="1" u="sng" dirty="0">
                <a:latin typeface="Times New Roman" panose="02020603050405020304" pitchFamily="18" charset="0"/>
                <a:cs typeface="Times New Roman" panose="02020603050405020304" pitchFamily="18" charset="0"/>
              </a:rPr>
            </a:br>
            <a:r>
              <a:rPr lang="en" sz="3000" b="1" dirty="0"/>
              <a:t>  </a:t>
            </a:r>
            <a:br>
              <a:rPr lang="en" sz="3000" b="1" dirty="0"/>
            </a:br>
            <a:r>
              <a:rPr lang="en" sz="3000" b="1" dirty="0"/>
              <a:t>           </a:t>
            </a:r>
            <a:r>
              <a:rPr lang="en" sz="1800" dirty="0">
                <a:latin typeface="Times New Roman" panose="02020603050405020304" pitchFamily="18" charset="0"/>
                <a:cs typeface="Times New Roman" panose="02020603050405020304" pitchFamily="18" charset="0"/>
              </a:rPr>
              <a:t>-&gt; Editing features (a) :-</a:t>
            </a:r>
            <a:br>
              <a:rPr lang="en" sz="1800" dirty="0">
                <a:latin typeface="Times New Roman" panose="02020603050405020304" pitchFamily="18" charset="0"/>
                <a:cs typeface="Times New Roman" panose="02020603050405020304" pitchFamily="18" charset="0"/>
              </a:rPr>
            </a:br>
            <a:r>
              <a:rPr lang="en" sz="1800" dirty="0">
                <a:latin typeface="Times New Roman" panose="02020603050405020304" pitchFamily="18" charset="0"/>
                <a:cs typeface="Times New Roman" panose="02020603050405020304" pitchFamily="18" charset="0"/>
              </a:rPr>
              <a:t>                      filter, frame, round, exposure, contrast.</a:t>
            </a:r>
            <a:br>
              <a:rPr lang="en" sz="1800" dirty="0">
                <a:latin typeface="Times New Roman" panose="02020603050405020304" pitchFamily="18" charset="0"/>
                <a:cs typeface="Times New Roman" panose="02020603050405020304" pitchFamily="18" charset="0"/>
              </a:rPr>
            </a:br>
            <a:r>
              <a:rPr lang="en" sz="180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589F057-4F78-D0E6-95A5-3B9E969FF14D}"/>
              </a:ext>
            </a:extLst>
          </p:cNvPr>
          <p:cNvPicPr>
            <a:picLocks noChangeAspect="1"/>
          </p:cNvPicPr>
          <p:nvPr/>
        </p:nvPicPr>
        <p:blipFill>
          <a:blip r:embed="rId3"/>
          <a:stretch>
            <a:fillRect/>
          </a:stretch>
        </p:blipFill>
        <p:spPr>
          <a:xfrm>
            <a:off x="1203722" y="1164430"/>
            <a:ext cx="2139553" cy="35004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FC18-673A-8C1F-05AA-3130858AB992}"/>
              </a:ext>
            </a:extLst>
          </p:cNvPr>
          <p:cNvSpPr>
            <a:spLocks noGrp="1"/>
          </p:cNvSpPr>
          <p:nvPr>
            <p:ph type="title"/>
          </p:nvPr>
        </p:nvSpPr>
        <p:spPr>
          <a:xfrm>
            <a:off x="1297500" y="393750"/>
            <a:ext cx="7038900" cy="3663900"/>
          </a:xfrm>
        </p:spPr>
        <p:txBody>
          <a:bodyPr>
            <a:normAutofit/>
          </a:bodyPr>
          <a:lstStyle/>
          <a:p>
            <a:r>
              <a:rPr lang="en" sz="2800" b="1" dirty="0">
                <a:latin typeface="Times New Roman" panose="02020603050405020304" pitchFamily="18" charset="0"/>
                <a:cs typeface="Times New Roman" panose="02020603050405020304" pitchFamily="18" charset="0"/>
              </a:rPr>
              <a:t>                              </a:t>
            </a:r>
            <a:r>
              <a:rPr lang="en" sz="2800" b="1" u="sng" dirty="0">
                <a:latin typeface="Times New Roman" panose="02020603050405020304" pitchFamily="18" charset="0"/>
                <a:cs typeface="Times New Roman" panose="02020603050405020304" pitchFamily="18" charset="0"/>
              </a:rPr>
              <a:t>4.2. Editing Screen (b)</a:t>
            </a:r>
            <a:br>
              <a:rPr lang="en" sz="2800" b="1" u="sng" dirty="0">
                <a:latin typeface="Times New Roman" panose="02020603050405020304" pitchFamily="18" charset="0"/>
                <a:cs typeface="Times New Roman" panose="02020603050405020304" pitchFamily="18" charset="0"/>
              </a:rPr>
            </a:br>
            <a:br>
              <a:rPr lang="en" sz="2800" b="1" u="sng" dirty="0">
                <a:latin typeface="Times New Roman" panose="02020603050405020304" pitchFamily="18" charset="0"/>
                <a:cs typeface="Times New Roman" panose="02020603050405020304" pitchFamily="18" charset="0"/>
              </a:rPr>
            </a:br>
            <a:r>
              <a:rPr lang="en" sz="2800" dirty="0">
                <a:latin typeface="Times New Roman" panose="02020603050405020304" pitchFamily="18" charset="0"/>
                <a:cs typeface="Times New Roman" panose="02020603050405020304" pitchFamily="18" charset="0"/>
              </a:rPr>
              <a:t>                               </a:t>
            </a:r>
            <a:r>
              <a:rPr lang="en" sz="1800" dirty="0">
                <a:latin typeface="Times New Roman" panose="02020603050405020304" pitchFamily="18" charset="0"/>
                <a:cs typeface="Times New Roman" panose="02020603050405020304" pitchFamily="18" charset="0"/>
              </a:rPr>
              <a:t>-&gt; Editing features (b) :-</a:t>
            </a:r>
            <a:br>
              <a:rPr lang="en" sz="1800" dirty="0">
                <a:latin typeface="Times New Roman" panose="02020603050405020304" pitchFamily="18" charset="0"/>
                <a:cs typeface="Times New Roman" panose="02020603050405020304" pitchFamily="18" charset="0"/>
              </a:rPr>
            </a:br>
            <a:r>
              <a:rPr lang="en" sz="1800" dirty="0">
                <a:latin typeface="Times New Roman" panose="02020603050405020304" pitchFamily="18" charset="0"/>
                <a:cs typeface="Times New Roman" panose="02020603050405020304" pitchFamily="18" charset="0"/>
              </a:rPr>
              <a:t>                                                     vignette, saturation, sharpness, warmth,            			     pixelate.</a:t>
            </a:r>
            <a:br>
              <a:rPr lang="en" sz="1800" dirty="0">
                <a:latin typeface="Times New Roman" panose="02020603050405020304" pitchFamily="18" charset="0"/>
                <a:cs typeface="Times New Roman" panose="02020603050405020304" pitchFamily="18" charset="0"/>
              </a:rPr>
            </a:br>
            <a:endParaRPr lang="en-US" sz="1800" dirty="0"/>
          </a:p>
        </p:txBody>
      </p:sp>
      <p:pic>
        <p:nvPicPr>
          <p:cNvPr id="4" name="Picture 3">
            <a:extLst>
              <a:ext uri="{FF2B5EF4-FFF2-40B4-BE49-F238E27FC236}">
                <a16:creationId xmlns:a16="http://schemas.microsoft.com/office/drawing/2014/main" id="{E829DB08-89F4-B434-3C55-765DD87432C2}"/>
              </a:ext>
            </a:extLst>
          </p:cNvPr>
          <p:cNvPicPr>
            <a:picLocks noChangeAspect="1"/>
          </p:cNvPicPr>
          <p:nvPr/>
        </p:nvPicPr>
        <p:blipFill>
          <a:blip r:embed="rId2"/>
          <a:stretch>
            <a:fillRect/>
          </a:stretch>
        </p:blipFill>
        <p:spPr>
          <a:xfrm>
            <a:off x="1378973" y="1085850"/>
            <a:ext cx="2440859" cy="3663900"/>
          </a:xfrm>
          <a:prstGeom prst="rect">
            <a:avLst/>
          </a:prstGeom>
        </p:spPr>
      </p:pic>
    </p:spTree>
    <p:extLst>
      <p:ext uri="{BB962C8B-B14F-4D97-AF65-F5344CB8AC3E}">
        <p14:creationId xmlns:p14="http://schemas.microsoft.com/office/powerpoint/2010/main" val="99378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8F54-5EFA-2398-DB92-FCA7E5DAD458}"/>
              </a:ext>
            </a:extLst>
          </p:cNvPr>
          <p:cNvSpPr>
            <a:spLocks noGrp="1"/>
          </p:cNvSpPr>
          <p:nvPr>
            <p:ph type="title"/>
          </p:nvPr>
        </p:nvSpPr>
        <p:spPr>
          <a:xfrm>
            <a:off x="1297499" y="393750"/>
            <a:ext cx="7425019" cy="3328144"/>
          </a:xfrm>
        </p:spPr>
        <p:txBody>
          <a:bodyPr>
            <a:normAutofit/>
          </a:bodyPr>
          <a:lstStyle/>
          <a:p>
            <a:r>
              <a:rPr lang="en" sz="3600" dirty="0">
                <a:latin typeface="Times New Roman" panose="02020603050405020304" pitchFamily="18" charset="0"/>
                <a:cs typeface="Times New Roman" panose="02020603050405020304" pitchFamily="18" charset="0"/>
              </a:rPr>
              <a:t>                    </a:t>
            </a:r>
            <a:r>
              <a:rPr lang="en" sz="3600" b="1" u="sng" dirty="0">
                <a:latin typeface="Times New Roman" panose="02020603050405020304" pitchFamily="18" charset="0"/>
                <a:cs typeface="Times New Roman" panose="02020603050405020304" pitchFamily="18" charset="0"/>
              </a:rPr>
              <a:t>4.3. Editing Screen (c)</a:t>
            </a:r>
            <a:br>
              <a:rPr lang="en" sz="3600" b="1" u="sng" dirty="0">
                <a:latin typeface="Times New Roman" panose="02020603050405020304" pitchFamily="18" charset="0"/>
                <a:cs typeface="Times New Roman" panose="02020603050405020304" pitchFamily="18" charset="0"/>
              </a:rPr>
            </a:br>
            <a:br>
              <a:rPr lang="en" sz="3600" b="1" u="sng" dirty="0">
                <a:latin typeface="Times New Roman" panose="02020603050405020304" pitchFamily="18" charset="0"/>
                <a:cs typeface="Times New Roman" panose="02020603050405020304" pitchFamily="18" charset="0"/>
              </a:rPr>
            </a:br>
            <a:r>
              <a:rPr lang="en" sz="3600" dirty="0">
                <a:latin typeface="Times New Roman" panose="02020603050405020304" pitchFamily="18" charset="0"/>
                <a:cs typeface="Times New Roman" panose="02020603050405020304" pitchFamily="18" charset="0"/>
              </a:rPr>
              <a:t>                   </a:t>
            </a:r>
            <a:r>
              <a:rPr lang="en" sz="2400" dirty="0">
                <a:latin typeface="Times New Roman" panose="02020603050405020304" pitchFamily="18" charset="0"/>
                <a:cs typeface="Times New Roman" panose="02020603050405020304" pitchFamily="18" charset="0"/>
              </a:rPr>
              <a:t>-&gt; Editing features (c) :-</a:t>
            </a:r>
            <a:br>
              <a:rPr lang="en" sz="2400" dirty="0">
                <a:latin typeface="Times New Roman" panose="02020603050405020304" pitchFamily="18" charset="0"/>
                <a:cs typeface="Times New Roman" panose="02020603050405020304" pitchFamily="18" charset="0"/>
              </a:rPr>
            </a:br>
            <a:r>
              <a:rPr lang="en" sz="2400" dirty="0">
                <a:latin typeface="Times New Roman" panose="02020603050405020304" pitchFamily="18" charset="0"/>
                <a:cs typeface="Times New Roman" panose="02020603050405020304" pitchFamily="18" charset="0"/>
              </a:rPr>
              <a:t>                                 warmth,pixelate, draw, sticker, text.</a:t>
            </a:r>
            <a:br>
              <a:rPr lang="en" sz="2400" dirty="0">
                <a:latin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3B79C960-C0E6-CBDF-1F90-8CDAA1DC2A4A}"/>
              </a:ext>
            </a:extLst>
          </p:cNvPr>
          <p:cNvPicPr>
            <a:picLocks noChangeAspect="1"/>
          </p:cNvPicPr>
          <p:nvPr/>
        </p:nvPicPr>
        <p:blipFill>
          <a:blip r:embed="rId2"/>
          <a:stretch>
            <a:fillRect/>
          </a:stretch>
        </p:blipFill>
        <p:spPr>
          <a:xfrm>
            <a:off x="1096566" y="1143000"/>
            <a:ext cx="2318148" cy="3606750"/>
          </a:xfrm>
          <a:prstGeom prst="rect">
            <a:avLst/>
          </a:prstGeom>
        </p:spPr>
      </p:pic>
    </p:spTree>
    <p:extLst>
      <p:ext uri="{BB962C8B-B14F-4D97-AF65-F5344CB8AC3E}">
        <p14:creationId xmlns:p14="http://schemas.microsoft.com/office/powerpoint/2010/main" val="26813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2589549" y="393750"/>
            <a:ext cx="5890081" cy="388535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           </a:t>
            </a:r>
            <a:r>
              <a:rPr lang="en" sz="2800" b="1" u="sng" dirty="0">
                <a:latin typeface="Times New Roman" panose="02020603050405020304" pitchFamily="18" charset="0"/>
                <a:cs typeface="Times New Roman" panose="02020603050405020304" pitchFamily="18" charset="0"/>
              </a:rPr>
              <a:t>5. Saving image</a:t>
            </a:r>
            <a:br>
              <a:rPr lang="en" sz="1800" b="1" dirty="0">
                <a:latin typeface="Times New Roman" panose="02020603050405020304" pitchFamily="18" charset="0"/>
                <a:cs typeface="Times New Roman" panose="02020603050405020304" pitchFamily="18" charset="0"/>
              </a:rPr>
            </a:br>
            <a:br>
              <a:rPr lang="en" sz="1800" b="1" dirty="0">
                <a:latin typeface="Times New Roman" panose="02020603050405020304" pitchFamily="18" charset="0"/>
                <a:cs typeface="Times New Roman" panose="02020603050405020304" pitchFamily="18" charset="0"/>
              </a:rPr>
            </a:br>
            <a:r>
              <a:rPr lang="en" sz="1800" b="1" dirty="0">
                <a:latin typeface="Times New Roman" panose="02020603050405020304" pitchFamily="18" charset="0"/>
                <a:cs typeface="Times New Roman" panose="02020603050405020304" pitchFamily="18" charset="0"/>
              </a:rPr>
              <a:t>                </a:t>
            </a:r>
            <a:r>
              <a:rPr lang="en" sz="1800" dirty="0">
                <a:latin typeface="Times New Roman" panose="02020603050405020304" pitchFamily="18" charset="0"/>
                <a:cs typeface="Times New Roman" panose="02020603050405020304" pitchFamily="18" charset="0"/>
              </a:rPr>
              <a:t>-&gt; Should saved image in the device after editing</a:t>
            </a:r>
            <a:r>
              <a:rPr lang="en" sz="1800" b="1" dirty="0">
                <a:latin typeface="Times New Roman" panose="02020603050405020304" pitchFamily="18" charset="0"/>
                <a:cs typeface="Times New Roman" panose="02020603050405020304" pitchFamily="18" charset="0"/>
              </a:rPr>
              <a:t>.</a:t>
            </a:r>
            <a:endParaRPr sz="1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30EF990-8E2C-6D21-2D12-54DB9A74207D}"/>
              </a:ext>
            </a:extLst>
          </p:cNvPr>
          <p:cNvPicPr>
            <a:picLocks noChangeAspect="1"/>
          </p:cNvPicPr>
          <p:nvPr/>
        </p:nvPicPr>
        <p:blipFill>
          <a:blip r:embed="rId3"/>
          <a:stretch>
            <a:fillRect/>
          </a:stretch>
        </p:blipFill>
        <p:spPr>
          <a:xfrm>
            <a:off x="1117997" y="1114425"/>
            <a:ext cx="2389584" cy="33147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660800" y="393749"/>
            <a:ext cx="7433194" cy="385678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                 </a:t>
            </a:r>
            <a:r>
              <a:rPr lang="en" sz="2800" b="1" u="sng" dirty="0">
                <a:latin typeface="Times New Roman" panose="02020603050405020304" pitchFamily="18" charset="0"/>
                <a:cs typeface="Times New Roman" panose="02020603050405020304" pitchFamily="18" charset="0"/>
              </a:rPr>
              <a:t>6. Share image on various platforms</a:t>
            </a:r>
            <a:br>
              <a:rPr lang="en" sz="1800" dirty="0">
                <a:latin typeface="Times New Roman" panose="02020603050405020304" pitchFamily="18" charset="0"/>
                <a:cs typeface="Times New Roman" panose="02020603050405020304" pitchFamily="18" charset="0"/>
              </a:rPr>
            </a:br>
            <a:br>
              <a:rPr lang="en" sz="1800" dirty="0">
                <a:latin typeface="Times New Roman" panose="02020603050405020304" pitchFamily="18" charset="0"/>
                <a:cs typeface="Times New Roman" panose="02020603050405020304" pitchFamily="18" charset="0"/>
              </a:rPr>
            </a:br>
            <a:r>
              <a:rPr lang="en" sz="1800" dirty="0">
                <a:latin typeface="Times New Roman" panose="02020603050405020304" pitchFamily="18" charset="0"/>
                <a:cs typeface="Times New Roman" panose="02020603050405020304" pitchFamily="18" charset="0"/>
              </a:rPr>
              <a:t>                            -&gt; Should share edited image on    various platforms </a:t>
            </a:r>
            <a:br>
              <a:rPr lang="en" sz="1800" dirty="0">
                <a:latin typeface="Times New Roman" panose="02020603050405020304" pitchFamily="18" charset="0"/>
                <a:cs typeface="Times New Roman" panose="02020603050405020304" pitchFamily="18" charset="0"/>
              </a:rPr>
            </a:br>
            <a:r>
              <a:rPr lang="en" sz="1800" dirty="0">
                <a:latin typeface="Times New Roman" panose="02020603050405020304" pitchFamily="18" charset="0"/>
                <a:cs typeface="Times New Roman" panose="02020603050405020304" pitchFamily="18" charset="0"/>
              </a:rPr>
              <a:t>                              like facebook, whatsapp, instagram.</a:t>
            </a:r>
            <a:endParaRPr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D86E6BF-3AC3-9430-FC24-01DFBCE8703E}"/>
              </a:ext>
            </a:extLst>
          </p:cNvPr>
          <p:cNvPicPr>
            <a:picLocks noChangeAspect="1"/>
          </p:cNvPicPr>
          <p:nvPr/>
        </p:nvPicPr>
        <p:blipFill>
          <a:blip r:embed="rId3"/>
          <a:stretch>
            <a:fillRect/>
          </a:stretch>
        </p:blipFill>
        <p:spPr>
          <a:xfrm>
            <a:off x="1171576" y="1042143"/>
            <a:ext cx="2114549" cy="34941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512074" y="393750"/>
            <a:ext cx="7581919" cy="378534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	              </a:t>
            </a:r>
            <a:r>
              <a:rPr lang="en" sz="2800" b="1" u="sng" dirty="0">
                <a:latin typeface="Times New Roman" panose="02020603050405020304" pitchFamily="18" charset="0"/>
                <a:cs typeface="Times New Roman" panose="02020603050405020304" pitchFamily="18" charset="0"/>
              </a:rPr>
              <a:t>7. Intertitial Testing Ads</a:t>
            </a:r>
            <a:br>
              <a:rPr lang="en" sz="2800" b="1" dirty="0">
                <a:latin typeface="Times New Roman" panose="02020603050405020304" pitchFamily="18" charset="0"/>
                <a:cs typeface="Times New Roman" panose="02020603050405020304" pitchFamily="18" charset="0"/>
              </a:rPr>
            </a:br>
            <a:br>
              <a:rPr lang="en" sz="2800" b="1" dirty="0">
                <a:latin typeface="Times New Roman" panose="02020603050405020304" pitchFamily="18" charset="0"/>
                <a:cs typeface="Times New Roman" panose="02020603050405020304" pitchFamily="18" charset="0"/>
              </a:rPr>
            </a:br>
            <a:r>
              <a:rPr lang="en" sz="2800" b="1" dirty="0">
                <a:latin typeface="Times New Roman" panose="02020603050405020304" pitchFamily="18" charset="0"/>
                <a:cs typeface="Times New Roman" panose="02020603050405020304" pitchFamily="18" charset="0"/>
              </a:rPr>
              <a:t>                           </a:t>
            </a:r>
            <a:r>
              <a:rPr lang="en" sz="1800" dirty="0">
                <a:latin typeface="Times New Roman" panose="02020603050405020304" pitchFamily="18" charset="0"/>
                <a:cs typeface="Times New Roman" panose="02020603050405020304" pitchFamily="18" charset="0"/>
              </a:rPr>
              <a:t>-&gt; Should display test from from Google AdMob</a:t>
            </a:r>
            <a:endParaRPr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1EFC41E-092A-E3F6-3877-C76261D0BBA1}"/>
              </a:ext>
            </a:extLst>
          </p:cNvPr>
          <p:cNvPicPr>
            <a:picLocks noChangeAspect="1"/>
          </p:cNvPicPr>
          <p:nvPr/>
        </p:nvPicPr>
        <p:blipFill>
          <a:blip r:embed="rId3"/>
          <a:stretch>
            <a:fillRect/>
          </a:stretch>
        </p:blipFill>
        <p:spPr>
          <a:xfrm>
            <a:off x="1150144" y="1135856"/>
            <a:ext cx="2450306" cy="361389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5123-2E15-7AB0-84C5-61D67A337BDB}"/>
              </a:ext>
            </a:extLst>
          </p:cNvPr>
          <p:cNvSpPr>
            <a:spLocks noGrp="1"/>
          </p:cNvSpPr>
          <p:nvPr>
            <p:ph type="title"/>
          </p:nvPr>
        </p:nvSpPr>
        <p:spPr>
          <a:xfrm>
            <a:off x="1297500" y="393749"/>
            <a:ext cx="7038900" cy="4492575"/>
          </a:xfrm>
        </p:spPr>
        <p:txBody>
          <a:bodyPr>
            <a:normAutofit/>
          </a:bodyPr>
          <a:lstStyle/>
          <a:p>
            <a:r>
              <a:rPr lang="en-US" sz="2800" b="1" u="sng" dirty="0">
                <a:latin typeface="Times New Roman" panose="02020603050405020304" pitchFamily="18" charset="0"/>
                <a:cs typeface="Times New Roman" panose="02020603050405020304" pitchFamily="18" charset="0"/>
              </a:rPr>
              <a:t>Conclusion</a:t>
            </a:r>
            <a:br>
              <a:rPr lang="en-US" sz="2800" b="1" u="sng" dirty="0">
                <a:latin typeface="Times New Roman" panose="02020603050405020304" pitchFamily="18" charset="0"/>
                <a:cs typeface="Times New Roman" panose="02020603050405020304" pitchFamily="18" charset="0"/>
              </a:rPr>
            </a:br>
            <a:br>
              <a:rPr lang="en-US" sz="2800" b="1" u="sng"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-&gt; Proposed Pico App is an android application that will allow users to search for photos to edit. This application takes in a user input and searches the Google Photos and Google </a:t>
            </a:r>
            <a:r>
              <a:rPr lang="en-US" sz="1400" dirty="0" err="1">
                <a:latin typeface="Times New Roman" panose="02020603050405020304" pitchFamily="18" charset="0"/>
                <a:cs typeface="Times New Roman" panose="02020603050405020304" pitchFamily="18" charset="0"/>
              </a:rPr>
              <a:t>Admob</a:t>
            </a:r>
            <a:r>
              <a:rPr lang="en-US" sz="1400" dirty="0">
                <a:latin typeface="Times New Roman" panose="02020603050405020304" pitchFamily="18" charset="0"/>
                <a:cs typeface="Times New Roman" panose="02020603050405020304" pitchFamily="18" charset="0"/>
              </a:rPr>
              <a:t> API with the user input and gets a list of images on the device based on the users search query. Search result screen will contain a list of image with following details: After editing user can save or share on social – media platforms . Users can also add the photos to the </a:t>
            </a:r>
            <a:r>
              <a:rPr lang="en-US" sz="1400" dirty="0" err="1">
                <a:latin typeface="Times New Roman" panose="02020603050405020304" pitchFamily="18" charset="0"/>
                <a:cs typeface="Times New Roman" panose="02020603050405020304" pitchFamily="18" charset="0"/>
              </a:rPr>
              <a:t>favourites</a:t>
            </a:r>
            <a:r>
              <a:rPr lang="en-US" sz="1400" dirty="0">
                <a:latin typeface="Times New Roman" panose="02020603050405020304" pitchFamily="18" charset="0"/>
                <a:cs typeface="Times New Roman" panose="02020603050405020304" pitchFamily="18" charset="0"/>
              </a:rPr>
              <a:t> folders.</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-&gt;In e-commerce industry, photos are prime factors that are responsible for attracting customers. Here, a single photo can convey more details to a customer than a long product description. </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-&gt;This is also same for real estate, fashion etc. Therefore, by using the potential of image editing , a lot of businesses are attracting a large number of customers and generating more revenue</a:t>
            </a:r>
            <a:r>
              <a:rPr lang="en-US" sz="1100" dirty="0"/>
              <a:t>.</a:t>
            </a:r>
            <a:endParaRPr lang="en-US" sz="1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548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706450"/>
            <a:ext cx="7038900" cy="10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u="sng" dirty="0">
                <a:solidFill>
                  <a:schemeClr val="accent3">
                    <a:lumMod val="20000"/>
                    <a:lumOff val="80000"/>
                  </a:schemeClr>
                </a:solidFill>
                <a:latin typeface="Times New Roman" panose="02020603050405020304" pitchFamily="18" charset="0"/>
                <a:cs typeface="Times New Roman" panose="02020603050405020304" pitchFamily="18" charset="0"/>
              </a:rPr>
              <a:t>OUTLINE</a:t>
            </a:r>
            <a:endParaRPr sz="3200" b="1" u="sng"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41" name="Google Shape;141;p14"/>
          <p:cNvSpPr txBox="1">
            <a:spLocks noGrp="1"/>
          </p:cNvSpPr>
          <p:nvPr>
            <p:ph type="body" idx="1"/>
          </p:nvPr>
        </p:nvSpPr>
        <p:spPr>
          <a:xfrm>
            <a:off x="1297500" y="2069799"/>
            <a:ext cx="7038900" cy="195927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About the Android and Google Admob</a:t>
            </a:r>
          </a:p>
          <a:p>
            <a:pPr marL="457200" lvl="0" indent="-342900" algn="l" rtl="0">
              <a:spcBef>
                <a:spcPts val="0"/>
              </a:spcBef>
              <a:spcAft>
                <a:spcPts val="0"/>
              </a:spcAft>
              <a:buSzPts val="1800"/>
              <a:buChar char="❖"/>
            </a:pPr>
            <a:r>
              <a:rPr lang="en-US" sz="1600" dirty="0">
                <a:latin typeface="Times New Roman" panose="02020603050405020304" pitchFamily="18" charset="0"/>
                <a:cs typeface="Times New Roman" panose="02020603050405020304" pitchFamily="18" charset="0"/>
              </a:rPr>
              <a:t>About Project</a:t>
            </a:r>
            <a:endParaRPr sz="16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Objective and use of this project</a:t>
            </a:r>
            <a:endParaRPr sz="16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Requirements ( Software &amp; Hardware)</a:t>
            </a:r>
            <a:endParaRPr sz="16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Snapshots from this android application with their working descriptions</a:t>
            </a: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Conclusion</a:t>
            </a:r>
          </a:p>
          <a:p>
            <a:pPr marL="457200" lvl="0" indent="-342900" algn="l" rtl="0">
              <a:spcBef>
                <a:spcPts val="0"/>
              </a:spcBef>
              <a:spcAft>
                <a:spcPts val="0"/>
              </a:spcAft>
              <a:buSzPts val="1800"/>
              <a:buChar char="❖"/>
            </a:pPr>
            <a:r>
              <a:rPr lang="en" sz="1600" dirty="0">
                <a:latin typeface="Times New Roman" panose="02020603050405020304" pitchFamily="18" charset="0"/>
                <a:cs typeface="Times New Roman" panose="02020603050405020304" pitchFamily="18" charset="0"/>
              </a:rPr>
              <a:t>References</a:t>
            </a:r>
          </a:p>
          <a:p>
            <a:pPr marL="457200" lvl="0" indent="-342900" algn="l" rtl="0">
              <a:spcBef>
                <a:spcPts val="0"/>
              </a:spcBef>
              <a:spcAft>
                <a:spcPts val="0"/>
              </a:spcAft>
              <a:buSzPts val="1800"/>
              <a:buChar char="❖"/>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B17C-0428-5696-D1F1-BC594D055BCB}"/>
              </a:ext>
            </a:extLst>
          </p:cNvPr>
          <p:cNvSpPr>
            <a:spLocks noGrp="1"/>
          </p:cNvSpPr>
          <p:nvPr>
            <p:ph type="title"/>
          </p:nvPr>
        </p:nvSpPr>
        <p:spPr>
          <a:xfrm>
            <a:off x="1283212" y="239737"/>
            <a:ext cx="7038900" cy="4664025"/>
          </a:xfrm>
        </p:spPr>
        <p:txBody>
          <a:bodyPr>
            <a:normAutofit fontScale="90000"/>
          </a:bodyPr>
          <a:lstStyle/>
          <a:p>
            <a:r>
              <a:rPr lang="en-US" sz="3100" b="1" u="sng" dirty="0">
                <a:latin typeface="Times New Roman" panose="02020603050405020304" pitchFamily="18" charset="0"/>
                <a:cs typeface="Times New Roman" panose="02020603050405020304" pitchFamily="18" charset="0"/>
              </a:rPr>
              <a:t>References</a:t>
            </a:r>
            <a:br>
              <a:rPr lang="en-US" sz="3100" b="1" u="sng"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Introduction to Android:          </a:t>
            </a:r>
            <a:r>
              <a:rPr lang="en-US" sz="2000" dirty="0">
                <a:latin typeface="Times New Roman" panose="02020603050405020304" pitchFamily="18" charset="0"/>
                <a:cs typeface="Times New Roman" panose="02020603050405020304" pitchFamily="18" charset="0"/>
                <a:hlinkClick r:id="rId2"/>
              </a:rPr>
              <a:t>http://developer.android.com/guide/index.html.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Android API: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hlinkClick r:id="rId3"/>
              </a:rPr>
              <a:t>http://developer.android.com/reference/packages.html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 Android User Interfaces: </a:t>
            </a:r>
            <a:r>
              <a:rPr lang="en-US" sz="2000" dirty="0">
                <a:latin typeface="Times New Roman" panose="02020603050405020304" pitchFamily="18" charset="0"/>
                <a:cs typeface="Times New Roman" panose="02020603050405020304" pitchFamily="18" charset="0"/>
                <a:hlinkClick r:id="rId4"/>
              </a:rPr>
              <a:t>http://developer.android.com/guide/topics/ui/index.html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 Layout: </a:t>
            </a:r>
            <a:r>
              <a:rPr lang="en-US" sz="2000" dirty="0">
                <a:latin typeface="Times New Roman" panose="02020603050405020304" pitchFamily="18" charset="0"/>
                <a:cs typeface="Times New Roman" panose="02020603050405020304" pitchFamily="18" charset="0"/>
                <a:hlinkClick r:id="rId5"/>
              </a:rPr>
              <a:t>http://developer.android.com/guide/topics/ui/declaringlayout.html</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5. Android Training: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hlinkClick r:id="rId6"/>
              </a:rPr>
              <a:t>http://developer.android.com/training/index.html.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6. Android developer Guide: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hlinkClick r:id="rId7"/>
              </a:rPr>
              <a:t>https://developer.android.com/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7. For rectifying the error :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hlinkClick r:id="rId8"/>
              </a:rPr>
              <a:t>https://stackoverflow.com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018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ctrTitle"/>
          </p:nvPr>
        </p:nvSpPr>
        <p:spPr>
          <a:xfrm>
            <a:off x="3537150" y="191765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5000" dirty="0"/>
              <a:t>Thank You!!!</a:t>
            </a:r>
            <a:br>
              <a:rPr lang="en" sz="5000" dirty="0"/>
            </a:br>
            <a:endParaRPr sz="5000" dirty="0"/>
          </a:p>
        </p:txBody>
      </p:sp>
      <p:sp>
        <p:nvSpPr>
          <p:cNvPr id="218" name="Google Shape;218;p2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656875"/>
            <a:ext cx="7038900" cy="9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u="sng" dirty="0">
                <a:solidFill>
                  <a:schemeClr val="accent3">
                    <a:lumMod val="20000"/>
                    <a:lumOff val="80000"/>
                  </a:schemeClr>
                </a:solidFill>
                <a:latin typeface="Times New Roman" panose="02020603050405020304" pitchFamily="18" charset="0"/>
                <a:cs typeface="Times New Roman" panose="02020603050405020304" pitchFamily="18" charset="0"/>
              </a:rPr>
              <a:t>About the Android &amp; Google AdMob</a:t>
            </a:r>
            <a:endParaRPr sz="3200" b="1" u="sng"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47" name="Google Shape;147;p15"/>
          <p:cNvSpPr txBox="1">
            <a:spLocks noGrp="1"/>
          </p:cNvSpPr>
          <p:nvPr>
            <p:ph type="body" idx="1"/>
          </p:nvPr>
        </p:nvSpPr>
        <p:spPr>
          <a:xfrm>
            <a:off x="1297500" y="1883875"/>
            <a:ext cx="7038900" cy="316675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400" dirty="0">
                <a:latin typeface="Times New Roman" panose="02020603050405020304" pitchFamily="18" charset="0"/>
                <a:cs typeface="Times New Roman" panose="02020603050405020304" pitchFamily="18" charset="0"/>
              </a:rPr>
              <a:t>Android is a </a:t>
            </a:r>
            <a:r>
              <a:rPr lang="en-US" sz="1400" dirty="0" err="1">
                <a:latin typeface="Times New Roman" panose="02020603050405020304" pitchFamily="18" charset="0"/>
                <a:cs typeface="Times New Roman" panose="02020603050405020304" pitchFamily="18" charset="0"/>
              </a:rPr>
              <a:t>linux</a:t>
            </a:r>
            <a:r>
              <a:rPr lang="en-US" sz="1400" dirty="0">
                <a:latin typeface="Times New Roman" panose="02020603050405020304" pitchFamily="18" charset="0"/>
                <a:cs typeface="Times New Roman" panose="02020603050405020304" pitchFamily="18" charset="0"/>
              </a:rPr>
              <a:t>-based operating system designed primarily for touch screen devices such as smart phone tablets and computers. Released in 2008, is now owned by Google.</a:t>
            </a:r>
          </a:p>
          <a:p>
            <a:pPr marL="457200" lvl="0" indent="-342900" algn="l" rtl="0">
              <a:spcBef>
                <a:spcPts val="0"/>
              </a:spcBef>
              <a:spcAft>
                <a:spcPts val="0"/>
              </a:spcAft>
              <a:buSzPts val="1800"/>
              <a:buChar char="●"/>
            </a:pPr>
            <a:r>
              <a:rPr lang="en-US" sz="1400" dirty="0">
                <a:latin typeface="Times New Roman" panose="02020603050405020304" pitchFamily="18" charset="0"/>
                <a:cs typeface="Times New Roman" panose="02020603050405020304" pitchFamily="18" charset="0"/>
              </a:rPr>
              <a:t>Android is a operating system like Windows, Ubuntu and Mac OS and a lot number of devices use Android these days like phones, watches and laptop.</a:t>
            </a:r>
          </a:p>
          <a:p>
            <a:pPr marL="457200" lvl="0" indent="-342900" algn="l" rtl="0">
              <a:spcBef>
                <a:spcPts val="0"/>
              </a:spcBef>
              <a:spcAft>
                <a:spcPts val="0"/>
              </a:spcAft>
              <a:buSzPts val="1800"/>
              <a:buChar char="●"/>
            </a:pPr>
            <a:r>
              <a:rPr lang="en-US" sz="1400" dirty="0">
                <a:latin typeface="Times New Roman" panose="02020603050405020304" pitchFamily="18" charset="0"/>
                <a:cs typeface="Times New Roman" panose="02020603050405020304" pitchFamily="18" charset="0"/>
              </a:rPr>
              <a:t>An Android app is software running on a Android Platform. So this can be concluded that like all the software it is a combination of Backend and Frontend. </a:t>
            </a:r>
          </a:p>
          <a:p>
            <a:pPr marL="457200" lvl="0" indent="-342900" algn="l" rtl="0">
              <a:spcBef>
                <a:spcPts val="0"/>
              </a:spcBef>
              <a:spcAft>
                <a:spcPts val="0"/>
              </a:spcAft>
              <a:buSzPts val="1800"/>
              <a:buChar char="●"/>
            </a:pPr>
            <a:r>
              <a:rPr lang="en-US" sz="1400" dirty="0">
                <a:latin typeface="Times New Roman" panose="02020603050405020304" pitchFamily="18" charset="0"/>
                <a:cs typeface="Times New Roman" panose="02020603050405020304" pitchFamily="18" charset="0"/>
              </a:rPr>
              <a:t>Backend to design the logical parts of the app, for the functionality whereas Front End to develop the User Interface.</a:t>
            </a:r>
          </a:p>
          <a:p>
            <a:pPr marL="457200" lvl="0" indent="-342900" algn="l" rtl="0">
              <a:spcBef>
                <a:spcPts val="0"/>
              </a:spcBef>
              <a:spcAft>
                <a:spcPts val="0"/>
              </a:spcAft>
              <a:buSzPts val="1800"/>
              <a:buChar char="●"/>
            </a:pPr>
            <a:r>
              <a:rPr lang="en-US" sz="1400" dirty="0">
                <a:latin typeface="Times New Roman" panose="02020603050405020304" pitchFamily="18" charset="0"/>
                <a:cs typeface="Times New Roman" panose="02020603050405020304" pitchFamily="18" charset="0"/>
              </a:rPr>
              <a:t>So we also created an android application “Pico”, a library of photos. Play Store is a market place for all the Android Apps.</a:t>
            </a:r>
          </a:p>
          <a:p>
            <a:pPr marL="457200" lvl="0" indent="-342900" algn="l" rtl="0">
              <a:spcBef>
                <a:spcPts val="0"/>
              </a:spcBef>
              <a:spcAft>
                <a:spcPts val="0"/>
              </a:spcAft>
              <a:buSzPts val="1800"/>
              <a:buChar char="●"/>
            </a:pPr>
            <a:r>
              <a:rPr lang="en-US" sz="1400" dirty="0" err="1">
                <a:latin typeface="Times New Roman" panose="02020603050405020304" pitchFamily="18" charset="0"/>
                <a:cs typeface="Times New Roman" panose="02020603050405020304" pitchFamily="18" charset="0"/>
              </a:rPr>
              <a:t>AdMob</a:t>
            </a:r>
            <a:r>
              <a:rPr lang="en-US" sz="1400" dirty="0">
                <a:latin typeface="Times New Roman" panose="02020603050405020304" pitchFamily="18" charset="0"/>
                <a:cs typeface="Times New Roman" panose="02020603050405020304" pitchFamily="18" charset="0"/>
              </a:rPr>
              <a:t> helps to monetize mobile app through in-app advertising. Ads can be displayed in a number of formats and are seamlessly added to platform native UI components.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214394"/>
            <a:ext cx="7038900" cy="74286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800" b="1" u="sng" dirty="0">
                <a:latin typeface="Times New Roman" panose="02020603050405020304" pitchFamily="18" charset="0"/>
                <a:cs typeface="Times New Roman" panose="02020603050405020304" pitchFamily="18" charset="0"/>
              </a:rPr>
              <a:t>About the Project</a:t>
            </a:r>
            <a:endParaRPr sz="2800" b="1" u="sng" dirty="0">
              <a:latin typeface="Times New Roman" panose="02020603050405020304" pitchFamily="18" charset="0"/>
              <a:cs typeface="Times New Roman" panose="02020603050405020304" pitchFamily="18" charset="0"/>
            </a:endParaRPr>
          </a:p>
        </p:txBody>
      </p:sp>
      <p:sp>
        <p:nvSpPr>
          <p:cNvPr id="153" name="Google Shape;153;p16"/>
          <p:cNvSpPr txBox="1">
            <a:spLocks noGrp="1"/>
          </p:cNvSpPr>
          <p:nvPr>
            <p:ph type="body" idx="1"/>
          </p:nvPr>
        </p:nvSpPr>
        <p:spPr>
          <a:xfrm>
            <a:off x="1247494" y="757238"/>
            <a:ext cx="7038900" cy="4329112"/>
          </a:xfrm>
          <a:prstGeom prst="rect">
            <a:avLst/>
          </a:prstGeom>
        </p:spPr>
        <p:txBody>
          <a:bodyPr spcFirstLastPara="1" wrap="square" lIns="91425" tIns="91425" rIns="91425" bIns="91425" anchor="t" anchorCtr="0">
            <a:noAutofit/>
          </a:bodyPr>
          <a:lstStyle/>
          <a:p>
            <a:pPr marL="114300" lvl="0" indent="0" algn="l" rtl="0">
              <a:spcBef>
                <a:spcPts val="1200"/>
              </a:spcBef>
              <a:spcAft>
                <a:spcPts val="0"/>
              </a:spcAft>
              <a:buSzPts val="1800"/>
              <a:buNone/>
            </a:pPr>
            <a:r>
              <a:rPr lang="en-US" sz="1200" dirty="0">
                <a:latin typeface="Times New Roman" panose="02020603050405020304" pitchFamily="18" charset="0"/>
                <a:cs typeface="Times New Roman" panose="02020603050405020304" pitchFamily="18" charset="0"/>
              </a:rPr>
              <a:t>1. In this project, we are creating an android application, basically a PHOTOEDITOR App which we have  named Pico. This application will provide us a platform to access the photos we want to edit at the ease of our fingertips. </a:t>
            </a:r>
          </a:p>
          <a:p>
            <a:pPr marL="114300" lvl="0" indent="0" algn="l" rtl="0">
              <a:spcBef>
                <a:spcPts val="1200"/>
              </a:spcBef>
              <a:spcAft>
                <a:spcPts val="0"/>
              </a:spcAft>
              <a:buSzPts val="1800"/>
              <a:buNone/>
            </a:pPr>
            <a:r>
              <a:rPr lang="en-US" sz="1200" dirty="0">
                <a:latin typeface="Times New Roman" panose="02020603050405020304" pitchFamily="18" charset="0"/>
                <a:cs typeface="Times New Roman" panose="02020603050405020304" pitchFamily="18" charset="0"/>
              </a:rPr>
              <a:t>2. All the users will be having their own photos on this app which will be save and share to various platforms like Facebook , WhatsApp , Instagram . </a:t>
            </a:r>
          </a:p>
          <a:p>
            <a:pPr marL="114300" lvl="0" indent="0" algn="l" rtl="0">
              <a:spcBef>
                <a:spcPts val="1200"/>
              </a:spcBef>
              <a:spcAft>
                <a:spcPts val="0"/>
              </a:spcAft>
              <a:buSzPts val="1800"/>
              <a:buNone/>
            </a:pPr>
            <a:r>
              <a:rPr lang="en-US" sz="1200" dirty="0">
                <a:latin typeface="Times New Roman" panose="02020603050405020304" pitchFamily="18" charset="0"/>
                <a:cs typeface="Times New Roman" panose="02020603050405020304" pitchFamily="18" charset="0"/>
              </a:rPr>
              <a:t>3. Any photo that the user wishes to edit will be entered by him from the file/gallery folder which works on the basis of users choice input. The photo may be of any thing, which the image is related and will also work on specific keywords input. </a:t>
            </a:r>
          </a:p>
          <a:p>
            <a:pPr marL="114300" lvl="0" indent="0" algn="l" rtl="0">
              <a:spcBef>
                <a:spcPts val="1200"/>
              </a:spcBef>
              <a:spcAft>
                <a:spcPts val="0"/>
              </a:spcAft>
              <a:buSzPts val="1800"/>
              <a:buNone/>
            </a:pPr>
            <a:r>
              <a:rPr lang="en-US" sz="1200" dirty="0">
                <a:latin typeface="Times New Roman" panose="02020603050405020304" pitchFamily="18" charset="0"/>
                <a:cs typeface="Times New Roman" panose="02020603050405020304" pitchFamily="18" charset="0"/>
              </a:rPr>
              <a:t>4. Apart from editing the photos , the user can save the photo he/she likes in the </a:t>
            </a:r>
            <a:r>
              <a:rPr lang="en-US" sz="1200" dirty="0" err="1">
                <a:latin typeface="Times New Roman" panose="02020603050405020304" pitchFamily="18" charset="0"/>
                <a:cs typeface="Times New Roman" panose="02020603050405020304" pitchFamily="18" charset="0"/>
              </a:rPr>
              <a:t>favourites</a:t>
            </a:r>
            <a:r>
              <a:rPr lang="en-US" sz="1200" dirty="0">
                <a:latin typeface="Times New Roman" panose="02020603050405020304" pitchFamily="18" charset="0"/>
                <a:cs typeface="Times New Roman" panose="02020603050405020304" pitchFamily="18" charset="0"/>
              </a:rPr>
              <a:t> folder. The app is suitable in the present scenario as the world is being digitalized then why not the photography system.</a:t>
            </a:r>
          </a:p>
          <a:p>
            <a:pPr marL="114300" lvl="0" indent="0" algn="l" rtl="0">
              <a:spcBef>
                <a:spcPts val="1200"/>
              </a:spcBef>
              <a:spcAft>
                <a:spcPts val="0"/>
              </a:spcAft>
              <a:buSzPts val="1800"/>
              <a:buNone/>
            </a:pPr>
            <a:r>
              <a:rPr lang="en-US" sz="1200" dirty="0">
                <a:latin typeface="Times New Roman" panose="02020603050405020304" pitchFamily="18" charset="0"/>
                <a:cs typeface="Times New Roman" panose="02020603050405020304" pitchFamily="18" charset="0"/>
              </a:rPr>
              <a:t>5. To get more details about the editing one can click on the image and get further editing features details. </a:t>
            </a:r>
          </a:p>
          <a:p>
            <a:pPr marL="114300" lvl="0" indent="0" algn="l" rtl="0">
              <a:spcBef>
                <a:spcPts val="1200"/>
              </a:spcBef>
              <a:spcAft>
                <a:spcPts val="0"/>
              </a:spcAft>
              <a:buSzPts val="1800"/>
              <a:buNone/>
            </a:pPr>
            <a:r>
              <a:rPr lang="en-US" sz="1200" dirty="0">
                <a:latin typeface="Times New Roman" panose="02020603050405020304" pitchFamily="18" charset="0"/>
                <a:cs typeface="Times New Roman" panose="02020603050405020304" pitchFamily="18" charset="0"/>
              </a:rPr>
              <a:t>6.This app will be using The Google Photos API for providing all the photos. Further the Google Ads adds all the necessary details that the user may need about the app. The app also has a complete User Interface with all exciting editing features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9203-9B4C-B58E-4920-A95A00CA337F}"/>
              </a:ext>
            </a:extLst>
          </p:cNvPr>
          <p:cNvSpPr>
            <a:spLocks noGrp="1"/>
          </p:cNvSpPr>
          <p:nvPr>
            <p:ph type="title"/>
          </p:nvPr>
        </p:nvSpPr>
        <p:spPr>
          <a:xfrm>
            <a:off x="1504668" y="650925"/>
            <a:ext cx="7038900" cy="914100"/>
          </a:xfrm>
        </p:spPr>
        <p:txBody>
          <a:bodyPr>
            <a:normAutofit/>
          </a:bodyPr>
          <a:lstStyle/>
          <a:p>
            <a:r>
              <a:rPr lang="en-US" sz="2800" b="1" u="sng" dirty="0">
                <a:solidFill>
                  <a:schemeClr val="accent3">
                    <a:lumMod val="20000"/>
                    <a:lumOff val="80000"/>
                  </a:schemeClr>
                </a:solidFill>
                <a:latin typeface="Times New Roman" panose="02020603050405020304" pitchFamily="18" charset="0"/>
                <a:cs typeface="Times New Roman" panose="02020603050405020304" pitchFamily="18" charset="0"/>
              </a:rPr>
              <a:t>Objective of this Project</a:t>
            </a:r>
          </a:p>
        </p:txBody>
      </p:sp>
      <p:sp>
        <p:nvSpPr>
          <p:cNvPr id="3" name="Text Placeholder 2">
            <a:extLst>
              <a:ext uri="{FF2B5EF4-FFF2-40B4-BE49-F238E27FC236}">
                <a16:creationId xmlns:a16="http://schemas.microsoft.com/office/drawing/2014/main" id="{10DE8945-9EDF-6482-6283-D860C7777A69}"/>
              </a:ext>
            </a:extLst>
          </p:cNvPr>
          <p:cNvSpPr>
            <a:spLocks noGrp="1"/>
          </p:cNvSpPr>
          <p:nvPr>
            <p:ph type="body" idx="1"/>
          </p:nvPr>
        </p:nvSpPr>
        <p:spPr>
          <a:xfrm>
            <a:off x="1347506" y="1674706"/>
            <a:ext cx="7038900" cy="2911200"/>
          </a:xfrm>
        </p:spPr>
        <p:txBody>
          <a:bodyPr>
            <a:normAutofit/>
          </a:bodyPr>
          <a:lstStyle/>
          <a:p>
            <a:r>
              <a:rPr lang="en-US" sz="1400" dirty="0">
                <a:latin typeface="Times New Roman" panose="02020603050405020304" pitchFamily="18" charset="0"/>
                <a:cs typeface="Times New Roman" panose="02020603050405020304" pitchFamily="18" charset="0"/>
              </a:rPr>
              <a:t>The main objective of this application is to create a PHOTOEDITOR app named “Pico” which will have a lot of images and a space to keep up the image one wants to edit. There will be a facility to search any image one wishes to edit by the use of any standard tool like the filters, frames, round, exposure, contrast, vignette, saturation, warmth, pixelate, draw, sticker and text. </a:t>
            </a:r>
          </a:p>
          <a:p>
            <a:r>
              <a:rPr lang="en-US" sz="1400" dirty="0">
                <a:latin typeface="Times New Roman" panose="02020603050405020304" pitchFamily="18" charset="0"/>
                <a:cs typeface="Times New Roman" panose="02020603050405020304" pitchFamily="18" charset="0"/>
              </a:rPr>
              <a:t>Android Application – PHOTOEDITOR (Pico) 2 After the editing there will be list of related share/upload options like Facebook, WhatsApp and Instagram and one can view and like more about the details of the image and can further share it.</a:t>
            </a:r>
          </a:p>
        </p:txBody>
      </p:sp>
    </p:spTree>
    <p:extLst>
      <p:ext uri="{BB962C8B-B14F-4D97-AF65-F5344CB8AC3E}">
        <p14:creationId xmlns:p14="http://schemas.microsoft.com/office/powerpoint/2010/main" val="251364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F12E-7D87-BE41-5667-6443424A38B4}"/>
              </a:ext>
            </a:extLst>
          </p:cNvPr>
          <p:cNvSpPr>
            <a:spLocks noGrp="1"/>
          </p:cNvSpPr>
          <p:nvPr>
            <p:ph type="title"/>
          </p:nvPr>
        </p:nvSpPr>
        <p:spPr>
          <a:xfrm>
            <a:off x="1297500" y="393750"/>
            <a:ext cx="7038900" cy="4471144"/>
          </a:xfrm>
        </p:spPr>
        <p:txBody>
          <a:bodyPr>
            <a:normAutofit fontScale="90000"/>
          </a:bodyPr>
          <a:lstStyle/>
          <a:p>
            <a:r>
              <a:rPr 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t>Use of this Project</a:t>
            </a:r>
            <a:br>
              <a:rPr 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br>
            <a:br>
              <a:rPr lang="en-US" sz="2800" b="1" u="sng" dirty="0">
                <a:solidFill>
                  <a:schemeClr val="accent5">
                    <a:lumMod val="20000"/>
                    <a:lumOff val="80000"/>
                  </a:schemeClr>
                </a:solidFill>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Many qualities of a photo can be manipulated using photo editing editor (Pico) software application, often on the pixel level. most basic photo editing software programs can accomplish a number of these techniques, including:-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1. </a:t>
            </a:r>
            <a:r>
              <a:rPr lang="en-US" sz="1600" i="1" dirty="0">
                <a:latin typeface="Times New Roman" panose="02020603050405020304" pitchFamily="18" charset="0"/>
                <a:cs typeface="Times New Roman" panose="02020603050405020304" pitchFamily="18" charset="0"/>
              </a:rPr>
              <a:t>Color Balance</a:t>
            </a:r>
            <a:r>
              <a:rPr lang="en-US" sz="1600" dirty="0">
                <a:latin typeface="Times New Roman" panose="02020603050405020304" pitchFamily="18" charset="0"/>
                <a:cs typeface="Times New Roman" panose="02020603050405020304" pitchFamily="18" charset="0"/>
              </a:rPr>
              <a:t>, which adjusts the levels of intensity across the color spectrum.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2. </a:t>
            </a:r>
            <a:r>
              <a:rPr lang="en-US" sz="1600" i="1" dirty="0">
                <a:latin typeface="Times New Roman" panose="02020603050405020304" pitchFamily="18" charset="0"/>
                <a:cs typeface="Times New Roman" panose="02020603050405020304" pitchFamily="18" charset="0"/>
              </a:rPr>
              <a:t>Exposure</a:t>
            </a:r>
            <a:r>
              <a:rPr lang="en-US" sz="1600" dirty="0">
                <a:latin typeface="Times New Roman" panose="02020603050405020304" pitchFamily="18" charset="0"/>
                <a:cs typeface="Times New Roman" panose="02020603050405020304" pitchFamily="18" charset="0"/>
              </a:rPr>
              <a:t>, which adjusts how much brightness or light is applied to the photo.</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3. </a:t>
            </a:r>
            <a:r>
              <a:rPr lang="en-US" sz="1600" i="1" dirty="0">
                <a:latin typeface="Times New Roman" panose="02020603050405020304" pitchFamily="18" charset="0"/>
                <a:cs typeface="Times New Roman" panose="02020603050405020304" pitchFamily="18" charset="0"/>
              </a:rPr>
              <a:t>Noise/grain, </a:t>
            </a:r>
            <a:r>
              <a:rPr lang="en-US" sz="1600" dirty="0">
                <a:latin typeface="Times New Roman" panose="02020603050405020304" pitchFamily="18" charset="0"/>
                <a:cs typeface="Times New Roman" panose="02020603050405020304" pitchFamily="18" charset="0"/>
              </a:rPr>
              <a:t>which indicates the level of detail or distortion between pixels.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4. </a:t>
            </a:r>
            <a:r>
              <a:rPr lang="en-US" sz="1600" i="1" dirty="0">
                <a:latin typeface="Times New Roman" panose="02020603050405020304" pitchFamily="18" charset="0"/>
                <a:cs typeface="Times New Roman" panose="02020603050405020304" pitchFamily="18" charset="0"/>
              </a:rPr>
              <a:t>Saturation</a:t>
            </a:r>
            <a:r>
              <a:rPr lang="en-US" sz="1600" dirty="0">
                <a:latin typeface="Times New Roman" panose="02020603050405020304" pitchFamily="18" charset="0"/>
                <a:cs typeface="Times New Roman" panose="02020603050405020304" pitchFamily="18" charset="0"/>
              </a:rPr>
              <a:t>, which indicates the dramatic appearance of all colors.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5. </a:t>
            </a:r>
            <a:r>
              <a:rPr lang="en-US" sz="1600" i="1" dirty="0">
                <a:latin typeface="Times New Roman" panose="02020603050405020304" pitchFamily="18" charset="0"/>
                <a:cs typeface="Times New Roman" panose="02020603050405020304" pitchFamily="18" charset="0"/>
              </a:rPr>
              <a:t>Cropping</a:t>
            </a:r>
            <a:r>
              <a:rPr lang="en-US" sz="1600" dirty="0">
                <a:latin typeface="Times New Roman" panose="02020603050405020304" pitchFamily="18" charset="0"/>
                <a:cs typeface="Times New Roman" panose="02020603050405020304" pitchFamily="18" charset="0"/>
              </a:rPr>
              <a:t>, which adjusts the dimension of the image.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6. </a:t>
            </a:r>
            <a:r>
              <a:rPr lang="en-US" sz="1600" i="1" dirty="0">
                <a:latin typeface="Times New Roman" panose="02020603050405020304" pitchFamily="18" charset="0"/>
                <a:cs typeface="Times New Roman" panose="02020603050405020304" pitchFamily="18" charset="0"/>
              </a:rPr>
              <a:t>Burning/dodging</a:t>
            </a:r>
            <a:r>
              <a:rPr lang="en-US" sz="1600" dirty="0">
                <a:latin typeface="Times New Roman" panose="02020603050405020304" pitchFamily="18" charset="0"/>
                <a:cs typeface="Times New Roman" panose="02020603050405020304" pitchFamily="18" charset="0"/>
              </a:rPr>
              <a:t>, which adjusts the contrast between lightness and darkness.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More advanced programs enable users to also perform operations such as background removal, healing, cloning, selective adjustments, and layering. These advanced programs often feature additional functionalities like brush and pencil stokes, textures, stickers and 3D design.</a:t>
            </a:r>
            <a:br>
              <a:rPr lang="en-US" sz="1600" b="1" u="sng" dirty="0">
                <a:solidFill>
                  <a:schemeClr val="accent5">
                    <a:lumMod val="20000"/>
                    <a:lumOff val="80000"/>
                  </a:schemeClr>
                </a:solidFill>
                <a:latin typeface="Times New Roman" panose="02020603050405020304" pitchFamily="18" charset="0"/>
                <a:cs typeface="Times New Roman" panose="02020603050405020304" pitchFamily="18" charset="0"/>
              </a:rPr>
            </a:br>
            <a:endParaRPr lang="en-US" sz="1600" b="1" u="sng" dirty="0">
              <a:solidFill>
                <a:schemeClr val="accent5">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70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458575"/>
            <a:ext cx="7038900" cy="84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u="sng" dirty="0">
                <a:solidFill>
                  <a:schemeClr val="accent5">
                    <a:lumMod val="20000"/>
                    <a:lumOff val="80000"/>
                  </a:schemeClr>
                </a:solidFill>
              </a:rPr>
              <a:t>Requirements</a:t>
            </a:r>
            <a:endParaRPr sz="3200" b="1" u="sng" dirty="0">
              <a:solidFill>
                <a:schemeClr val="accent5">
                  <a:lumMod val="20000"/>
                  <a:lumOff val="80000"/>
                </a:schemeClr>
              </a:solidFill>
            </a:endParaRPr>
          </a:p>
        </p:txBody>
      </p:sp>
      <p:sp>
        <p:nvSpPr>
          <p:cNvPr id="159" name="Google Shape;159;p17"/>
          <p:cNvSpPr txBox="1">
            <a:spLocks noGrp="1"/>
          </p:cNvSpPr>
          <p:nvPr>
            <p:ph type="body" idx="1"/>
          </p:nvPr>
        </p:nvSpPr>
        <p:spPr>
          <a:xfrm>
            <a:off x="1297500" y="1772350"/>
            <a:ext cx="7038900" cy="270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latin typeface="Times New Roman" panose="02020603050405020304" pitchFamily="18" charset="0"/>
                <a:cs typeface="Times New Roman" panose="02020603050405020304" pitchFamily="18" charset="0"/>
              </a:rPr>
              <a:t>Software Specification Used:-</a:t>
            </a:r>
            <a:endParaRPr lang="en-US" sz="1600" b="1" dirty="0">
              <a:latin typeface="Times New Roman" panose="02020603050405020304" pitchFamily="18" charset="0"/>
              <a:cs typeface="Times New Roman" panose="02020603050405020304" pitchFamily="18" charset="0"/>
            </a:endParaRPr>
          </a:p>
          <a:p>
            <a:pPr marL="127000" lvl="0" indent="0" algn="l" rtl="0">
              <a:spcBef>
                <a:spcPts val="1200"/>
              </a:spcBef>
              <a:spcAft>
                <a:spcPts val="0"/>
              </a:spcAft>
              <a:buSzPts val="1600"/>
              <a:buNone/>
            </a:pPr>
            <a:endParaRPr lang="en-US" sz="16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US" sz="1600" dirty="0">
                <a:latin typeface="Times New Roman" panose="02020603050405020304" pitchFamily="18" charset="0"/>
                <a:cs typeface="Times New Roman" panose="02020603050405020304" pitchFamily="18" charset="0"/>
              </a:rPr>
              <a:t>• Technology Implemented :- ANDROID STUDIO </a:t>
            </a:r>
          </a:p>
          <a:p>
            <a:pPr marL="0" lvl="0" indent="0" algn="l" rtl="0">
              <a:spcBef>
                <a:spcPts val="1200"/>
              </a:spcBef>
              <a:spcAft>
                <a:spcPts val="1200"/>
              </a:spcAft>
              <a:buNone/>
            </a:pPr>
            <a:r>
              <a:rPr lang="en-US" sz="1600" dirty="0">
                <a:latin typeface="Times New Roman" panose="02020603050405020304" pitchFamily="18" charset="0"/>
                <a:cs typeface="Times New Roman" panose="02020603050405020304" pitchFamily="18" charset="0"/>
              </a:rPr>
              <a:t>• Language used :- JAVA </a:t>
            </a:r>
          </a:p>
          <a:p>
            <a:pPr marL="0" lvl="0" indent="0" algn="l" rtl="0">
              <a:spcBef>
                <a:spcPts val="1200"/>
              </a:spcBef>
              <a:spcAft>
                <a:spcPts val="1200"/>
              </a:spcAft>
              <a:buNone/>
            </a:pPr>
            <a:r>
              <a:rPr lang="en-US" sz="1600" dirty="0">
                <a:latin typeface="Times New Roman" panose="02020603050405020304" pitchFamily="18" charset="0"/>
                <a:cs typeface="Times New Roman" panose="02020603050405020304" pitchFamily="18" charset="0"/>
              </a:rPr>
              <a:t>• Other Technology Implemented are :- Google </a:t>
            </a:r>
            <a:r>
              <a:rPr lang="en-US" sz="1600" dirty="0" err="1">
                <a:latin typeface="Times New Roman" panose="02020603050405020304" pitchFamily="18" charset="0"/>
                <a:cs typeface="Times New Roman" panose="02020603050405020304" pitchFamily="18" charset="0"/>
              </a:rPr>
              <a:t>Admob</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1363325"/>
            <a:ext cx="7316400" cy="30366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600" b="1" dirty="0">
                <a:latin typeface="Times New Roman" panose="02020603050405020304" pitchFamily="18" charset="0"/>
                <a:ea typeface="Lato"/>
                <a:cs typeface="Times New Roman" panose="02020603050405020304" pitchFamily="18" charset="0"/>
                <a:sym typeface="Lato"/>
              </a:rPr>
              <a:t>Hardware Specification Used:-</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Processor used :- Intel i5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Operating System used :- Windows 8/10/11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RAM used :- 8GB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Hardware device :- Computer System</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Hard disk :- 1TB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Display Screen :- Laptop Screen</a:t>
            </a:r>
            <a:endParaRPr sz="1600" b="1" dirty="0">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823850" y="731250"/>
            <a:ext cx="4587000" cy="2169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500" dirty="0">
                <a:latin typeface="Merriweather"/>
                <a:ea typeface="Merriweather"/>
                <a:cs typeface="Merriweather"/>
                <a:sym typeface="Merriweather"/>
              </a:rPr>
              <a:t>THIS IS HOW OUR</a:t>
            </a:r>
            <a:br>
              <a:rPr lang="en" sz="3500" dirty="0">
                <a:latin typeface="Merriweather"/>
                <a:ea typeface="Merriweather"/>
                <a:cs typeface="Merriweather"/>
                <a:sym typeface="Merriweather"/>
              </a:rPr>
            </a:br>
            <a:r>
              <a:rPr lang="en" sz="3500" dirty="0">
                <a:latin typeface="Merriweather"/>
                <a:ea typeface="Merriweather"/>
                <a:cs typeface="Merriweather"/>
                <a:sym typeface="Merriweather"/>
              </a:rPr>
              <a:t>APPLICATION LOOKS</a:t>
            </a:r>
            <a:endParaRPr sz="3500" dirty="0">
              <a:latin typeface="Merriweather"/>
              <a:ea typeface="Merriweather"/>
              <a:cs typeface="Merriweather"/>
              <a:sym typeface="Merriweather"/>
            </a:endParaRPr>
          </a:p>
        </p:txBody>
      </p:sp>
      <p:sp>
        <p:nvSpPr>
          <p:cNvPr id="170" name="Google Shape;170;p19"/>
          <p:cNvSpPr txBox="1"/>
          <p:nvPr/>
        </p:nvSpPr>
        <p:spPr>
          <a:xfrm>
            <a:off x="3817350" y="4313100"/>
            <a:ext cx="34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FFFF"/>
                </a:solidFill>
                <a:latin typeface="Lato"/>
                <a:ea typeface="Lato"/>
                <a:cs typeface="Lato"/>
                <a:sym typeface="Lato"/>
              </a:rPr>
              <a:t>Hope you will like it :)</a:t>
            </a:r>
            <a:endParaRPr sz="18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1431</Words>
  <Application>Microsoft Office PowerPoint</Application>
  <PresentationFormat>On-screen Show (16:9)</PresentationFormat>
  <Paragraphs>55</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 New Roman</vt:lpstr>
      <vt:lpstr>Lato</vt:lpstr>
      <vt:lpstr>Montserrat</vt:lpstr>
      <vt:lpstr>Arial</vt:lpstr>
      <vt:lpstr>Merriweather</vt:lpstr>
      <vt:lpstr>Focus</vt:lpstr>
      <vt:lpstr>MINI PROJECT - 02  PHOTOEDITOR (Pico)</vt:lpstr>
      <vt:lpstr>OUTLINE</vt:lpstr>
      <vt:lpstr>About the Android &amp; Google AdMob</vt:lpstr>
      <vt:lpstr>About the Project</vt:lpstr>
      <vt:lpstr>Objective of this Project</vt:lpstr>
      <vt:lpstr>Use of this Project  Many qualities of a photo can be manipulated using photo editing editor (Pico) software application, often on the pixel level. most basic photo editing software programs can accomplish a number of these techniques, including:-   1. Color Balance, which adjusts the levels of intensity across the color spectrum.  2. Exposure, which adjusts how much brightness or light is applied to the photo. 3. Noise/grain, which indicates the level of detail or distortion between pixels. 4. Saturation, which indicates the dramatic appearance of all colors.  5. Cropping, which adjusts the dimension of the image.  6. Burning/dodging, which adjusts the contrast between lightness and darkness.   More advanced programs enable users to also perform operations such as background removal, healing, cloning, selective adjustments, and layering. These advanced programs often feature additional functionalities like brush and pencil stokes, textures, stickers and 3D design. </vt:lpstr>
      <vt:lpstr>Requirements</vt:lpstr>
      <vt:lpstr>Hardware Specification Used:- • Processor used :- Intel i5  • Operating System used :- Windows 8/10/11  • RAM used :- 8GB  • Hardware device :- Computer System • Hard disk :- 1TB  • Display Screen :- Laptop Screen</vt:lpstr>
      <vt:lpstr>THIS IS HOW OUR APPLICATION LOOKS</vt:lpstr>
      <vt:lpstr>Splash Screen  -&gt; Should display splash screen with animated setting icon.</vt:lpstr>
      <vt:lpstr> 2. Dashboard with Google AdMob Screen   -&gt; Should display google admob activity where you also                        find edit and camera buttons</vt:lpstr>
      <vt:lpstr>3. Navigating and selecting images                             -&gt; Should display the dashboard of selecting an image      from device.</vt:lpstr>
      <vt:lpstr>            4.1. Editing Screen (a)               -&gt; Editing features (a) :-                       filter, frame, round, exposure, contrast.  </vt:lpstr>
      <vt:lpstr>                              4.2. Editing Screen (b)                                 -&gt; Editing features (b) :-                                                      vignette, saturation, sharpness, warmth,                    pixelate. </vt:lpstr>
      <vt:lpstr>                    4.3. Editing Screen (c)                     -&gt; Editing features (c) :-                                  warmth,pixelate, draw, sticker, text. </vt:lpstr>
      <vt:lpstr>           5. Saving image                  -&gt; Should saved image in the device after editing.</vt:lpstr>
      <vt:lpstr>                 6. Share image on various platforms                              -&gt; Should share edited image on    various platforms                                like facebook, whatsapp, instagram.</vt:lpstr>
      <vt:lpstr>               7. Intertitial Testing Ads                             -&gt; Should display test from from Google AdMob</vt:lpstr>
      <vt:lpstr>Conclusion  -&gt; Proposed Pico App is an android application that will allow users to search for photos to edit. This application takes in a user input and searches the Google Photos and Google Admob API with the user input and gets a list of images on the device based on the users search query. Search result screen will contain a list of image with following details: After editing user can save or share on social – media platforms . Users can also add the photos to the favourites folders.  -&gt;In e-commerce industry, photos are prime factors that are responsible for attracting customers. Here, a single photo can convey more details to a customer than a long product description.   -&gt;This is also same for real estate, fashion etc. Therefore, by using the potential of image editing , a lot of businesses are attracting a large number of customers and generating more revenue.</vt:lpstr>
      <vt:lpstr>References  1. Introduction to Android:          http://developer.android.com/guide/index.html. 2. Android API:  http://developer.android.com/reference/packages.html  3. Android User Interfaces: http://developer.android.com/guide/topics/ui/index.html  4. Layout: http://developer.android.com/guide/topics/ui/declaringlayout.html  5. Android Training:  http://developer.android.com/training/index.html. 6. Android developer Guide:  https://developer.android.com/  7. For rectifying the error :  https://stackoverflow.com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Unacademy 2.0</dc:title>
  <dc:creator>Ritik Gupta</dc:creator>
  <cp:lastModifiedBy>Ritik Gupta</cp:lastModifiedBy>
  <cp:revision>5</cp:revision>
  <dcterms:modified xsi:type="dcterms:W3CDTF">2022-05-21T08:35:31Z</dcterms:modified>
</cp:coreProperties>
</file>