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85" r:id="rId6"/>
    <p:sldId id="286" r:id="rId7"/>
    <p:sldId id="263" r:id="rId8"/>
    <p:sldId id="262" r:id="rId9"/>
    <p:sldId id="287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0" r:id="rId23"/>
    <p:sldId id="277" r:id="rId24"/>
    <p:sldId id="278" r:id="rId25"/>
    <p:sldId id="279" r:id="rId26"/>
    <p:sldId id="288" r:id="rId27"/>
    <p:sldId id="280" r:id="rId28"/>
    <p:sldId id="282" r:id="rId29"/>
    <p:sldId id="283" r:id="rId30"/>
    <p:sldId id="281" r:id="rId31"/>
    <p:sldId id="284" r:id="rId32"/>
    <p:sldId id="291" r:id="rId33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1E6"/>
    <a:srgbClr val="365F91"/>
    <a:srgbClr val="062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6"/>
  </p:normalViewPr>
  <p:slideViewPr>
    <p:cSldViewPr>
      <p:cViewPr varScale="1">
        <p:scale>
          <a:sx n="74" d="100"/>
          <a:sy n="74" d="100"/>
        </p:scale>
        <p:origin x="37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D5C75-4E19-457A-8194-605E77227F3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84E73E-ADE8-400D-B46D-FBB6EEF9E8C6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F20C1543-E50A-44C0-9C1D-4D3FCE30C4DF}" type="parTrans" cxnId="{0B3DC370-A4CA-4262-9C78-C507C28EE19F}">
      <dgm:prSet/>
      <dgm:spPr/>
      <dgm:t>
        <a:bodyPr/>
        <a:lstStyle/>
        <a:p>
          <a:endParaRPr lang="en-US"/>
        </a:p>
      </dgm:t>
    </dgm:pt>
    <dgm:pt modelId="{33C208B3-1055-48E6-BCEE-2493B72391EE}" type="sibTrans" cxnId="{0B3DC370-A4CA-4262-9C78-C507C28EE19F}">
      <dgm:prSet/>
      <dgm:spPr/>
      <dgm:t>
        <a:bodyPr/>
        <a:lstStyle/>
        <a:p>
          <a:endParaRPr lang="en-US"/>
        </a:p>
      </dgm:t>
    </dgm:pt>
    <dgm:pt modelId="{7E7B874D-E9E8-444B-AECC-C461B356CA25}">
      <dgm:prSet/>
      <dgm:spPr/>
      <dgm:t>
        <a:bodyPr/>
        <a:lstStyle/>
        <a:p>
          <a:r>
            <a:rPr lang="en-US" dirty="0"/>
            <a:t>Sensors</a:t>
          </a:r>
        </a:p>
      </dgm:t>
    </dgm:pt>
    <dgm:pt modelId="{1C4548B2-E61A-4A90-9462-B612198030D1}" type="parTrans" cxnId="{4A735846-A6C3-4FDD-A646-2DBC5A548B43}">
      <dgm:prSet/>
      <dgm:spPr/>
      <dgm:t>
        <a:bodyPr/>
        <a:lstStyle/>
        <a:p>
          <a:endParaRPr lang="en-US"/>
        </a:p>
      </dgm:t>
    </dgm:pt>
    <dgm:pt modelId="{9ABD3A3F-3533-4960-B014-77A32174FD73}" type="sibTrans" cxnId="{4A735846-A6C3-4FDD-A646-2DBC5A548B43}">
      <dgm:prSet/>
      <dgm:spPr/>
      <dgm:t>
        <a:bodyPr/>
        <a:lstStyle/>
        <a:p>
          <a:endParaRPr lang="en-US"/>
        </a:p>
      </dgm:t>
    </dgm:pt>
    <dgm:pt modelId="{AE17B91F-42FA-46FF-A7FE-5EDD162EBCF2}">
      <dgm:prSet/>
      <dgm:spPr/>
      <dgm:t>
        <a:bodyPr/>
        <a:lstStyle/>
        <a:p>
          <a:r>
            <a:rPr lang="en-US" dirty="0"/>
            <a:t>Application Specifications</a:t>
          </a:r>
        </a:p>
      </dgm:t>
    </dgm:pt>
    <dgm:pt modelId="{8081AD8A-2C3C-49A5-9A5E-C03358A24813}" type="parTrans" cxnId="{8C1E3DDA-EAF4-4C7B-B410-622443A9FC31}">
      <dgm:prSet/>
      <dgm:spPr/>
      <dgm:t>
        <a:bodyPr/>
        <a:lstStyle/>
        <a:p>
          <a:endParaRPr lang="en-US"/>
        </a:p>
      </dgm:t>
    </dgm:pt>
    <dgm:pt modelId="{807F7D32-3027-4724-82A8-EF185FAE2A06}" type="sibTrans" cxnId="{8C1E3DDA-EAF4-4C7B-B410-622443A9FC31}">
      <dgm:prSet/>
      <dgm:spPr/>
      <dgm:t>
        <a:bodyPr/>
        <a:lstStyle/>
        <a:p>
          <a:endParaRPr lang="en-US"/>
        </a:p>
      </dgm:t>
    </dgm:pt>
    <dgm:pt modelId="{D0E5142B-0965-446A-999B-C038C709567F}">
      <dgm:prSet/>
      <dgm:spPr/>
      <dgm:t>
        <a:bodyPr/>
        <a:lstStyle/>
        <a:p>
          <a:r>
            <a:rPr lang="en-US" dirty="0"/>
            <a:t>Raw Measurements</a:t>
          </a:r>
        </a:p>
      </dgm:t>
    </dgm:pt>
    <dgm:pt modelId="{209F7EF0-6C71-442E-9476-9AAE4C9D9ACC}" type="parTrans" cxnId="{819C2820-5601-4B6C-9BFF-0909A575E411}">
      <dgm:prSet/>
      <dgm:spPr/>
      <dgm:t>
        <a:bodyPr/>
        <a:lstStyle/>
        <a:p>
          <a:endParaRPr lang="en-US"/>
        </a:p>
      </dgm:t>
    </dgm:pt>
    <dgm:pt modelId="{23BC5A94-E38B-448F-90D9-77378E48BCFF}" type="sibTrans" cxnId="{819C2820-5601-4B6C-9BFF-0909A575E411}">
      <dgm:prSet/>
      <dgm:spPr/>
      <dgm:t>
        <a:bodyPr/>
        <a:lstStyle/>
        <a:p>
          <a:endParaRPr lang="en-US"/>
        </a:p>
      </dgm:t>
    </dgm:pt>
    <dgm:pt modelId="{DD78D754-D3C9-4ABE-94B4-7B7097FE28C5}">
      <dgm:prSet/>
      <dgm:spPr/>
      <dgm:t>
        <a:bodyPr/>
        <a:lstStyle/>
        <a:p>
          <a:r>
            <a:rPr lang="en-US" dirty="0"/>
            <a:t>Orientation Sensor</a:t>
          </a:r>
        </a:p>
      </dgm:t>
    </dgm:pt>
    <dgm:pt modelId="{967E682C-078C-4122-98CB-49E161249347}" type="parTrans" cxnId="{2E948196-1E12-4ECB-8E72-44AB5B53E74B}">
      <dgm:prSet/>
      <dgm:spPr/>
      <dgm:t>
        <a:bodyPr/>
        <a:lstStyle/>
        <a:p>
          <a:endParaRPr lang="en-US"/>
        </a:p>
      </dgm:t>
    </dgm:pt>
    <dgm:pt modelId="{DE133594-B3FE-4229-A23E-EF043CB065E6}" type="sibTrans" cxnId="{2E948196-1E12-4ECB-8E72-44AB5B53E74B}">
      <dgm:prSet/>
      <dgm:spPr/>
      <dgm:t>
        <a:bodyPr/>
        <a:lstStyle/>
        <a:p>
          <a:endParaRPr lang="en-US"/>
        </a:p>
      </dgm:t>
    </dgm:pt>
    <dgm:pt modelId="{B44F1930-D35B-47FC-B469-FEA63D08EE58}">
      <dgm:prSet/>
      <dgm:spPr/>
      <dgm:t>
        <a:bodyPr/>
        <a:lstStyle/>
        <a:p>
          <a:r>
            <a:rPr lang="en-US"/>
            <a:t>SOMDA</a:t>
          </a:r>
        </a:p>
      </dgm:t>
    </dgm:pt>
    <dgm:pt modelId="{B44EB76F-1B3D-4028-8605-AC980F3ADF56}" type="parTrans" cxnId="{2417D172-D3A4-4343-9EE3-062DE7545D4F}">
      <dgm:prSet/>
      <dgm:spPr/>
      <dgm:t>
        <a:bodyPr/>
        <a:lstStyle/>
        <a:p>
          <a:endParaRPr lang="en-US"/>
        </a:p>
      </dgm:t>
    </dgm:pt>
    <dgm:pt modelId="{B6631508-EE16-433F-9F6A-496B1646F636}" type="sibTrans" cxnId="{2417D172-D3A4-4343-9EE3-062DE7545D4F}">
      <dgm:prSet/>
      <dgm:spPr/>
      <dgm:t>
        <a:bodyPr/>
        <a:lstStyle/>
        <a:p>
          <a:endParaRPr lang="en-US"/>
        </a:p>
      </dgm:t>
    </dgm:pt>
    <dgm:pt modelId="{BEB2955B-02F2-43B9-8251-43BE43F7941D}">
      <dgm:prSet/>
      <dgm:spPr/>
      <dgm:t>
        <a:bodyPr/>
        <a:lstStyle/>
        <a:p>
          <a:r>
            <a:rPr lang="en-US" dirty="0"/>
            <a:t>Orientation method</a:t>
          </a:r>
        </a:p>
      </dgm:t>
    </dgm:pt>
    <dgm:pt modelId="{0461595F-726E-4E78-BA53-1524579903FB}" type="parTrans" cxnId="{3A523A09-2946-4144-830B-59CF54D0B05F}">
      <dgm:prSet/>
      <dgm:spPr/>
      <dgm:t>
        <a:bodyPr/>
        <a:lstStyle/>
        <a:p>
          <a:endParaRPr lang="en-US"/>
        </a:p>
      </dgm:t>
    </dgm:pt>
    <dgm:pt modelId="{1CE6652B-EB99-4431-BFA5-56CFCFDC2B77}" type="sibTrans" cxnId="{3A523A09-2946-4144-830B-59CF54D0B05F}">
      <dgm:prSet/>
      <dgm:spPr/>
      <dgm:t>
        <a:bodyPr/>
        <a:lstStyle/>
        <a:p>
          <a:endParaRPr lang="en-US"/>
        </a:p>
      </dgm:t>
    </dgm:pt>
    <dgm:pt modelId="{0F6DD33D-9ACF-4623-8497-F9987B48F7C0}">
      <dgm:prSet/>
      <dgm:spPr/>
      <dgm:t>
        <a:bodyPr/>
        <a:lstStyle/>
        <a:p>
          <a:r>
            <a:rPr lang="en-US" dirty="0"/>
            <a:t>Fused Orientation</a:t>
          </a:r>
        </a:p>
      </dgm:t>
    </dgm:pt>
    <dgm:pt modelId="{E6FBF806-40EB-41B1-85D4-87CB7BB3B6A2}" type="parTrans" cxnId="{DCDF0E5B-352D-478B-80B8-B0F80581C424}">
      <dgm:prSet/>
      <dgm:spPr/>
      <dgm:t>
        <a:bodyPr/>
        <a:lstStyle/>
        <a:p>
          <a:endParaRPr lang="en-US"/>
        </a:p>
      </dgm:t>
    </dgm:pt>
    <dgm:pt modelId="{B3879E29-045F-4319-94A2-B3A9CFA89449}" type="sibTrans" cxnId="{DCDF0E5B-352D-478B-80B8-B0F80581C424}">
      <dgm:prSet/>
      <dgm:spPr/>
      <dgm:t>
        <a:bodyPr/>
        <a:lstStyle/>
        <a:p>
          <a:endParaRPr lang="en-US"/>
        </a:p>
      </dgm:t>
    </dgm:pt>
    <dgm:pt modelId="{EF86C99B-E72D-4936-BC1E-1EEE0B3D63D0}">
      <dgm:prSet/>
      <dgm:spPr/>
      <dgm:t>
        <a:bodyPr/>
        <a:lstStyle/>
        <a:p>
          <a:r>
            <a:rPr lang="en-US" dirty="0"/>
            <a:t>Comparison of Orientation sensor and Fused Orientation approach</a:t>
          </a:r>
        </a:p>
      </dgm:t>
    </dgm:pt>
    <dgm:pt modelId="{66E0C604-B8B7-4086-8B60-0073D4311E51}" type="parTrans" cxnId="{3377E223-1EBA-44B2-9B3D-ECED366A2A5F}">
      <dgm:prSet/>
      <dgm:spPr/>
      <dgm:t>
        <a:bodyPr/>
        <a:lstStyle/>
        <a:p>
          <a:endParaRPr lang="en-US"/>
        </a:p>
      </dgm:t>
    </dgm:pt>
    <dgm:pt modelId="{99F4711A-3CFD-4189-9D32-C1DFDE8DD60A}" type="sibTrans" cxnId="{3377E223-1EBA-44B2-9B3D-ECED366A2A5F}">
      <dgm:prSet/>
      <dgm:spPr/>
      <dgm:t>
        <a:bodyPr/>
        <a:lstStyle/>
        <a:p>
          <a:endParaRPr lang="en-US"/>
        </a:p>
      </dgm:t>
    </dgm:pt>
    <dgm:pt modelId="{EF43529F-B8EF-4256-9B16-C9F1DD616A04}">
      <dgm:prSet/>
      <dgm:spPr/>
      <dgm:t>
        <a:bodyPr/>
        <a:lstStyle/>
        <a:p>
          <a:r>
            <a:rPr lang="en-US" dirty="0"/>
            <a:t>Conclusion and Future Works</a:t>
          </a:r>
        </a:p>
      </dgm:t>
    </dgm:pt>
    <dgm:pt modelId="{AA21539B-3AB0-43B7-945B-0229ACB570BA}" type="parTrans" cxnId="{4CE49DC6-A33C-43BC-B9D4-37A24B8DDE1C}">
      <dgm:prSet/>
      <dgm:spPr/>
      <dgm:t>
        <a:bodyPr/>
        <a:lstStyle/>
        <a:p>
          <a:endParaRPr lang="en-US"/>
        </a:p>
      </dgm:t>
    </dgm:pt>
    <dgm:pt modelId="{8F4A051B-9222-4DE1-BA02-BB1017E8FFEA}" type="sibTrans" cxnId="{4CE49DC6-A33C-43BC-B9D4-37A24B8DDE1C}">
      <dgm:prSet/>
      <dgm:spPr/>
      <dgm:t>
        <a:bodyPr/>
        <a:lstStyle/>
        <a:p>
          <a:endParaRPr lang="en-US"/>
        </a:p>
      </dgm:t>
    </dgm:pt>
    <dgm:pt modelId="{7ED8ADD3-7471-4D2D-A2B8-EAE1F58FAF98}" type="pres">
      <dgm:prSet presAssocID="{EF8D5C75-4E19-457A-8194-605E77227F34}" presName="vert0" presStyleCnt="0">
        <dgm:presLayoutVars>
          <dgm:dir/>
          <dgm:animOne val="branch"/>
          <dgm:animLvl val="lvl"/>
        </dgm:presLayoutVars>
      </dgm:prSet>
      <dgm:spPr/>
    </dgm:pt>
    <dgm:pt modelId="{3FC26597-155C-4433-939E-D1569F98AF12}" type="pres">
      <dgm:prSet presAssocID="{5884E73E-ADE8-400D-B46D-FBB6EEF9E8C6}" presName="thickLine" presStyleLbl="alignNode1" presStyleIdx="0" presStyleCnt="10"/>
      <dgm:spPr/>
    </dgm:pt>
    <dgm:pt modelId="{55148CAD-C2D6-4CC1-A130-BB5317A39DFC}" type="pres">
      <dgm:prSet presAssocID="{5884E73E-ADE8-400D-B46D-FBB6EEF9E8C6}" presName="horz1" presStyleCnt="0"/>
      <dgm:spPr/>
    </dgm:pt>
    <dgm:pt modelId="{33038445-FF98-4368-853B-D200F9C5088D}" type="pres">
      <dgm:prSet presAssocID="{5884E73E-ADE8-400D-B46D-FBB6EEF9E8C6}" presName="tx1" presStyleLbl="revTx" presStyleIdx="0" presStyleCnt="10"/>
      <dgm:spPr/>
    </dgm:pt>
    <dgm:pt modelId="{E8C5E57F-5316-42F8-BDD4-40149F13D149}" type="pres">
      <dgm:prSet presAssocID="{5884E73E-ADE8-400D-B46D-FBB6EEF9E8C6}" presName="vert1" presStyleCnt="0"/>
      <dgm:spPr/>
    </dgm:pt>
    <dgm:pt modelId="{CE88FE00-D223-4B99-8856-08536F892635}" type="pres">
      <dgm:prSet presAssocID="{7E7B874D-E9E8-444B-AECC-C461B356CA25}" presName="thickLine" presStyleLbl="alignNode1" presStyleIdx="1" presStyleCnt="10"/>
      <dgm:spPr/>
    </dgm:pt>
    <dgm:pt modelId="{93C16393-EE8D-4E3C-97E9-ECFD248F33C2}" type="pres">
      <dgm:prSet presAssocID="{7E7B874D-E9E8-444B-AECC-C461B356CA25}" presName="horz1" presStyleCnt="0"/>
      <dgm:spPr/>
    </dgm:pt>
    <dgm:pt modelId="{B52A25BE-AF45-4179-8120-7FF2FE7066FD}" type="pres">
      <dgm:prSet presAssocID="{7E7B874D-E9E8-444B-AECC-C461B356CA25}" presName="tx1" presStyleLbl="revTx" presStyleIdx="1" presStyleCnt="10"/>
      <dgm:spPr/>
    </dgm:pt>
    <dgm:pt modelId="{8189C33A-BEEF-4025-B901-1C79AD784EDE}" type="pres">
      <dgm:prSet presAssocID="{7E7B874D-E9E8-444B-AECC-C461B356CA25}" presName="vert1" presStyleCnt="0"/>
      <dgm:spPr/>
    </dgm:pt>
    <dgm:pt modelId="{3AE64E00-5552-4FBA-86CF-363AEE5DAE25}" type="pres">
      <dgm:prSet presAssocID="{AE17B91F-42FA-46FF-A7FE-5EDD162EBCF2}" presName="thickLine" presStyleLbl="alignNode1" presStyleIdx="2" presStyleCnt="10"/>
      <dgm:spPr/>
    </dgm:pt>
    <dgm:pt modelId="{7E9E474A-5902-4B20-B330-B9157B6F2BF3}" type="pres">
      <dgm:prSet presAssocID="{AE17B91F-42FA-46FF-A7FE-5EDD162EBCF2}" presName="horz1" presStyleCnt="0"/>
      <dgm:spPr/>
    </dgm:pt>
    <dgm:pt modelId="{A9638755-E7B1-4D15-9284-F02EB5C0CBBB}" type="pres">
      <dgm:prSet presAssocID="{AE17B91F-42FA-46FF-A7FE-5EDD162EBCF2}" presName="tx1" presStyleLbl="revTx" presStyleIdx="2" presStyleCnt="10"/>
      <dgm:spPr/>
    </dgm:pt>
    <dgm:pt modelId="{790BA74B-2AE5-4D42-A2EF-4DDD9567FC6B}" type="pres">
      <dgm:prSet presAssocID="{AE17B91F-42FA-46FF-A7FE-5EDD162EBCF2}" presName="vert1" presStyleCnt="0"/>
      <dgm:spPr/>
    </dgm:pt>
    <dgm:pt modelId="{84FCE81E-F26B-4D39-9F22-707D03402B89}" type="pres">
      <dgm:prSet presAssocID="{D0E5142B-0965-446A-999B-C038C709567F}" presName="thickLine" presStyleLbl="alignNode1" presStyleIdx="3" presStyleCnt="10"/>
      <dgm:spPr/>
    </dgm:pt>
    <dgm:pt modelId="{77B46FE6-5810-4636-9473-014C8BFBFE7E}" type="pres">
      <dgm:prSet presAssocID="{D0E5142B-0965-446A-999B-C038C709567F}" presName="horz1" presStyleCnt="0"/>
      <dgm:spPr/>
    </dgm:pt>
    <dgm:pt modelId="{D644B226-341C-46CE-BE6C-E44156CBE7CD}" type="pres">
      <dgm:prSet presAssocID="{D0E5142B-0965-446A-999B-C038C709567F}" presName="tx1" presStyleLbl="revTx" presStyleIdx="3" presStyleCnt="10"/>
      <dgm:spPr/>
    </dgm:pt>
    <dgm:pt modelId="{70D59D95-EDB6-40ED-99F7-C257A99A34D2}" type="pres">
      <dgm:prSet presAssocID="{D0E5142B-0965-446A-999B-C038C709567F}" presName="vert1" presStyleCnt="0"/>
      <dgm:spPr/>
    </dgm:pt>
    <dgm:pt modelId="{8CE40AA8-8CD5-400F-9458-43B71CACAFB6}" type="pres">
      <dgm:prSet presAssocID="{DD78D754-D3C9-4ABE-94B4-7B7097FE28C5}" presName="thickLine" presStyleLbl="alignNode1" presStyleIdx="4" presStyleCnt="10"/>
      <dgm:spPr/>
    </dgm:pt>
    <dgm:pt modelId="{B05C5943-EB1C-4EC0-8BAD-BFA7072277FD}" type="pres">
      <dgm:prSet presAssocID="{DD78D754-D3C9-4ABE-94B4-7B7097FE28C5}" presName="horz1" presStyleCnt="0"/>
      <dgm:spPr/>
    </dgm:pt>
    <dgm:pt modelId="{AB3CAA88-EF68-40D6-B696-A7D0F5A0785B}" type="pres">
      <dgm:prSet presAssocID="{DD78D754-D3C9-4ABE-94B4-7B7097FE28C5}" presName="tx1" presStyleLbl="revTx" presStyleIdx="4" presStyleCnt="10"/>
      <dgm:spPr/>
    </dgm:pt>
    <dgm:pt modelId="{FEDB9F48-AC59-4A0A-A7EF-7A468CAD79CF}" type="pres">
      <dgm:prSet presAssocID="{DD78D754-D3C9-4ABE-94B4-7B7097FE28C5}" presName="vert1" presStyleCnt="0"/>
      <dgm:spPr/>
    </dgm:pt>
    <dgm:pt modelId="{67DDDABC-D93E-45CC-AD50-FEA23B856762}" type="pres">
      <dgm:prSet presAssocID="{B44F1930-D35B-47FC-B469-FEA63D08EE58}" presName="thickLine" presStyleLbl="alignNode1" presStyleIdx="5" presStyleCnt="10"/>
      <dgm:spPr/>
    </dgm:pt>
    <dgm:pt modelId="{8BF71600-A953-4829-B190-E5C482BF240F}" type="pres">
      <dgm:prSet presAssocID="{B44F1930-D35B-47FC-B469-FEA63D08EE58}" presName="horz1" presStyleCnt="0"/>
      <dgm:spPr/>
    </dgm:pt>
    <dgm:pt modelId="{5E3F1623-F434-401A-8950-D167151C1966}" type="pres">
      <dgm:prSet presAssocID="{B44F1930-D35B-47FC-B469-FEA63D08EE58}" presName="tx1" presStyleLbl="revTx" presStyleIdx="5" presStyleCnt="10"/>
      <dgm:spPr/>
    </dgm:pt>
    <dgm:pt modelId="{54984A47-34D8-4417-88FD-0FAF5640EEEF}" type="pres">
      <dgm:prSet presAssocID="{B44F1930-D35B-47FC-B469-FEA63D08EE58}" presName="vert1" presStyleCnt="0"/>
      <dgm:spPr/>
    </dgm:pt>
    <dgm:pt modelId="{EC19768C-3D3B-457C-9475-D7E8BFA5B795}" type="pres">
      <dgm:prSet presAssocID="{BEB2955B-02F2-43B9-8251-43BE43F7941D}" presName="thickLine" presStyleLbl="alignNode1" presStyleIdx="6" presStyleCnt="10"/>
      <dgm:spPr/>
    </dgm:pt>
    <dgm:pt modelId="{33D77972-4F05-4FDE-907E-2E2A5ED4405D}" type="pres">
      <dgm:prSet presAssocID="{BEB2955B-02F2-43B9-8251-43BE43F7941D}" presName="horz1" presStyleCnt="0"/>
      <dgm:spPr/>
    </dgm:pt>
    <dgm:pt modelId="{6F4ACD51-7598-487E-ABB3-4E8022D7A218}" type="pres">
      <dgm:prSet presAssocID="{BEB2955B-02F2-43B9-8251-43BE43F7941D}" presName="tx1" presStyleLbl="revTx" presStyleIdx="6" presStyleCnt="10"/>
      <dgm:spPr/>
    </dgm:pt>
    <dgm:pt modelId="{78C9BD2A-F79C-4525-A854-46A0623A6398}" type="pres">
      <dgm:prSet presAssocID="{BEB2955B-02F2-43B9-8251-43BE43F7941D}" presName="vert1" presStyleCnt="0"/>
      <dgm:spPr/>
    </dgm:pt>
    <dgm:pt modelId="{66D97C0A-8147-4EC5-B4EF-3ED6485B0E9E}" type="pres">
      <dgm:prSet presAssocID="{0F6DD33D-9ACF-4623-8497-F9987B48F7C0}" presName="thickLine" presStyleLbl="alignNode1" presStyleIdx="7" presStyleCnt="10"/>
      <dgm:spPr/>
    </dgm:pt>
    <dgm:pt modelId="{52E770AE-EA36-4C1A-BF57-774A8C58E6F7}" type="pres">
      <dgm:prSet presAssocID="{0F6DD33D-9ACF-4623-8497-F9987B48F7C0}" presName="horz1" presStyleCnt="0"/>
      <dgm:spPr/>
    </dgm:pt>
    <dgm:pt modelId="{11F78192-7AC4-4235-897C-5BCB1F1F1BFC}" type="pres">
      <dgm:prSet presAssocID="{0F6DD33D-9ACF-4623-8497-F9987B48F7C0}" presName="tx1" presStyleLbl="revTx" presStyleIdx="7" presStyleCnt="10"/>
      <dgm:spPr/>
    </dgm:pt>
    <dgm:pt modelId="{1A9C0B78-233E-49FD-A217-DDBA67E03179}" type="pres">
      <dgm:prSet presAssocID="{0F6DD33D-9ACF-4623-8497-F9987B48F7C0}" presName="vert1" presStyleCnt="0"/>
      <dgm:spPr/>
    </dgm:pt>
    <dgm:pt modelId="{F65F3615-B1B6-410F-AD19-B3469290BC65}" type="pres">
      <dgm:prSet presAssocID="{EF86C99B-E72D-4936-BC1E-1EEE0B3D63D0}" presName="thickLine" presStyleLbl="alignNode1" presStyleIdx="8" presStyleCnt="10"/>
      <dgm:spPr/>
    </dgm:pt>
    <dgm:pt modelId="{87E6D866-1B50-4A8B-964C-37B9D79BFD48}" type="pres">
      <dgm:prSet presAssocID="{EF86C99B-E72D-4936-BC1E-1EEE0B3D63D0}" presName="horz1" presStyleCnt="0"/>
      <dgm:spPr/>
    </dgm:pt>
    <dgm:pt modelId="{A3EE9125-D6E4-4299-A477-6351484A6C3C}" type="pres">
      <dgm:prSet presAssocID="{EF86C99B-E72D-4936-BC1E-1EEE0B3D63D0}" presName="tx1" presStyleLbl="revTx" presStyleIdx="8" presStyleCnt="10"/>
      <dgm:spPr/>
    </dgm:pt>
    <dgm:pt modelId="{81A7999B-6925-4C6D-BE0D-66BBD4032CD0}" type="pres">
      <dgm:prSet presAssocID="{EF86C99B-E72D-4936-BC1E-1EEE0B3D63D0}" presName="vert1" presStyleCnt="0"/>
      <dgm:spPr/>
    </dgm:pt>
    <dgm:pt modelId="{3C7A3814-A4A8-47DE-8711-3128CCA7397B}" type="pres">
      <dgm:prSet presAssocID="{EF43529F-B8EF-4256-9B16-C9F1DD616A04}" presName="thickLine" presStyleLbl="alignNode1" presStyleIdx="9" presStyleCnt="10"/>
      <dgm:spPr/>
    </dgm:pt>
    <dgm:pt modelId="{6F30C573-BE19-44F3-A552-02C0B4609614}" type="pres">
      <dgm:prSet presAssocID="{EF43529F-B8EF-4256-9B16-C9F1DD616A04}" presName="horz1" presStyleCnt="0"/>
      <dgm:spPr/>
    </dgm:pt>
    <dgm:pt modelId="{82EDA297-0E6E-4DAA-BC20-970A5340A552}" type="pres">
      <dgm:prSet presAssocID="{EF43529F-B8EF-4256-9B16-C9F1DD616A04}" presName="tx1" presStyleLbl="revTx" presStyleIdx="9" presStyleCnt="10"/>
      <dgm:spPr/>
    </dgm:pt>
    <dgm:pt modelId="{F929C542-E576-470F-93B9-AC79FDFFE0D2}" type="pres">
      <dgm:prSet presAssocID="{EF43529F-B8EF-4256-9B16-C9F1DD616A04}" presName="vert1" presStyleCnt="0"/>
      <dgm:spPr/>
    </dgm:pt>
  </dgm:ptLst>
  <dgm:cxnLst>
    <dgm:cxn modelId="{3A523A09-2946-4144-830B-59CF54D0B05F}" srcId="{EF8D5C75-4E19-457A-8194-605E77227F34}" destId="{BEB2955B-02F2-43B9-8251-43BE43F7941D}" srcOrd="6" destOrd="0" parTransId="{0461595F-726E-4E78-BA53-1524579903FB}" sibTransId="{1CE6652B-EB99-4431-BFA5-56CFCFDC2B77}"/>
    <dgm:cxn modelId="{3B2AD911-0304-4965-A460-79FD8E4DCAE9}" type="presOf" srcId="{D0E5142B-0965-446A-999B-C038C709567F}" destId="{D644B226-341C-46CE-BE6C-E44156CBE7CD}" srcOrd="0" destOrd="0" presId="urn:microsoft.com/office/officeart/2008/layout/LinedList"/>
    <dgm:cxn modelId="{3ACCD31B-B99B-4E7F-890C-E5E2F457C6CB}" type="presOf" srcId="{AE17B91F-42FA-46FF-A7FE-5EDD162EBCF2}" destId="{A9638755-E7B1-4D15-9284-F02EB5C0CBBB}" srcOrd="0" destOrd="0" presId="urn:microsoft.com/office/officeart/2008/layout/LinedList"/>
    <dgm:cxn modelId="{819C2820-5601-4B6C-9BFF-0909A575E411}" srcId="{EF8D5C75-4E19-457A-8194-605E77227F34}" destId="{D0E5142B-0965-446A-999B-C038C709567F}" srcOrd="3" destOrd="0" parTransId="{209F7EF0-6C71-442E-9476-9AAE4C9D9ACC}" sibTransId="{23BC5A94-E38B-448F-90D9-77378E48BCFF}"/>
    <dgm:cxn modelId="{8D020A22-5CE1-4C35-B1CE-047C81E5EB49}" type="presOf" srcId="{7E7B874D-E9E8-444B-AECC-C461B356CA25}" destId="{B52A25BE-AF45-4179-8120-7FF2FE7066FD}" srcOrd="0" destOrd="0" presId="urn:microsoft.com/office/officeart/2008/layout/LinedList"/>
    <dgm:cxn modelId="{3377E223-1EBA-44B2-9B3D-ECED366A2A5F}" srcId="{EF8D5C75-4E19-457A-8194-605E77227F34}" destId="{EF86C99B-E72D-4936-BC1E-1EEE0B3D63D0}" srcOrd="8" destOrd="0" parTransId="{66E0C604-B8B7-4086-8B60-0073D4311E51}" sibTransId="{99F4711A-3CFD-4189-9D32-C1DFDE8DD60A}"/>
    <dgm:cxn modelId="{DCDF0E5B-352D-478B-80B8-B0F80581C424}" srcId="{EF8D5C75-4E19-457A-8194-605E77227F34}" destId="{0F6DD33D-9ACF-4623-8497-F9987B48F7C0}" srcOrd="7" destOrd="0" parTransId="{E6FBF806-40EB-41B1-85D4-87CB7BB3B6A2}" sibTransId="{B3879E29-045F-4319-94A2-B3A9CFA89449}"/>
    <dgm:cxn modelId="{D6B8EF5B-0EBD-4C0C-939F-E2D4596437E0}" type="presOf" srcId="{EF8D5C75-4E19-457A-8194-605E77227F34}" destId="{7ED8ADD3-7471-4D2D-A2B8-EAE1F58FAF98}" srcOrd="0" destOrd="0" presId="urn:microsoft.com/office/officeart/2008/layout/LinedList"/>
    <dgm:cxn modelId="{C5FB3545-A21E-42D9-910D-66BE48F900E1}" type="presOf" srcId="{EF86C99B-E72D-4936-BC1E-1EEE0B3D63D0}" destId="{A3EE9125-D6E4-4299-A477-6351484A6C3C}" srcOrd="0" destOrd="0" presId="urn:microsoft.com/office/officeart/2008/layout/LinedList"/>
    <dgm:cxn modelId="{4A735846-A6C3-4FDD-A646-2DBC5A548B43}" srcId="{EF8D5C75-4E19-457A-8194-605E77227F34}" destId="{7E7B874D-E9E8-444B-AECC-C461B356CA25}" srcOrd="1" destOrd="0" parTransId="{1C4548B2-E61A-4A90-9462-B612198030D1}" sibTransId="{9ABD3A3F-3533-4960-B014-77A32174FD73}"/>
    <dgm:cxn modelId="{AA35624A-0162-4CF4-BA90-0757B4776AE8}" type="presOf" srcId="{5884E73E-ADE8-400D-B46D-FBB6EEF9E8C6}" destId="{33038445-FF98-4368-853B-D200F9C5088D}" srcOrd="0" destOrd="0" presId="urn:microsoft.com/office/officeart/2008/layout/LinedList"/>
    <dgm:cxn modelId="{DF174C4A-0323-4046-8E8D-76A4BD22AC88}" type="presOf" srcId="{DD78D754-D3C9-4ABE-94B4-7B7097FE28C5}" destId="{AB3CAA88-EF68-40D6-B696-A7D0F5A0785B}" srcOrd="0" destOrd="0" presId="urn:microsoft.com/office/officeart/2008/layout/LinedList"/>
    <dgm:cxn modelId="{C6C3966B-8AD3-4A75-BC66-AEB6411EE54D}" type="presOf" srcId="{B44F1930-D35B-47FC-B469-FEA63D08EE58}" destId="{5E3F1623-F434-401A-8950-D167151C1966}" srcOrd="0" destOrd="0" presId="urn:microsoft.com/office/officeart/2008/layout/LinedList"/>
    <dgm:cxn modelId="{0B3DC370-A4CA-4262-9C78-C507C28EE19F}" srcId="{EF8D5C75-4E19-457A-8194-605E77227F34}" destId="{5884E73E-ADE8-400D-B46D-FBB6EEF9E8C6}" srcOrd="0" destOrd="0" parTransId="{F20C1543-E50A-44C0-9C1D-4D3FCE30C4DF}" sibTransId="{33C208B3-1055-48E6-BCEE-2493B72391EE}"/>
    <dgm:cxn modelId="{42794352-465E-4FBF-8BA5-64AE3048902A}" type="presOf" srcId="{EF43529F-B8EF-4256-9B16-C9F1DD616A04}" destId="{82EDA297-0E6E-4DAA-BC20-970A5340A552}" srcOrd="0" destOrd="0" presId="urn:microsoft.com/office/officeart/2008/layout/LinedList"/>
    <dgm:cxn modelId="{2417D172-D3A4-4343-9EE3-062DE7545D4F}" srcId="{EF8D5C75-4E19-457A-8194-605E77227F34}" destId="{B44F1930-D35B-47FC-B469-FEA63D08EE58}" srcOrd="5" destOrd="0" parTransId="{B44EB76F-1B3D-4028-8605-AC980F3ADF56}" sibTransId="{B6631508-EE16-433F-9F6A-496B1646F636}"/>
    <dgm:cxn modelId="{2E948196-1E12-4ECB-8E72-44AB5B53E74B}" srcId="{EF8D5C75-4E19-457A-8194-605E77227F34}" destId="{DD78D754-D3C9-4ABE-94B4-7B7097FE28C5}" srcOrd="4" destOrd="0" parTransId="{967E682C-078C-4122-98CB-49E161249347}" sibTransId="{DE133594-B3FE-4229-A23E-EF043CB065E6}"/>
    <dgm:cxn modelId="{4CE49DC6-A33C-43BC-B9D4-37A24B8DDE1C}" srcId="{EF8D5C75-4E19-457A-8194-605E77227F34}" destId="{EF43529F-B8EF-4256-9B16-C9F1DD616A04}" srcOrd="9" destOrd="0" parTransId="{AA21539B-3AB0-43B7-945B-0229ACB570BA}" sibTransId="{8F4A051B-9222-4DE1-BA02-BB1017E8FFEA}"/>
    <dgm:cxn modelId="{7FC90DD3-BBB1-459A-88CD-F47F3D2BB4A0}" type="presOf" srcId="{BEB2955B-02F2-43B9-8251-43BE43F7941D}" destId="{6F4ACD51-7598-487E-ABB3-4E8022D7A218}" srcOrd="0" destOrd="0" presId="urn:microsoft.com/office/officeart/2008/layout/LinedList"/>
    <dgm:cxn modelId="{8C1E3DDA-EAF4-4C7B-B410-622443A9FC31}" srcId="{EF8D5C75-4E19-457A-8194-605E77227F34}" destId="{AE17B91F-42FA-46FF-A7FE-5EDD162EBCF2}" srcOrd="2" destOrd="0" parTransId="{8081AD8A-2C3C-49A5-9A5E-C03358A24813}" sibTransId="{807F7D32-3027-4724-82A8-EF185FAE2A06}"/>
    <dgm:cxn modelId="{55E095DE-6052-4911-B139-C2D92C247505}" type="presOf" srcId="{0F6DD33D-9ACF-4623-8497-F9987B48F7C0}" destId="{11F78192-7AC4-4235-897C-5BCB1F1F1BFC}" srcOrd="0" destOrd="0" presId="urn:microsoft.com/office/officeart/2008/layout/LinedList"/>
    <dgm:cxn modelId="{E15FCD6A-9C46-429C-8E28-02EEB21B6F2D}" type="presParOf" srcId="{7ED8ADD3-7471-4D2D-A2B8-EAE1F58FAF98}" destId="{3FC26597-155C-4433-939E-D1569F98AF12}" srcOrd="0" destOrd="0" presId="urn:microsoft.com/office/officeart/2008/layout/LinedList"/>
    <dgm:cxn modelId="{0DB55220-26AE-48B9-8A7B-21FB7FE3E730}" type="presParOf" srcId="{7ED8ADD3-7471-4D2D-A2B8-EAE1F58FAF98}" destId="{55148CAD-C2D6-4CC1-A130-BB5317A39DFC}" srcOrd="1" destOrd="0" presId="urn:microsoft.com/office/officeart/2008/layout/LinedList"/>
    <dgm:cxn modelId="{8BD451B0-BF8E-4129-A212-DC8946A32C15}" type="presParOf" srcId="{55148CAD-C2D6-4CC1-A130-BB5317A39DFC}" destId="{33038445-FF98-4368-853B-D200F9C5088D}" srcOrd="0" destOrd="0" presId="urn:microsoft.com/office/officeart/2008/layout/LinedList"/>
    <dgm:cxn modelId="{7FE75194-6F5B-4BF1-A256-DA2DA5720CF2}" type="presParOf" srcId="{55148CAD-C2D6-4CC1-A130-BB5317A39DFC}" destId="{E8C5E57F-5316-42F8-BDD4-40149F13D149}" srcOrd="1" destOrd="0" presId="urn:microsoft.com/office/officeart/2008/layout/LinedList"/>
    <dgm:cxn modelId="{2CFB1777-FA74-497B-AE0F-52BA2CFE8EDB}" type="presParOf" srcId="{7ED8ADD3-7471-4D2D-A2B8-EAE1F58FAF98}" destId="{CE88FE00-D223-4B99-8856-08536F892635}" srcOrd="2" destOrd="0" presId="urn:microsoft.com/office/officeart/2008/layout/LinedList"/>
    <dgm:cxn modelId="{FEF4A62E-8D99-4A93-B0A3-DFBDC9422DF8}" type="presParOf" srcId="{7ED8ADD3-7471-4D2D-A2B8-EAE1F58FAF98}" destId="{93C16393-EE8D-4E3C-97E9-ECFD248F33C2}" srcOrd="3" destOrd="0" presId="urn:microsoft.com/office/officeart/2008/layout/LinedList"/>
    <dgm:cxn modelId="{B283E14C-C9BF-46BC-A249-A359F46F4838}" type="presParOf" srcId="{93C16393-EE8D-4E3C-97E9-ECFD248F33C2}" destId="{B52A25BE-AF45-4179-8120-7FF2FE7066FD}" srcOrd="0" destOrd="0" presId="urn:microsoft.com/office/officeart/2008/layout/LinedList"/>
    <dgm:cxn modelId="{095E03FA-DC3A-494F-ABF1-312B301053FA}" type="presParOf" srcId="{93C16393-EE8D-4E3C-97E9-ECFD248F33C2}" destId="{8189C33A-BEEF-4025-B901-1C79AD784EDE}" srcOrd="1" destOrd="0" presId="urn:microsoft.com/office/officeart/2008/layout/LinedList"/>
    <dgm:cxn modelId="{428CA69E-E565-4B06-B91D-8522BA8888EB}" type="presParOf" srcId="{7ED8ADD3-7471-4D2D-A2B8-EAE1F58FAF98}" destId="{3AE64E00-5552-4FBA-86CF-363AEE5DAE25}" srcOrd="4" destOrd="0" presId="urn:microsoft.com/office/officeart/2008/layout/LinedList"/>
    <dgm:cxn modelId="{D65C8ED6-5E3B-497E-B135-AEFCA687B73D}" type="presParOf" srcId="{7ED8ADD3-7471-4D2D-A2B8-EAE1F58FAF98}" destId="{7E9E474A-5902-4B20-B330-B9157B6F2BF3}" srcOrd="5" destOrd="0" presId="urn:microsoft.com/office/officeart/2008/layout/LinedList"/>
    <dgm:cxn modelId="{53C846B5-CB45-41C4-AC05-9C7FC761F2F9}" type="presParOf" srcId="{7E9E474A-5902-4B20-B330-B9157B6F2BF3}" destId="{A9638755-E7B1-4D15-9284-F02EB5C0CBBB}" srcOrd="0" destOrd="0" presId="urn:microsoft.com/office/officeart/2008/layout/LinedList"/>
    <dgm:cxn modelId="{B0620F90-AA9C-4D4D-96F2-A61868D08F4E}" type="presParOf" srcId="{7E9E474A-5902-4B20-B330-B9157B6F2BF3}" destId="{790BA74B-2AE5-4D42-A2EF-4DDD9567FC6B}" srcOrd="1" destOrd="0" presId="urn:microsoft.com/office/officeart/2008/layout/LinedList"/>
    <dgm:cxn modelId="{796D75CE-3256-4217-A18A-CBCA7BF32921}" type="presParOf" srcId="{7ED8ADD3-7471-4D2D-A2B8-EAE1F58FAF98}" destId="{84FCE81E-F26B-4D39-9F22-707D03402B89}" srcOrd="6" destOrd="0" presId="urn:microsoft.com/office/officeart/2008/layout/LinedList"/>
    <dgm:cxn modelId="{34F3FCF5-06D3-4CEF-BD4C-9E7A7330E396}" type="presParOf" srcId="{7ED8ADD3-7471-4D2D-A2B8-EAE1F58FAF98}" destId="{77B46FE6-5810-4636-9473-014C8BFBFE7E}" srcOrd="7" destOrd="0" presId="urn:microsoft.com/office/officeart/2008/layout/LinedList"/>
    <dgm:cxn modelId="{41AFDEF4-4DEB-45D6-9819-B3AEA19053BC}" type="presParOf" srcId="{77B46FE6-5810-4636-9473-014C8BFBFE7E}" destId="{D644B226-341C-46CE-BE6C-E44156CBE7CD}" srcOrd="0" destOrd="0" presId="urn:microsoft.com/office/officeart/2008/layout/LinedList"/>
    <dgm:cxn modelId="{E838DAA5-B998-4020-A520-B59F61D6F704}" type="presParOf" srcId="{77B46FE6-5810-4636-9473-014C8BFBFE7E}" destId="{70D59D95-EDB6-40ED-99F7-C257A99A34D2}" srcOrd="1" destOrd="0" presId="urn:microsoft.com/office/officeart/2008/layout/LinedList"/>
    <dgm:cxn modelId="{5FD88DF7-78AB-45CB-8E84-6D2D7324FC09}" type="presParOf" srcId="{7ED8ADD3-7471-4D2D-A2B8-EAE1F58FAF98}" destId="{8CE40AA8-8CD5-400F-9458-43B71CACAFB6}" srcOrd="8" destOrd="0" presId="urn:microsoft.com/office/officeart/2008/layout/LinedList"/>
    <dgm:cxn modelId="{3A13F0F0-CB5C-4418-9B8F-3B94F66BAB46}" type="presParOf" srcId="{7ED8ADD3-7471-4D2D-A2B8-EAE1F58FAF98}" destId="{B05C5943-EB1C-4EC0-8BAD-BFA7072277FD}" srcOrd="9" destOrd="0" presId="urn:microsoft.com/office/officeart/2008/layout/LinedList"/>
    <dgm:cxn modelId="{B4001206-0520-4B12-9CA4-4C8CB5C7BF41}" type="presParOf" srcId="{B05C5943-EB1C-4EC0-8BAD-BFA7072277FD}" destId="{AB3CAA88-EF68-40D6-B696-A7D0F5A0785B}" srcOrd="0" destOrd="0" presId="urn:microsoft.com/office/officeart/2008/layout/LinedList"/>
    <dgm:cxn modelId="{EEB4C787-8733-4680-A316-8508FCC36DDD}" type="presParOf" srcId="{B05C5943-EB1C-4EC0-8BAD-BFA7072277FD}" destId="{FEDB9F48-AC59-4A0A-A7EF-7A468CAD79CF}" srcOrd="1" destOrd="0" presId="urn:microsoft.com/office/officeart/2008/layout/LinedList"/>
    <dgm:cxn modelId="{8F8D2C2D-6AE5-477F-8750-AB56A25051B9}" type="presParOf" srcId="{7ED8ADD3-7471-4D2D-A2B8-EAE1F58FAF98}" destId="{67DDDABC-D93E-45CC-AD50-FEA23B856762}" srcOrd="10" destOrd="0" presId="urn:microsoft.com/office/officeart/2008/layout/LinedList"/>
    <dgm:cxn modelId="{C414BCAC-D483-4398-89E0-AD09ADBD07F6}" type="presParOf" srcId="{7ED8ADD3-7471-4D2D-A2B8-EAE1F58FAF98}" destId="{8BF71600-A953-4829-B190-E5C482BF240F}" srcOrd="11" destOrd="0" presId="urn:microsoft.com/office/officeart/2008/layout/LinedList"/>
    <dgm:cxn modelId="{95B9B95D-9BC9-4D72-A364-BF889A8CF98E}" type="presParOf" srcId="{8BF71600-A953-4829-B190-E5C482BF240F}" destId="{5E3F1623-F434-401A-8950-D167151C1966}" srcOrd="0" destOrd="0" presId="urn:microsoft.com/office/officeart/2008/layout/LinedList"/>
    <dgm:cxn modelId="{0E3E087C-11D7-4443-8FBE-9ED0D8E8172F}" type="presParOf" srcId="{8BF71600-A953-4829-B190-E5C482BF240F}" destId="{54984A47-34D8-4417-88FD-0FAF5640EEEF}" srcOrd="1" destOrd="0" presId="urn:microsoft.com/office/officeart/2008/layout/LinedList"/>
    <dgm:cxn modelId="{40059ABC-71AC-400F-96C9-8A30ADB25F1D}" type="presParOf" srcId="{7ED8ADD3-7471-4D2D-A2B8-EAE1F58FAF98}" destId="{EC19768C-3D3B-457C-9475-D7E8BFA5B795}" srcOrd="12" destOrd="0" presId="urn:microsoft.com/office/officeart/2008/layout/LinedList"/>
    <dgm:cxn modelId="{CA29D7CC-22A0-4B28-9D73-51FAEE844710}" type="presParOf" srcId="{7ED8ADD3-7471-4D2D-A2B8-EAE1F58FAF98}" destId="{33D77972-4F05-4FDE-907E-2E2A5ED4405D}" srcOrd="13" destOrd="0" presId="urn:microsoft.com/office/officeart/2008/layout/LinedList"/>
    <dgm:cxn modelId="{F06E4453-0515-4286-810A-15903E0852B2}" type="presParOf" srcId="{33D77972-4F05-4FDE-907E-2E2A5ED4405D}" destId="{6F4ACD51-7598-487E-ABB3-4E8022D7A218}" srcOrd="0" destOrd="0" presId="urn:microsoft.com/office/officeart/2008/layout/LinedList"/>
    <dgm:cxn modelId="{487B7554-8FCD-4AAD-AA21-3069EB9877C2}" type="presParOf" srcId="{33D77972-4F05-4FDE-907E-2E2A5ED4405D}" destId="{78C9BD2A-F79C-4525-A854-46A0623A6398}" srcOrd="1" destOrd="0" presId="urn:microsoft.com/office/officeart/2008/layout/LinedList"/>
    <dgm:cxn modelId="{43896E41-49E4-49D7-8166-83E286FC486A}" type="presParOf" srcId="{7ED8ADD3-7471-4D2D-A2B8-EAE1F58FAF98}" destId="{66D97C0A-8147-4EC5-B4EF-3ED6485B0E9E}" srcOrd="14" destOrd="0" presId="urn:microsoft.com/office/officeart/2008/layout/LinedList"/>
    <dgm:cxn modelId="{FD0E9416-CE00-40CD-B90D-8D2B3EF7FAF8}" type="presParOf" srcId="{7ED8ADD3-7471-4D2D-A2B8-EAE1F58FAF98}" destId="{52E770AE-EA36-4C1A-BF57-774A8C58E6F7}" srcOrd="15" destOrd="0" presId="urn:microsoft.com/office/officeart/2008/layout/LinedList"/>
    <dgm:cxn modelId="{AB4C3A0A-39E2-41C1-8308-53B26E890967}" type="presParOf" srcId="{52E770AE-EA36-4C1A-BF57-774A8C58E6F7}" destId="{11F78192-7AC4-4235-897C-5BCB1F1F1BFC}" srcOrd="0" destOrd="0" presId="urn:microsoft.com/office/officeart/2008/layout/LinedList"/>
    <dgm:cxn modelId="{7861A5EA-92F7-4375-8BB8-63505ECB1869}" type="presParOf" srcId="{52E770AE-EA36-4C1A-BF57-774A8C58E6F7}" destId="{1A9C0B78-233E-49FD-A217-DDBA67E03179}" srcOrd="1" destOrd="0" presId="urn:microsoft.com/office/officeart/2008/layout/LinedList"/>
    <dgm:cxn modelId="{998F0BF8-2149-412D-8BF0-10BCA0248F80}" type="presParOf" srcId="{7ED8ADD3-7471-4D2D-A2B8-EAE1F58FAF98}" destId="{F65F3615-B1B6-410F-AD19-B3469290BC65}" srcOrd="16" destOrd="0" presId="urn:microsoft.com/office/officeart/2008/layout/LinedList"/>
    <dgm:cxn modelId="{8B4E22BF-7168-43AB-8BCC-F9B89EEAFB25}" type="presParOf" srcId="{7ED8ADD3-7471-4D2D-A2B8-EAE1F58FAF98}" destId="{87E6D866-1B50-4A8B-964C-37B9D79BFD48}" srcOrd="17" destOrd="0" presId="urn:microsoft.com/office/officeart/2008/layout/LinedList"/>
    <dgm:cxn modelId="{736C7DD7-D015-4047-AAEE-7F2609D21CB6}" type="presParOf" srcId="{87E6D866-1B50-4A8B-964C-37B9D79BFD48}" destId="{A3EE9125-D6E4-4299-A477-6351484A6C3C}" srcOrd="0" destOrd="0" presId="urn:microsoft.com/office/officeart/2008/layout/LinedList"/>
    <dgm:cxn modelId="{AE5386D8-024A-45E2-9CF1-7FE54126F3ED}" type="presParOf" srcId="{87E6D866-1B50-4A8B-964C-37B9D79BFD48}" destId="{81A7999B-6925-4C6D-BE0D-66BBD4032CD0}" srcOrd="1" destOrd="0" presId="urn:microsoft.com/office/officeart/2008/layout/LinedList"/>
    <dgm:cxn modelId="{6169BDC3-7355-499F-B13E-169CB84016D6}" type="presParOf" srcId="{7ED8ADD3-7471-4D2D-A2B8-EAE1F58FAF98}" destId="{3C7A3814-A4A8-47DE-8711-3128CCA7397B}" srcOrd="18" destOrd="0" presId="urn:microsoft.com/office/officeart/2008/layout/LinedList"/>
    <dgm:cxn modelId="{DC5EE2F8-6CBF-4037-81E7-5B5B836CF639}" type="presParOf" srcId="{7ED8ADD3-7471-4D2D-A2B8-EAE1F58FAF98}" destId="{6F30C573-BE19-44F3-A552-02C0B4609614}" srcOrd="19" destOrd="0" presId="urn:microsoft.com/office/officeart/2008/layout/LinedList"/>
    <dgm:cxn modelId="{E157DE4F-E4E9-4AEC-93C8-AE9360432609}" type="presParOf" srcId="{6F30C573-BE19-44F3-A552-02C0B4609614}" destId="{82EDA297-0E6E-4DAA-BC20-970A5340A552}" srcOrd="0" destOrd="0" presId="urn:microsoft.com/office/officeart/2008/layout/LinedList"/>
    <dgm:cxn modelId="{3B945D90-3A9B-410D-9659-15CA8EE1FDA9}" type="presParOf" srcId="{6F30C573-BE19-44F3-A552-02C0B4609614}" destId="{F929C542-E576-470F-93B9-AC79FDFFE0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26597-155C-4433-939E-D1569F98AF12}">
      <dsp:nvSpPr>
        <dsp:cNvPr id="0" name=""/>
        <dsp:cNvSpPr/>
      </dsp:nvSpPr>
      <dsp:spPr>
        <a:xfrm>
          <a:off x="0" y="55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38445-FF98-4368-853B-D200F9C5088D}">
      <dsp:nvSpPr>
        <dsp:cNvPr id="0" name=""/>
        <dsp:cNvSpPr/>
      </dsp:nvSpPr>
      <dsp:spPr>
        <a:xfrm>
          <a:off x="0" y="552"/>
          <a:ext cx="10972800" cy="452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Introduction</a:t>
          </a:r>
        </a:p>
      </dsp:txBody>
      <dsp:txXfrm>
        <a:off x="0" y="552"/>
        <a:ext cx="10972800" cy="452485"/>
      </dsp:txXfrm>
    </dsp:sp>
    <dsp:sp modelId="{CE88FE00-D223-4B99-8856-08536F892635}">
      <dsp:nvSpPr>
        <dsp:cNvPr id="0" name=""/>
        <dsp:cNvSpPr/>
      </dsp:nvSpPr>
      <dsp:spPr>
        <a:xfrm>
          <a:off x="0" y="453038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A25BE-AF45-4179-8120-7FF2FE7066FD}">
      <dsp:nvSpPr>
        <dsp:cNvPr id="0" name=""/>
        <dsp:cNvSpPr/>
      </dsp:nvSpPr>
      <dsp:spPr>
        <a:xfrm>
          <a:off x="0" y="453038"/>
          <a:ext cx="10972800" cy="452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Sensors</a:t>
          </a:r>
        </a:p>
      </dsp:txBody>
      <dsp:txXfrm>
        <a:off x="0" y="453038"/>
        <a:ext cx="10972800" cy="452485"/>
      </dsp:txXfrm>
    </dsp:sp>
    <dsp:sp modelId="{3AE64E00-5552-4FBA-86CF-363AEE5DAE25}">
      <dsp:nvSpPr>
        <dsp:cNvPr id="0" name=""/>
        <dsp:cNvSpPr/>
      </dsp:nvSpPr>
      <dsp:spPr>
        <a:xfrm>
          <a:off x="0" y="905524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38755-E7B1-4D15-9284-F02EB5C0CBBB}">
      <dsp:nvSpPr>
        <dsp:cNvPr id="0" name=""/>
        <dsp:cNvSpPr/>
      </dsp:nvSpPr>
      <dsp:spPr>
        <a:xfrm>
          <a:off x="0" y="905524"/>
          <a:ext cx="10972800" cy="452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Application Specifications</a:t>
          </a:r>
        </a:p>
      </dsp:txBody>
      <dsp:txXfrm>
        <a:off x="0" y="905524"/>
        <a:ext cx="10972800" cy="452485"/>
      </dsp:txXfrm>
    </dsp:sp>
    <dsp:sp modelId="{84FCE81E-F26B-4D39-9F22-707D03402B89}">
      <dsp:nvSpPr>
        <dsp:cNvPr id="0" name=""/>
        <dsp:cNvSpPr/>
      </dsp:nvSpPr>
      <dsp:spPr>
        <a:xfrm>
          <a:off x="0" y="1358009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4B226-341C-46CE-BE6C-E44156CBE7CD}">
      <dsp:nvSpPr>
        <dsp:cNvPr id="0" name=""/>
        <dsp:cNvSpPr/>
      </dsp:nvSpPr>
      <dsp:spPr>
        <a:xfrm>
          <a:off x="0" y="1358009"/>
          <a:ext cx="10972800" cy="452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Raw Measurements</a:t>
          </a:r>
        </a:p>
      </dsp:txBody>
      <dsp:txXfrm>
        <a:off x="0" y="1358009"/>
        <a:ext cx="10972800" cy="452485"/>
      </dsp:txXfrm>
    </dsp:sp>
    <dsp:sp modelId="{8CE40AA8-8CD5-400F-9458-43B71CACAFB6}">
      <dsp:nvSpPr>
        <dsp:cNvPr id="0" name=""/>
        <dsp:cNvSpPr/>
      </dsp:nvSpPr>
      <dsp:spPr>
        <a:xfrm>
          <a:off x="0" y="1810495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CAA88-EF68-40D6-B696-A7D0F5A0785B}">
      <dsp:nvSpPr>
        <dsp:cNvPr id="0" name=""/>
        <dsp:cNvSpPr/>
      </dsp:nvSpPr>
      <dsp:spPr>
        <a:xfrm>
          <a:off x="0" y="1810495"/>
          <a:ext cx="10972800" cy="452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Orientation Sensor</a:t>
          </a:r>
        </a:p>
      </dsp:txBody>
      <dsp:txXfrm>
        <a:off x="0" y="1810495"/>
        <a:ext cx="10972800" cy="452485"/>
      </dsp:txXfrm>
    </dsp:sp>
    <dsp:sp modelId="{67DDDABC-D93E-45CC-AD50-FEA23B856762}">
      <dsp:nvSpPr>
        <dsp:cNvPr id="0" name=""/>
        <dsp:cNvSpPr/>
      </dsp:nvSpPr>
      <dsp:spPr>
        <a:xfrm>
          <a:off x="0" y="226298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F1623-F434-401A-8950-D167151C1966}">
      <dsp:nvSpPr>
        <dsp:cNvPr id="0" name=""/>
        <dsp:cNvSpPr/>
      </dsp:nvSpPr>
      <dsp:spPr>
        <a:xfrm>
          <a:off x="0" y="2262981"/>
          <a:ext cx="10972800" cy="452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SOMDA</a:t>
          </a:r>
        </a:p>
      </dsp:txBody>
      <dsp:txXfrm>
        <a:off x="0" y="2262981"/>
        <a:ext cx="10972800" cy="452485"/>
      </dsp:txXfrm>
    </dsp:sp>
    <dsp:sp modelId="{EC19768C-3D3B-457C-9475-D7E8BFA5B795}">
      <dsp:nvSpPr>
        <dsp:cNvPr id="0" name=""/>
        <dsp:cNvSpPr/>
      </dsp:nvSpPr>
      <dsp:spPr>
        <a:xfrm>
          <a:off x="0" y="2715467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ACD51-7598-487E-ABB3-4E8022D7A218}">
      <dsp:nvSpPr>
        <dsp:cNvPr id="0" name=""/>
        <dsp:cNvSpPr/>
      </dsp:nvSpPr>
      <dsp:spPr>
        <a:xfrm>
          <a:off x="0" y="2715467"/>
          <a:ext cx="10972800" cy="452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Orientation method</a:t>
          </a:r>
        </a:p>
      </dsp:txBody>
      <dsp:txXfrm>
        <a:off x="0" y="2715467"/>
        <a:ext cx="10972800" cy="452485"/>
      </dsp:txXfrm>
    </dsp:sp>
    <dsp:sp modelId="{66D97C0A-8147-4EC5-B4EF-3ED6485B0E9E}">
      <dsp:nvSpPr>
        <dsp:cNvPr id="0" name=""/>
        <dsp:cNvSpPr/>
      </dsp:nvSpPr>
      <dsp:spPr>
        <a:xfrm>
          <a:off x="0" y="3167953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78192-7AC4-4235-897C-5BCB1F1F1BFC}">
      <dsp:nvSpPr>
        <dsp:cNvPr id="0" name=""/>
        <dsp:cNvSpPr/>
      </dsp:nvSpPr>
      <dsp:spPr>
        <a:xfrm>
          <a:off x="0" y="3167953"/>
          <a:ext cx="10972800" cy="452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Fused Orientation</a:t>
          </a:r>
        </a:p>
      </dsp:txBody>
      <dsp:txXfrm>
        <a:off x="0" y="3167953"/>
        <a:ext cx="10972800" cy="452485"/>
      </dsp:txXfrm>
    </dsp:sp>
    <dsp:sp modelId="{F65F3615-B1B6-410F-AD19-B3469290BC65}">
      <dsp:nvSpPr>
        <dsp:cNvPr id="0" name=""/>
        <dsp:cNvSpPr/>
      </dsp:nvSpPr>
      <dsp:spPr>
        <a:xfrm>
          <a:off x="0" y="3620438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E9125-D6E4-4299-A477-6351484A6C3C}">
      <dsp:nvSpPr>
        <dsp:cNvPr id="0" name=""/>
        <dsp:cNvSpPr/>
      </dsp:nvSpPr>
      <dsp:spPr>
        <a:xfrm>
          <a:off x="0" y="3620438"/>
          <a:ext cx="10972800" cy="452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Comparison of Orientation sensor and Fused Orientation approach</a:t>
          </a:r>
        </a:p>
      </dsp:txBody>
      <dsp:txXfrm>
        <a:off x="0" y="3620438"/>
        <a:ext cx="10972800" cy="452485"/>
      </dsp:txXfrm>
    </dsp:sp>
    <dsp:sp modelId="{3C7A3814-A4A8-47DE-8711-3128CCA7397B}">
      <dsp:nvSpPr>
        <dsp:cNvPr id="0" name=""/>
        <dsp:cNvSpPr/>
      </dsp:nvSpPr>
      <dsp:spPr>
        <a:xfrm>
          <a:off x="0" y="4072924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DA297-0E6E-4DAA-BC20-970A5340A552}">
      <dsp:nvSpPr>
        <dsp:cNvPr id="0" name=""/>
        <dsp:cNvSpPr/>
      </dsp:nvSpPr>
      <dsp:spPr>
        <a:xfrm>
          <a:off x="0" y="4072924"/>
          <a:ext cx="10972800" cy="452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Conclusion and Future Works</a:t>
          </a:r>
        </a:p>
      </dsp:txBody>
      <dsp:txXfrm>
        <a:off x="0" y="4072924"/>
        <a:ext cx="10972800" cy="452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CA3DE-75CD-41BE-8623-4DB501B0DE4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11B95-3340-4554-8E73-655070F3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0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3770E-DEA6-4E53-BFC9-558F8065D1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0" y="6572250"/>
            <a:ext cx="12192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8" name="Textfeld 19"/>
          <p:cNvSpPr txBox="1">
            <a:spLocks noChangeArrowheads="1"/>
          </p:cNvSpPr>
          <p:nvPr userDrawn="1"/>
        </p:nvSpPr>
        <p:spPr bwMode="auto">
          <a:xfrm>
            <a:off x="6340599" y="364640"/>
            <a:ext cx="446691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GB" sz="1200" b="1" noProof="0" dirty="0"/>
              <a:t>Chair for Communication Technology</a:t>
            </a:r>
          </a:p>
          <a:p>
            <a:pPr algn="r" eaLnBrk="1" hangingPunct="1"/>
            <a:endParaRPr lang="en-GB" sz="1100" b="1" noProof="0" dirty="0"/>
          </a:p>
          <a:p>
            <a:pPr algn="r" eaLnBrk="1" hangingPunct="1"/>
            <a:r>
              <a:rPr lang="en-GB" sz="1200" b="1" noProof="0" dirty="0" err="1"/>
              <a:t>Prof.</a:t>
            </a:r>
            <a:r>
              <a:rPr lang="en-GB" sz="1200" b="1" noProof="0" dirty="0"/>
              <a:t> Dr.-</a:t>
            </a:r>
            <a:r>
              <a:rPr lang="en-GB" sz="1200" b="1" noProof="0" dirty="0" err="1"/>
              <a:t>Ing</a:t>
            </a:r>
            <a:r>
              <a:rPr lang="en-GB" sz="1200" b="1" noProof="0" dirty="0"/>
              <a:t>. Klaus David</a:t>
            </a:r>
          </a:p>
        </p:txBody>
      </p:sp>
      <p:sp>
        <p:nvSpPr>
          <p:cNvPr id="26626" name="Titelplatzhalter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 wrap="square"/>
          <a:lstStyle>
            <a:lvl1pPr algn="ctr">
              <a:defRPr sz="6000" smtClean="0">
                <a:solidFill>
                  <a:srgbClr val="0E61E6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629" name="Textplatzhalter 2"/>
          <p:cNvSpPr>
            <a:spLocks noGrp="1"/>
          </p:cNvSpPr>
          <p:nvPr>
            <p:ph type="subTitle" idx="1"/>
          </p:nvPr>
        </p:nvSpPr>
        <p:spPr>
          <a:xfrm>
            <a:off x="1828800" y="4221088"/>
            <a:ext cx="85344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z="3200" smtClean="0">
                <a:latin typeface="Arial" charset="0"/>
                <a:cs typeface="Arial" charset="0"/>
              </a:defRPr>
            </a:lvl1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sp>
        <p:nvSpPr>
          <p:cNvPr id="17" name="Text Box 20"/>
          <p:cNvSpPr txBox="1">
            <a:spLocks noChangeArrowheads="1"/>
          </p:cNvSpPr>
          <p:nvPr userDrawn="1"/>
        </p:nvSpPr>
        <p:spPr bwMode="auto">
          <a:xfrm>
            <a:off x="473594" y="6557546"/>
            <a:ext cx="17561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</a:t>
            </a:r>
            <a:r>
              <a:rPr lang="en-GB" sz="160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ComTec</a:t>
            </a: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2022</a:t>
            </a: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 bwMode="auto">
          <a:xfrm>
            <a:off x="10987837" y="6610350"/>
            <a:ext cx="122826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0872632" y="6569968"/>
            <a:ext cx="81956" cy="288032"/>
            <a:chOff x="7246838" y="6569968"/>
            <a:chExt cx="61466" cy="288032"/>
          </a:xfrm>
        </p:grpSpPr>
        <p:cxnSp>
          <p:nvCxnSpPr>
            <p:cNvPr id="13" name="Gerade Verbindung 12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qrcode">
            <a:extLst>
              <a:ext uri="{FF2B5EF4-FFF2-40B4-BE49-F238E27FC236}">
                <a16:creationId xmlns:a16="http://schemas.microsoft.com/office/drawing/2014/main" id="{3DB3A0E5-6FAE-FF47-8844-C62AA4D86B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053" y="5861254"/>
            <a:ext cx="648889" cy="64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20" name="Picture 2" descr="C:\Users\Immanuel\Desktop\Uni KS.png">
            <a:extLst>
              <a:ext uri="{FF2B5EF4-FFF2-40B4-BE49-F238E27FC236}">
                <a16:creationId xmlns:a16="http://schemas.microsoft.com/office/drawing/2014/main" id="{04BDD617-362C-CD45-BD00-ECACCC3250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56" y="347857"/>
            <a:ext cx="3357198" cy="6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\\141.51.114.8\docu\Poster-Flyer-Logos\Logos\ComTec\neu_2012\Logo-ohne-Spiegelung_20120521_v1_ap.png">
            <a:extLst>
              <a:ext uri="{FF2B5EF4-FFF2-40B4-BE49-F238E27FC236}">
                <a16:creationId xmlns:a16="http://schemas.microsoft.com/office/drawing/2014/main" id="{16C22397-D15C-674D-ABF1-B43B238D02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251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3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351585" y="6570662"/>
            <a:ext cx="7296151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79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351585" y="6570662"/>
            <a:ext cx="7296151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9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2500" y="274638"/>
            <a:ext cx="8858251" cy="9398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351585" y="6570662"/>
            <a:ext cx="7296151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4443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Tec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/>
              <a:t>ComTec</a:t>
            </a:r>
            <a:r>
              <a:rPr lang="de-DE" dirty="0"/>
              <a:t> Farben und Schriftgrößen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335360" y="3178917"/>
            <a:ext cx="11531504" cy="1619976"/>
          </a:xfrm>
          <a:prstGeom prst="rect">
            <a:avLst/>
          </a:prstGeom>
          <a:solidFill>
            <a:srgbClr val="0E61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43339" y="4438853"/>
            <a:ext cx="1536000" cy="1152128"/>
          </a:xfrm>
          <a:prstGeom prst="rect">
            <a:avLst/>
          </a:prstGeom>
          <a:solidFill>
            <a:srgbClr val="558E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-48683" y="5879014"/>
            <a:ext cx="1851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85 142 234</a:t>
            </a:r>
          </a:p>
          <a:p>
            <a:pPr algn="ctr"/>
            <a:r>
              <a:rPr lang="de-DE" sz="1200" dirty="0"/>
              <a:t>CMYK: 64 39 0 8</a:t>
            </a:r>
          </a:p>
          <a:p>
            <a:pPr algn="ctr"/>
            <a:r>
              <a:rPr lang="de-DE" sz="1200" dirty="0"/>
              <a:t>Hex: 558EEA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1894744" y="4438853"/>
            <a:ext cx="1536000" cy="1152128"/>
          </a:xfrm>
          <a:prstGeom prst="rect">
            <a:avLst/>
          </a:prstGeom>
          <a:solidFill>
            <a:srgbClr val="062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1679510" y="5879014"/>
            <a:ext cx="195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6 43 102</a:t>
            </a:r>
          </a:p>
          <a:p>
            <a:pPr algn="ctr"/>
            <a:r>
              <a:rPr lang="de-DE" sz="1200" dirty="0"/>
              <a:t>CMYK: 94 58 0 60</a:t>
            </a:r>
          </a:p>
          <a:p>
            <a:pPr algn="ctr"/>
            <a:r>
              <a:rPr lang="de-DE" sz="1200" dirty="0"/>
              <a:t>Hex: 062B66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3622935" y="4438853"/>
            <a:ext cx="1536000" cy="1152128"/>
          </a:xfrm>
          <a:prstGeom prst="rect">
            <a:avLst/>
          </a:prstGeom>
          <a:solidFill>
            <a:srgbClr val="3B46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407702" y="5879014"/>
            <a:ext cx="195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59 70 89</a:t>
            </a:r>
          </a:p>
          <a:p>
            <a:pPr algn="ctr"/>
            <a:r>
              <a:rPr lang="de-DE" sz="1200" dirty="0"/>
              <a:t>CMYK: 34 21 0 65</a:t>
            </a:r>
          </a:p>
          <a:p>
            <a:pPr algn="ctr"/>
            <a:r>
              <a:rPr lang="de-DE" sz="1200" dirty="0"/>
              <a:t>Hex: 3B4659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093939" y="4438853"/>
            <a:ext cx="1536000" cy="1152128"/>
          </a:xfrm>
          <a:prstGeom prst="rect">
            <a:avLst/>
          </a:prstGeom>
          <a:solidFill>
            <a:srgbClr val="6572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6864085" y="5879014"/>
            <a:ext cx="1976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101 114 64</a:t>
            </a:r>
          </a:p>
          <a:p>
            <a:pPr algn="ctr"/>
            <a:r>
              <a:rPr lang="de-DE" sz="1200" dirty="0"/>
              <a:t>CMYK: 12 0 44 55</a:t>
            </a:r>
          </a:p>
          <a:p>
            <a:pPr algn="ctr"/>
            <a:r>
              <a:rPr lang="de-DE" sz="1200" dirty="0"/>
              <a:t>Hex: 657240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5365747" y="4438853"/>
            <a:ext cx="1536000" cy="1152128"/>
          </a:xfrm>
          <a:prstGeom prst="rect">
            <a:avLst/>
          </a:prstGeom>
          <a:solidFill>
            <a:srgbClr val="6D82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5135894" y="5879014"/>
            <a:ext cx="1976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109 130 165</a:t>
            </a:r>
          </a:p>
          <a:p>
            <a:pPr algn="ctr"/>
            <a:r>
              <a:rPr lang="de-DE" sz="1200" dirty="0"/>
              <a:t>CMYK: 34 21 0 35</a:t>
            </a:r>
          </a:p>
          <a:p>
            <a:pPr algn="ctr"/>
            <a:r>
              <a:rPr lang="de-DE" sz="1200" dirty="0"/>
              <a:t>Hex: 6D82A5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10512661" y="4438853"/>
            <a:ext cx="1536000" cy="1152128"/>
          </a:xfrm>
          <a:prstGeom prst="rect">
            <a:avLst/>
          </a:prstGeom>
          <a:solidFill>
            <a:srgbClr val="D8A2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10264278" y="5879014"/>
            <a:ext cx="1976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216 162 121</a:t>
            </a:r>
          </a:p>
          <a:p>
            <a:pPr algn="ctr"/>
            <a:r>
              <a:rPr lang="de-DE" sz="1200" dirty="0"/>
              <a:t>CMYK: 0 25 44 15</a:t>
            </a:r>
          </a:p>
          <a:p>
            <a:pPr algn="ctr"/>
            <a:r>
              <a:rPr lang="de-DE" sz="1200" dirty="0"/>
              <a:t>Hex: D8A279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734661" y="3322934"/>
            <a:ext cx="1439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ComTec</a:t>
            </a:r>
            <a:r>
              <a:rPr lang="de-DE" sz="1200" dirty="0">
                <a:solidFill>
                  <a:schemeClr val="bg1"/>
                </a:solidFill>
              </a:rPr>
              <a:t>-Blau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RGB: 14 97 230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CMYK: 94 58 0 10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HEX: 0E61E6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351585" y="6570662"/>
            <a:ext cx="7296151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" hasCustomPrompt="1"/>
          </p:nvPr>
        </p:nvSpPr>
        <p:spPr>
          <a:xfrm>
            <a:off x="552488" y="1600201"/>
            <a:ext cx="10972800" cy="1612776"/>
          </a:xfrm>
        </p:spPr>
        <p:txBody>
          <a:bodyPr/>
          <a:lstStyle>
            <a:lvl1pPr>
              <a:defRPr/>
            </a:lvl1pPr>
          </a:lstStyle>
          <a:p>
            <a:r>
              <a:rPr lang="de-DE" sz="2800" dirty="0"/>
              <a:t>Schriftgröße Titelfolie</a:t>
            </a:r>
            <a:r>
              <a:rPr lang="de-DE" sz="2800" baseline="0" dirty="0"/>
              <a:t> Titel: 	60 punkte</a:t>
            </a:r>
          </a:p>
          <a:p>
            <a:r>
              <a:rPr lang="de-DE" sz="2800" dirty="0"/>
              <a:t>Schriftgröße Titelfolie Untertitel:</a:t>
            </a:r>
            <a:r>
              <a:rPr lang="de-DE" sz="2800" baseline="0" dirty="0"/>
              <a:t> 	32 punkte</a:t>
            </a:r>
            <a:endParaRPr lang="de-DE" sz="2800" dirty="0"/>
          </a:p>
          <a:p>
            <a:r>
              <a:rPr lang="de-DE" sz="2800" dirty="0"/>
              <a:t>Schriftgröße Folientitel: 		32</a:t>
            </a:r>
            <a:r>
              <a:rPr lang="de-DE" sz="2800" baseline="0" dirty="0"/>
              <a:t> punkte</a:t>
            </a:r>
            <a:endParaRPr lang="de-DE" sz="2800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8814868" y="4438853"/>
            <a:ext cx="1536000" cy="1152128"/>
          </a:xfrm>
          <a:prstGeom prst="rect">
            <a:avLst/>
          </a:prstGeom>
          <a:solidFill>
            <a:srgbClr val="365F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8536086" y="5879014"/>
            <a:ext cx="1976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54 95 154</a:t>
            </a:r>
          </a:p>
          <a:p>
            <a:pPr algn="ctr"/>
            <a:r>
              <a:rPr lang="de-DE" sz="1200" dirty="0"/>
              <a:t>CMYK: 65 38 0 40</a:t>
            </a:r>
          </a:p>
          <a:p>
            <a:pPr algn="ctr"/>
            <a:r>
              <a:rPr lang="de-DE" sz="1200" dirty="0"/>
              <a:t>Hex: 365F9A</a:t>
            </a:r>
          </a:p>
        </p:txBody>
      </p:sp>
    </p:spTree>
    <p:extLst>
      <p:ext uri="{BB962C8B-B14F-4D97-AF65-F5344CB8AC3E}">
        <p14:creationId xmlns:p14="http://schemas.microsoft.com/office/powerpoint/2010/main" val="27358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1" y="260648"/>
            <a:ext cx="8858312" cy="939784"/>
          </a:xfrm>
        </p:spPr>
        <p:txBody>
          <a:bodyPr/>
          <a:lstStyle>
            <a:lvl1pPr>
              <a:defRPr>
                <a:solidFill>
                  <a:srgbClr val="0E61E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488" y="1600201"/>
            <a:ext cx="10972800" cy="4525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351585" y="6570662"/>
            <a:ext cx="7296151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1544638"/>
            <a:ext cx="10363200" cy="1362075"/>
          </a:xfrm>
        </p:spPr>
        <p:txBody>
          <a:bodyPr anchor="t">
            <a:noAutofit/>
          </a:bodyPr>
          <a:lstStyle>
            <a:lvl1pPr algn="ctr">
              <a:defRPr sz="6000" b="0" cap="none">
                <a:ln>
                  <a:noFill/>
                </a:ln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351585" y="6570662"/>
            <a:ext cx="7296151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33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351585" y="6570662"/>
            <a:ext cx="7296151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351585" y="6570662"/>
            <a:ext cx="7296151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13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5600" y="259200"/>
            <a:ext cx="8858251" cy="9398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351585" y="6570662"/>
            <a:ext cx="7296151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8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351585" y="6570662"/>
            <a:ext cx="7296151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08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351585" y="6570662"/>
            <a:ext cx="7296151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19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351585" y="6570662"/>
            <a:ext cx="7296151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24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23392" y="260648"/>
            <a:ext cx="8858251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028" name="Rectangle 32"/>
          <p:cNvSpPr>
            <a:spLocks noChangeArrowheads="1"/>
          </p:cNvSpPr>
          <p:nvPr/>
        </p:nvSpPr>
        <p:spPr bwMode="auto">
          <a:xfrm>
            <a:off x="0" y="6572250"/>
            <a:ext cx="12192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51585" y="6570662"/>
            <a:ext cx="7296151" cy="2873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10985958" y="6610350"/>
            <a:ext cx="122826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 descr="\\141.51.114.8\docu\Poster-Flyer-Logos\Logos\ComTec\neu_2012\Logo-ohne-Spiegelung_20120521_v1_ap.png">
            <a:extLst>
              <a:ext uri="{FF2B5EF4-FFF2-40B4-BE49-F238E27FC236}">
                <a16:creationId xmlns:a16="http://schemas.microsoft.com/office/drawing/2014/main" id="{C5027138-D5C2-D445-91DD-07250751E9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716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FD3F1C1-0735-0445-81FE-B490DE92C85C}"/>
              </a:ext>
            </a:extLst>
          </p:cNvPr>
          <p:cNvGrpSpPr/>
          <p:nvPr userDrawn="1"/>
        </p:nvGrpSpPr>
        <p:grpSpPr>
          <a:xfrm>
            <a:off x="10870753" y="6569968"/>
            <a:ext cx="81956" cy="288032"/>
            <a:chOff x="7246838" y="6569968"/>
            <a:chExt cx="61466" cy="288032"/>
          </a:xfrm>
        </p:grpSpPr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13BC22AD-6941-2E4E-A429-FE84B9495FCB}"/>
                </a:ext>
              </a:extLst>
            </p:cNvPr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8B50FA36-3A95-B04A-8EE8-F8EF16835883}"/>
                </a:ext>
              </a:extLst>
            </p:cNvPr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4C4BBFF2-50BD-D64A-B8E8-AD79426A8A77}"/>
                </a:ext>
              </a:extLst>
            </p:cNvPr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 Box 20">
            <a:extLst>
              <a:ext uri="{FF2B5EF4-FFF2-40B4-BE49-F238E27FC236}">
                <a16:creationId xmlns:a16="http://schemas.microsoft.com/office/drawing/2014/main" id="{1A42AE15-4DCA-754A-89A8-5A0BAA15FC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3594" y="6557546"/>
            <a:ext cx="17561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</a:t>
            </a:r>
            <a:r>
              <a:rPr lang="en-GB" sz="160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ComTec</a:t>
            </a: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>
          <a:solidFill>
            <a:srgbClr val="0E61E6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Improving Movement Direction of a road user using Compass Bearing and Orientation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Project Work</a:t>
            </a:r>
          </a:p>
          <a:p>
            <a:r>
              <a:rPr lang="en-US" sz="2000" dirty="0"/>
              <a:t>By</a:t>
            </a:r>
          </a:p>
          <a:p>
            <a:r>
              <a:rPr lang="en-US" sz="2000" dirty="0"/>
              <a:t>Vineela Pulagura</a:t>
            </a:r>
          </a:p>
          <a:p>
            <a:endParaRPr lang="en-US" sz="2000" dirty="0"/>
          </a:p>
          <a:p>
            <a:r>
              <a:rPr lang="en-US" sz="2000" dirty="0"/>
              <a:t>Supervised by</a:t>
            </a:r>
          </a:p>
          <a:p>
            <a:r>
              <a:rPr lang="en-US" sz="2000" dirty="0"/>
              <a:t>Mr. Johann </a:t>
            </a:r>
            <a:r>
              <a:rPr lang="en-US" sz="2000" dirty="0" err="1"/>
              <a:t>Götz</a:t>
            </a:r>
            <a:endParaRPr lang="en-US" sz="2000" dirty="0"/>
          </a:p>
          <a:p>
            <a:r>
              <a:rPr lang="en-US" sz="2000" dirty="0"/>
              <a:t>20-05-2022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9429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60F5-71C5-D54A-056F-CF60C65B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260648"/>
            <a:ext cx="8858251" cy="939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Raw Measurements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5B52C3-AB4D-86F2-466D-5CEA310DF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r>
              <a:rPr lang="en-US" dirty="0"/>
              <a:t>Data collection Specifications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</a:t>
            </a:r>
          </a:p>
          <a:p>
            <a:pPr lvl="1"/>
            <a:r>
              <a:rPr lang="en-US" dirty="0"/>
              <a:t>Trouser pocket</a:t>
            </a:r>
          </a:p>
          <a:p>
            <a:pPr lvl="1"/>
            <a:r>
              <a:rPr lang="en-US" dirty="0"/>
              <a:t>Shirt pocket</a:t>
            </a:r>
          </a:p>
          <a:p>
            <a:pPr lvl="1"/>
            <a:r>
              <a:rPr lang="en-US" dirty="0"/>
              <a:t>In hand</a:t>
            </a:r>
          </a:p>
        </p:txBody>
      </p:sp>
      <p:pic>
        <p:nvPicPr>
          <p:cNvPr id="4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E03D1014-65C6-BC6B-D024-A164EC484F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4" r="21420" b="14137"/>
          <a:stretch/>
        </p:blipFill>
        <p:spPr>
          <a:xfrm>
            <a:off x="6197600" y="1600201"/>
            <a:ext cx="5384800" cy="3886199"/>
          </a:xfrm>
          <a:noFill/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105FC2E-7449-1F5C-7C4B-D33F7544D640}"/>
              </a:ext>
            </a:extLst>
          </p:cNvPr>
          <p:cNvGraphicFramePr>
            <a:graphicFrameLocks noGrp="1"/>
          </p:cNvGraphicFramePr>
          <p:nvPr/>
        </p:nvGraphicFramePr>
        <p:xfrm>
          <a:off x="1054100" y="2362200"/>
          <a:ext cx="4495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106603608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428430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1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64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acceleration of one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371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20D702-8D83-5308-A01F-024F91AE8536}"/>
              </a:ext>
            </a:extLst>
          </p:cNvPr>
          <p:cNvSpPr txBox="1"/>
          <p:nvPr/>
        </p:nvSpPr>
        <p:spPr>
          <a:xfrm>
            <a:off x="7406260" y="5516821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 of the Smartphone</a:t>
            </a:r>
          </a:p>
        </p:txBody>
      </p:sp>
    </p:spTree>
    <p:extLst>
      <p:ext uri="{BB962C8B-B14F-4D97-AF65-F5344CB8AC3E}">
        <p14:creationId xmlns:p14="http://schemas.microsoft.com/office/powerpoint/2010/main" val="340251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A watch on the ground&#10;&#10;Description automatically generated with medium confidence">
            <a:extLst>
              <a:ext uri="{FF2B5EF4-FFF2-40B4-BE49-F238E27FC236}">
                <a16:creationId xmlns:a16="http://schemas.microsoft.com/office/drawing/2014/main" id="{CCB831AD-A327-636E-1649-46E5AD005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0" t="11384" r="43667" b="14624"/>
          <a:stretch/>
        </p:blipFill>
        <p:spPr>
          <a:xfrm>
            <a:off x="6578601" y="1496536"/>
            <a:ext cx="3232150" cy="4525963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177ECCC-F1BB-DBCC-AF46-65A38EF3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74638"/>
            <a:ext cx="8858251" cy="939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Raw Measurements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81D63-944E-6AF5-1CFA-F4CB61BF3C1E}"/>
              </a:ext>
            </a:extLst>
          </p:cNvPr>
          <p:cNvSpPr txBox="1"/>
          <p:nvPr/>
        </p:nvSpPr>
        <p:spPr>
          <a:xfrm>
            <a:off x="2362200" y="6398696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Location: </a:t>
            </a:r>
            <a:r>
              <a:rPr lang="en-US" dirty="0" err="1"/>
              <a:t>Auepark</a:t>
            </a:r>
            <a:r>
              <a:rPr lang="en-US" dirty="0"/>
              <a:t> near </a:t>
            </a:r>
            <a:r>
              <a:rPr lang="en-US" dirty="0" err="1"/>
              <a:t>Auestadion</a:t>
            </a:r>
            <a:r>
              <a:rPr lang="en-US" dirty="0"/>
              <a:t>, Angle – 290 degrees</a:t>
            </a:r>
          </a:p>
        </p:txBody>
      </p:sp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EA8ADF0E-E78A-6B99-3003-31D67B10D3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832" y="1214438"/>
            <a:ext cx="232116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87A6B-3FB0-40CA-DCFA-BED74866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260648"/>
            <a:ext cx="8858251" cy="939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Raw Measurements</a:t>
            </a:r>
          </a:p>
        </p:txBody>
      </p:sp>
      <p:pic>
        <p:nvPicPr>
          <p:cNvPr id="11" name="Content Placeholder 10" descr="Icon&#10;&#10;Description automatically generated">
            <a:extLst>
              <a:ext uri="{FF2B5EF4-FFF2-40B4-BE49-F238E27FC236}">
                <a16:creationId xmlns:a16="http://schemas.microsoft.com/office/drawing/2014/main" id="{CE592CB4-CF57-6BA2-5811-D34F8A4401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665065"/>
            <a:ext cx="5384800" cy="2396235"/>
          </a:xfrm>
          <a:noFill/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9FB26FA-381F-9EEF-01CA-8FEAC876150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09600" y="1657804"/>
          <a:ext cx="5384801" cy="441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547">
                  <a:extLst>
                    <a:ext uri="{9D8B030D-6E8A-4147-A177-3AD203B41FA5}">
                      <a16:colId xmlns:a16="http://schemas.microsoft.com/office/drawing/2014/main" val="941629956"/>
                    </a:ext>
                  </a:extLst>
                </a:gridCol>
                <a:gridCol w="3657254">
                  <a:extLst>
                    <a:ext uri="{9D8B030D-6E8A-4147-A177-3AD203B41FA5}">
                      <a16:colId xmlns:a16="http://schemas.microsoft.com/office/drawing/2014/main" val="1634802344"/>
                    </a:ext>
                  </a:extLst>
                </a:gridCol>
              </a:tblGrid>
              <a:tr h="485184">
                <a:tc>
                  <a:txBody>
                    <a:bodyPr/>
                    <a:lstStyle/>
                    <a:p>
                      <a:r>
                        <a:rPr lang="en-US" sz="2200"/>
                        <a:t>Orientation</a:t>
                      </a:r>
                    </a:p>
                  </a:txBody>
                  <a:tcPr marL="110269" marR="110269" marT="55134" marB="551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Details</a:t>
                      </a:r>
                    </a:p>
                  </a:txBody>
                  <a:tcPr marL="110269" marR="110269" marT="55134" marB="55134"/>
                </a:tc>
                <a:extLst>
                  <a:ext uri="{0D108BD9-81ED-4DB2-BD59-A6C34878D82A}">
                    <a16:rowId xmlns:a16="http://schemas.microsoft.com/office/drawing/2014/main" val="962051217"/>
                  </a:ext>
                </a:extLst>
              </a:tr>
              <a:tr h="815991">
                <a:tc>
                  <a:txBody>
                    <a:bodyPr/>
                    <a:lstStyle/>
                    <a:p>
                      <a:r>
                        <a:rPr lang="en-US" sz="2200"/>
                        <a:t>O1</a:t>
                      </a:r>
                    </a:p>
                  </a:txBody>
                  <a:tcPr marL="110269" marR="110269" marT="55134" marB="551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facing the screen towards the user</a:t>
                      </a:r>
                    </a:p>
                  </a:txBody>
                  <a:tcPr marL="110269" marR="110269" marT="55134" marB="55134"/>
                </a:tc>
                <a:extLst>
                  <a:ext uri="{0D108BD9-81ED-4DB2-BD59-A6C34878D82A}">
                    <a16:rowId xmlns:a16="http://schemas.microsoft.com/office/drawing/2014/main" val="990063715"/>
                  </a:ext>
                </a:extLst>
              </a:tr>
              <a:tr h="1146797">
                <a:tc>
                  <a:txBody>
                    <a:bodyPr/>
                    <a:lstStyle/>
                    <a:p>
                      <a:r>
                        <a:rPr lang="en-US" sz="2200"/>
                        <a:t>O2</a:t>
                      </a:r>
                    </a:p>
                  </a:txBody>
                  <a:tcPr marL="110269" marR="110269" marT="55134" marB="551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facing the screen towards the user and standing upside down</a:t>
                      </a:r>
                    </a:p>
                  </a:txBody>
                  <a:tcPr marL="110269" marR="110269" marT="55134" marB="55134"/>
                </a:tc>
                <a:extLst>
                  <a:ext uri="{0D108BD9-81ED-4DB2-BD59-A6C34878D82A}">
                    <a16:rowId xmlns:a16="http://schemas.microsoft.com/office/drawing/2014/main" val="704564017"/>
                  </a:ext>
                </a:extLst>
              </a:tr>
              <a:tr h="815991">
                <a:tc>
                  <a:txBody>
                    <a:bodyPr/>
                    <a:lstStyle/>
                    <a:p>
                      <a:r>
                        <a:rPr lang="en-US" sz="2200"/>
                        <a:t>O3</a:t>
                      </a:r>
                    </a:p>
                  </a:txBody>
                  <a:tcPr marL="110269" marR="110269" marT="55134" marB="55134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facing the screen away from the user </a:t>
                      </a:r>
                    </a:p>
                  </a:txBody>
                  <a:tcPr marL="110269" marR="110269" marT="55134" marB="55134"/>
                </a:tc>
                <a:extLst>
                  <a:ext uri="{0D108BD9-81ED-4DB2-BD59-A6C34878D82A}">
                    <a16:rowId xmlns:a16="http://schemas.microsoft.com/office/drawing/2014/main" val="2203988045"/>
                  </a:ext>
                </a:extLst>
              </a:tr>
              <a:tr h="1146797">
                <a:tc>
                  <a:txBody>
                    <a:bodyPr/>
                    <a:lstStyle/>
                    <a:p>
                      <a:r>
                        <a:rPr lang="en-US" sz="2200"/>
                        <a:t>O4</a:t>
                      </a:r>
                    </a:p>
                  </a:txBody>
                  <a:tcPr marL="110269" marR="110269" marT="55134" marB="55134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facing the screen away from the user and standing upside down</a:t>
                      </a:r>
                    </a:p>
                  </a:txBody>
                  <a:tcPr marL="110269" marR="110269" marT="55134" marB="55134"/>
                </a:tc>
                <a:extLst>
                  <a:ext uri="{0D108BD9-81ED-4DB2-BD59-A6C34878D82A}">
                    <a16:rowId xmlns:a16="http://schemas.microsoft.com/office/drawing/2014/main" val="30616956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008D246-E59D-95D7-9F51-1DAF91FA0ABD}"/>
              </a:ext>
            </a:extLst>
          </p:cNvPr>
          <p:cNvSpPr txBox="1"/>
          <p:nvPr/>
        </p:nvSpPr>
        <p:spPr>
          <a:xfrm flipH="1">
            <a:off x="7696200" y="5050414"/>
            <a:ext cx="330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Smartphone Orientations</a:t>
            </a:r>
          </a:p>
        </p:txBody>
      </p:sp>
    </p:spTree>
    <p:extLst>
      <p:ext uri="{BB962C8B-B14F-4D97-AF65-F5344CB8AC3E}">
        <p14:creationId xmlns:p14="http://schemas.microsoft.com/office/powerpoint/2010/main" val="289455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C64C3D-4ED0-B72F-3A0C-A09A02A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1" y="260648"/>
            <a:ext cx="8858312" cy="939784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Orientation Sensor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ED9F7F-86BC-B910-31FF-2F4D49CE1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88" y="1600201"/>
            <a:ext cx="10972800" cy="452596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Using virtual orientation sensor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A287306-DE9C-9B06-4805-5572A78065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" t="6666" r="8334"/>
          <a:stretch/>
        </p:blipFill>
        <p:spPr>
          <a:xfrm>
            <a:off x="304800" y="2813437"/>
            <a:ext cx="3810001" cy="288324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603206E-1BCD-72C4-5282-CEAEAB9EF3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" t="6666" r="8333"/>
          <a:stretch/>
        </p:blipFill>
        <p:spPr>
          <a:xfrm>
            <a:off x="4200622" y="2813437"/>
            <a:ext cx="3828934" cy="289757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52BDED2-FBA0-C2F6-15AD-B530099218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" t="6666" r="9523"/>
          <a:stretch/>
        </p:blipFill>
        <p:spPr>
          <a:xfrm>
            <a:off x="8229600" y="2802804"/>
            <a:ext cx="3733800" cy="286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2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E2FF-A9D7-B470-B3B8-C118BF93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260648"/>
            <a:ext cx="8858251" cy="939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Smartphone Orientation and Movement Direction Alignment (SOMDA) 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571E6318-7B9C-873A-7155-3DE88F0C03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55415"/>
            <a:ext cx="5384800" cy="4415534"/>
          </a:xfr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BA3A7F-8EA7-32B6-5341-C221AECF3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Determine the top of the smartphone</a:t>
            </a:r>
          </a:p>
          <a:p>
            <a:r>
              <a:rPr lang="en-US" dirty="0"/>
              <a:t>Determine the screen of the smartphone and movement direction of the 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0B59C-264C-ED8D-BA5A-ED4936E842C9}"/>
              </a:ext>
            </a:extLst>
          </p:cNvPr>
          <p:cNvSpPr txBox="1"/>
          <p:nvPr/>
        </p:nvSpPr>
        <p:spPr>
          <a:xfrm>
            <a:off x="2209800" y="6098950"/>
            <a:ext cx="26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Flowchart of SOMDA [2]</a:t>
            </a:r>
          </a:p>
        </p:txBody>
      </p:sp>
    </p:spTree>
    <p:extLst>
      <p:ext uri="{BB962C8B-B14F-4D97-AF65-F5344CB8AC3E}">
        <p14:creationId xmlns:p14="http://schemas.microsoft.com/office/powerpoint/2010/main" val="237594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9219-FEB5-C4A6-9CC5-EE840DEB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1" y="260648"/>
            <a:ext cx="8858312" cy="939784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SOMDA - Trouser pocket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17AE1B-8E6B-95DA-A730-10308CED5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488" y="1600201"/>
                <a:ext cx="10972800" cy="4778854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/>
                  <a:t>Determine the top of the Smartphone</a:t>
                </a:r>
              </a:p>
              <a:p>
                <a:pPr lvl="1"/>
                <a:r>
                  <a:rPr lang="en-US" dirty="0"/>
                  <a:t>By using pitch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Trouser pocket</a:t>
                </a:r>
              </a:p>
              <a:p>
                <a:pPr lvl="2"/>
                <a:r>
                  <a:rPr lang="en-US" dirty="0"/>
                  <a:t>Pitch 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𝐨</m:t>
                        </m:r>
                      </m:sup>
                    </m:sSup>
                  </m:oMath>
                </a14:m>
                <a:r>
                  <a:rPr lang="en-US" dirty="0"/>
                  <a:t> - smartphone upside down</a:t>
                </a:r>
              </a:p>
              <a:p>
                <a:pPr lvl="2"/>
                <a:r>
                  <a:rPr lang="en-US" dirty="0"/>
                  <a:t>Pitch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𝐨</m:t>
                        </m:r>
                      </m:sup>
                    </m:sSup>
                  </m:oMath>
                </a14:m>
                <a:r>
                  <a:rPr lang="en-US" dirty="0"/>
                  <a:t> - smartphone facing up</a:t>
                </a:r>
              </a:p>
              <a:p>
                <a:pPr lvl="1"/>
                <a:r>
                  <a:rPr lang="en-US" dirty="0"/>
                  <a:t>Referred to as Roll Correction</a:t>
                </a:r>
              </a:p>
              <a:p>
                <a:pPr lvl="1"/>
                <a:r>
                  <a:rPr lang="en-US" dirty="0"/>
                  <a:t>Always assumes to be perpendicular to the ground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  - </a:t>
                </a:r>
                <a:r>
                  <a:rPr lang="en-US" sz="2000" dirty="0"/>
                  <a:t>Azimuth angle at time t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       - Roll angle at time t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  - </a:t>
                </a:r>
                <a:r>
                  <a:rPr lang="en-US" sz="2000" dirty="0"/>
                  <a:t>Pitch angle at time t       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  - </a:t>
                </a:r>
                <a:r>
                  <a:rPr lang="en-US" sz="2000" dirty="0"/>
                  <a:t>Azimuth angle after roll correction</a:t>
                </a:r>
              </a:p>
              <a:p>
                <a:pPr lvl="1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17AE1B-8E6B-95DA-A730-10308CED5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88" y="1600201"/>
                <a:ext cx="10972800" cy="4778854"/>
              </a:xfrm>
              <a:blipFill>
                <a:blip r:embed="rId2"/>
                <a:stretch>
                  <a:fillRect l="-1000" t="-1405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126CA76-FBD8-E8FE-885C-0B9C003E3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211224"/>
            <a:ext cx="3368616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68D683-1B1F-664D-242C-4EB068FA1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049" y="6043103"/>
            <a:ext cx="620217" cy="335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985C5E-B598-25B4-49EF-CBF54B587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682" y="4648200"/>
            <a:ext cx="368118" cy="368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18729C-0C61-76B2-0E70-EC194C5A0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5024432"/>
            <a:ext cx="342906" cy="4667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A15040-A471-0696-CD48-1F90248E77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0746" y="5538099"/>
            <a:ext cx="281854" cy="41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7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EE60-5676-B87A-7093-8A245E2F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1" y="260648"/>
            <a:ext cx="8858312" cy="939784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SOMDA - Trouser pocket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A348C4-3C7C-41AF-F95D-4C0AAA1259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429" y="1371600"/>
                <a:ext cx="10972800" cy="4525963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/>
                  <a:t>Determine the screen of the smartphone and movement direction of the user </a:t>
                </a:r>
              </a:p>
              <a:p>
                <a:pPr lvl="1"/>
                <a:r>
                  <a:rPr lang="en-US" dirty="0"/>
                  <a:t>By using peaks in the acceleration of the device along Z axis</a:t>
                </a:r>
              </a:p>
              <a:p>
                <a:pPr lvl="1"/>
                <a:r>
                  <a:rPr lang="en-US" dirty="0"/>
                  <a:t>Windowed peak detection of window size </a:t>
                </a:r>
                <a:r>
                  <a:rPr lang="en-US" b="1" dirty="0" err="1"/>
                  <a:t>ws</a:t>
                </a:r>
                <a:r>
                  <a:rPr lang="en-US" dirty="0"/>
                  <a:t>= 1.6sec</a:t>
                </a:r>
              </a:p>
              <a:p>
                <a:pPr lvl="1"/>
                <a:r>
                  <a:rPr lang="en-US" dirty="0"/>
                  <a:t>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𝐳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𝐓𝐯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smtClean="0">
                        <a:effectLst/>
                        <a:latin typeface="Cambria Math" panose="02040503050406030204" pitchFamily="18" charset="0"/>
                      </a:rPr>
                      <m:t>𝟎𝐦</m:t>
                    </m:r>
                    <m:r>
                      <a:rPr lang="en-US" b="1">
                        <a:effectLst/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p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A348C4-3C7C-41AF-F95D-4C0AAA1259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429" y="1371600"/>
                <a:ext cx="10972800" cy="4525963"/>
              </a:xfrm>
              <a:blipFill>
                <a:blip r:embed="rId2"/>
                <a:stretch>
                  <a:fillRect l="-1000" t="-1348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 descr="A picture containing chart&#10;&#10;Description automatically generated">
            <a:extLst>
              <a:ext uri="{FF2B5EF4-FFF2-40B4-BE49-F238E27FC236}">
                <a16:creationId xmlns:a16="http://schemas.microsoft.com/office/drawing/2014/main" id="{A512F53C-8C92-843A-E836-DD534A07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" t="5714" r="8913" b="2858"/>
          <a:stretch/>
        </p:blipFill>
        <p:spPr>
          <a:xfrm>
            <a:off x="2209800" y="3581400"/>
            <a:ext cx="4191000" cy="3212241"/>
          </a:xfrm>
          <a:prstGeom prst="rect">
            <a:avLst/>
          </a:prstGeom>
        </p:spPr>
      </p:pic>
      <p:pic>
        <p:nvPicPr>
          <p:cNvPr id="66" name="Picture 65" descr="Chart&#10;&#10;Description automatically generated">
            <a:extLst>
              <a:ext uri="{FF2B5EF4-FFF2-40B4-BE49-F238E27FC236}">
                <a16:creationId xmlns:a16="http://schemas.microsoft.com/office/drawing/2014/main" id="{5E24D2C7-63A3-2131-A73C-4F34A63E17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6665" r="8334" b="3334"/>
          <a:stretch/>
        </p:blipFill>
        <p:spPr>
          <a:xfrm>
            <a:off x="6444545" y="3581400"/>
            <a:ext cx="422345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30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EED2-ACE3-44DA-D268-099BDEE2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SOMDA - Trouser pocket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5309C-CF1E-65C2-8159-4539A85AB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screen of the smartphone and movement direction of the user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</a:t>
            </a:r>
          </a:p>
          <a:p>
            <a:endParaRPr lang="en-US" dirty="0"/>
          </a:p>
          <a:p>
            <a:pPr lvl="1"/>
            <a:r>
              <a:rPr lang="en-US" dirty="0"/>
              <a:t>SOMDA aligns the user orientation with smartphone by adding 180 degrees to azimuth angle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0D8F3DA-67E4-79A5-0D0D-1ED2A26D7927}"/>
              </a:ext>
            </a:extLst>
          </p:cNvPr>
          <p:cNvGraphicFramePr>
            <a:graphicFrameLocks noGrp="1"/>
          </p:cNvGraphicFramePr>
          <p:nvPr/>
        </p:nvGraphicFramePr>
        <p:xfrm>
          <a:off x="1032237" y="2590800"/>
          <a:ext cx="7121163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469">
                  <a:extLst>
                    <a:ext uri="{9D8B030D-6E8A-4147-A177-3AD203B41FA5}">
                      <a16:colId xmlns:a16="http://schemas.microsoft.com/office/drawing/2014/main" val="1730953945"/>
                    </a:ext>
                  </a:extLst>
                </a:gridCol>
                <a:gridCol w="1283694">
                  <a:extLst>
                    <a:ext uri="{9D8B030D-6E8A-4147-A177-3AD203B41FA5}">
                      <a16:colId xmlns:a16="http://schemas.microsoft.com/office/drawing/2014/main" val="3432782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48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the pitch angle is negative and negative peak is detected, then smartphone is facing towards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79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the pitch angle is positive and negative peak is detected, then smartphone is facing towards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0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the pitch angle is negative and positive peak is detected, then smartphone is facing away from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9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the pitch angle is positive and positive peak is detected, then smartphone is facing away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55432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E5DE0A2-7515-C2E1-7E98-69B5790FA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1"/>
          <a:stretch/>
        </p:blipFill>
        <p:spPr>
          <a:xfrm>
            <a:off x="8172843" y="2057400"/>
            <a:ext cx="390963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AB4240-6C81-4E8D-75C0-1FD2ABAD0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843" y="4339119"/>
            <a:ext cx="666357" cy="697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0B4FC9-0265-318B-6B8C-30E7EE85498A}"/>
              </a:ext>
            </a:extLst>
          </p:cNvPr>
          <p:cNvSpPr txBox="1"/>
          <p:nvPr/>
        </p:nvSpPr>
        <p:spPr>
          <a:xfrm>
            <a:off x="8715432" y="4426802"/>
            <a:ext cx="317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- Compass Azimuth after               smartphone orientation</a:t>
            </a:r>
          </a:p>
        </p:txBody>
      </p:sp>
    </p:spTree>
    <p:extLst>
      <p:ext uri="{BB962C8B-B14F-4D97-AF65-F5344CB8AC3E}">
        <p14:creationId xmlns:p14="http://schemas.microsoft.com/office/powerpoint/2010/main" val="635113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chart&#10;&#10;Description automatically generated">
            <a:extLst>
              <a:ext uri="{FF2B5EF4-FFF2-40B4-BE49-F238E27FC236}">
                <a16:creationId xmlns:a16="http://schemas.microsoft.com/office/drawing/2014/main" id="{FC7B60D6-9412-E773-D012-2E2B47617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" t="6734" r="7551"/>
          <a:stretch/>
        </p:blipFill>
        <p:spPr>
          <a:xfrm>
            <a:off x="4798852" y="1538954"/>
            <a:ext cx="6172200" cy="455885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7B91F0-094A-147A-934A-0DFA7D61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1" y="260648"/>
            <a:ext cx="8858312" cy="939784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Implementing SOMDA on Orientation sensor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E24697F5-8CD7-1DF5-91E4-CAE144E275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" t="6666" r="8333"/>
          <a:stretch/>
        </p:blipFill>
        <p:spPr>
          <a:xfrm>
            <a:off x="1100961" y="3818382"/>
            <a:ext cx="3269428" cy="2474164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7F18B82-5DCF-A288-3F0E-99996FF07C2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" t="6666" r="9523"/>
          <a:stretch/>
        </p:blipFill>
        <p:spPr>
          <a:xfrm>
            <a:off x="1080641" y="1287565"/>
            <a:ext cx="3225246" cy="247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77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0958-790E-6DB1-5F99-156C1FF3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SOMDA – Shirt pocket and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C01D-C642-8D98-70CA-5ACAA6125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Shirt Pocket and Hand</a:t>
            </a:r>
          </a:p>
          <a:p>
            <a:pPr lvl="1"/>
            <a:r>
              <a:rPr lang="en-US" dirty="0"/>
              <a:t>Pitch angle gives negative angle as opposed to the trouser pocket position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6E9828E-6B2D-2C59-57A1-054A159C87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970169"/>
                  </p:ext>
                </p:extLst>
              </p:nvPr>
            </p:nvGraphicFramePr>
            <p:xfrm>
              <a:off x="1447800" y="2590800"/>
              <a:ext cx="812800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026472774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6640340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Trouser Pocket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Shirt Pocket and Hand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6370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Pitch &lt;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𝐨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- smartphone facing up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Pitch ≥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𝐨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- smartphone upside down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Pitch &gt;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𝐨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- smartphone facing up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Pitch ≤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𝐨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- smartphone upside down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75937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6E9828E-6B2D-2C59-57A1-054A159C87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970169"/>
                  </p:ext>
                </p:extLst>
              </p:nvPr>
            </p:nvGraphicFramePr>
            <p:xfrm>
              <a:off x="1447800" y="2590800"/>
              <a:ext cx="812800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026472774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6640340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Trouser Pocket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Shirt Pocket and Hand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637015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2857" r="-1006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62857" r="-600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59375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ECC2E11-9E9E-82D5-22C7-92DE0D1087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" t="6666" r="8333"/>
          <a:stretch/>
        </p:blipFill>
        <p:spPr>
          <a:xfrm>
            <a:off x="2286000" y="3956218"/>
            <a:ext cx="3733801" cy="2825582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B360FE7-C018-2DC0-9F5B-22E58C989B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" t="6666" r="9523"/>
          <a:stretch/>
        </p:blipFill>
        <p:spPr>
          <a:xfrm>
            <a:off x="6400800" y="3903925"/>
            <a:ext cx="3733800" cy="286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9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6D03-110F-BD3C-2D82-F0D80D6C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1" y="260648"/>
            <a:ext cx="8858312" cy="939784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8546BF-2CFF-9458-AF79-8684476510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2488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302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74DD-6514-DB5A-1163-8FC7F26B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 – Orientation sensor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839DB-7586-0933-5778-8F5EFFAF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5834C41-6C0E-8674-B184-D5A297159608}"/>
              </a:ext>
            </a:extLst>
          </p:cNvPr>
          <p:cNvGraphicFramePr>
            <a:graphicFrameLocks/>
          </p:cNvGraphicFramePr>
          <p:nvPr/>
        </p:nvGraphicFramePr>
        <p:xfrm>
          <a:off x="228600" y="1828800"/>
          <a:ext cx="11734800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716">
                  <a:extLst>
                    <a:ext uri="{9D8B030D-6E8A-4147-A177-3AD203B41FA5}">
                      <a16:colId xmlns:a16="http://schemas.microsoft.com/office/drawing/2014/main" val="2447148928"/>
                    </a:ext>
                  </a:extLst>
                </a:gridCol>
                <a:gridCol w="1738489">
                  <a:extLst>
                    <a:ext uri="{9D8B030D-6E8A-4147-A177-3AD203B41FA5}">
                      <a16:colId xmlns:a16="http://schemas.microsoft.com/office/drawing/2014/main" val="1705489571"/>
                    </a:ext>
                  </a:extLst>
                </a:gridCol>
                <a:gridCol w="1912337">
                  <a:extLst>
                    <a:ext uri="{9D8B030D-6E8A-4147-A177-3AD203B41FA5}">
                      <a16:colId xmlns:a16="http://schemas.microsoft.com/office/drawing/2014/main" val="2861425863"/>
                    </a:ext>
                  </a:extLst>
                </a:gridCol>
                <a:gridCol w="1690112">
                  <a:extLst>
                    <a:ext uri="{9D8B030D-6E8A-4147-A177-3AD203B41FA5}">
                      <a16:colId xmlns:a16="http://schemas.microsoft.com/office/drawing/2014/main" val="3076114149"/>
                    </a:ext>
                  </a:extLst>
                </a:gridCol>
                <a:gridCol w="1613017">
                  <a:extLst>
                    <a:ext uri="{9D8B030D-6E8A-4147-A177-3AD203B41FA5}">
                      <a16:colId xmlns:a16="http://schemas.microsoft.com/office/drawing/2014/main" val="3852405325"/>
                    </a:ext>
                  </a:extLst>
                </a:gridCol>
                <a:gridCol w="1738489">
                  <a:extLst>
                    <a:ext uri="{9D8B030D-6E8A-4147-A177-3AD203B41FA5}">
                      <a16:colId xmlns:a16="http://schemas.microsoft.com/office/drawing/2014/main" val="1219984124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2645452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Azimuth angle in degrees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672950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dirty="0"/>
                        <a:t>Orientation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Trouser Pocket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Shirt Pocket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Hand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7706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SOMDA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SOMDA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SOMDA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SOMDA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SOMDA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SOMDA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0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70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9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4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Misalignment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441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044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329D-B819-601A-D7C8-9B1F73D9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 – Orientation Sensor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5535F-AE5A-30A0-83F2-BA0F84085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Accuracy evaluation – Ground Truth 290 degrees</a:t>
                </a:r>
              </a:p>
              <a:p>
                <a:pPr lvl="1"/>
                <a:r>
                  <a:rPr lang="en-US" dirty="0"/>
                  <a:t>No orientation aligned with reference for trouser pocket at tolerance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5535F-AE5A-30A0-83F2-BA0F84085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EEEE8F88-E55C-22BF-5194-58C14DF0B8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3286682"/>
                  </p:ext>
                </p:extLst>
              </p:nvPr>
            </p:nvGraphicFramePr>
            <p:xfrm>
              <a:off x="990600" y="2625468"/>
              <a:ext cx="9601200" cy="3900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121433492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47454498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64631495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97307186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845674840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15946456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958571346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539275082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1098119529"/>
                        </a:ext>
                      </a:extLst>
                    </a:gridCol>
                  </a:tblGrid>
                  <a:tr h="326540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Orientation</a:t>
                          </a:r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Accuracy Score at different tolerances with ground truth  angle 290 degrees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653497"/>
                      </a:ext>
                    </a:extLst>
                  </a:tr>
                  <a:tr h="3265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Shirt Pocket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Hand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063963"/>
                      </a:ext>
                    </a:extLst>
                  </a:tr>
                  <a:tr h="52211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034469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261830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7693293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3312988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953424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Overall Accuracy 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58.2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78.2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0341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EEEE8F88-E55C-22BF-5194-58C14DF0B8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3286682"/>
                  </p:ext>
                </p:extLst>
              </p:nvPr>
            </p:nvGraphicFramePr>
            <p:xfrm>
              <a:off x="990600" y="2625468"/>
              <a:ext cx="9601200" cy="3900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121433492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47454498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64631495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97307186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845674840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15946456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958571346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539275082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1098119529"/>
                        </a:ext>
                      </a:extLst>
                    </a:gridCol>
                  </a:tblGrid>
                  <a:tr h="365760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Orientation</a:t>
                          </a:r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Accuracy Score at different tolerances with ground truth  angle 290 degrees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65349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Shirt Pocket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Hand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063963"/>
                      </a:ext>
                    </a:extLst>
                  </a:tr>
                  <a:tr h="52211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0667" t="-145349" r="-703333" b="-5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2699" t="-145349" r="-547239" b="-5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9333" t="-145349" r="-494667" b="-5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7971" t="-145349" r="-437681" b="-5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13139" t="-145349" r="-340876" b="-5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7246" t="-145349" r="-238406" b="-5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2840" t="-145349" r="-103086" b="-5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7485" t="-145349" r="-2454" b="-5081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8034469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261830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7693293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3312988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953424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Overall Accuracy 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58.2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78.2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0341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6615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EEF4-8E33-307D-5C4F-AE25D1B6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 – Orientation Sensor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A0805-3F05-D4AA-4736-A43070A925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Accuracy with reference orientation O2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100%</a:t>
                </a:r>
                <a:r>
                  <a:rPr lang="en-US" dirty="0"/>
                  <a:t> in Hand, </a:t>
                </a:r>
                <a:r>
                  <a:rPr lang="en-US" b="1" dirty="0"/>
                  <a:t>84.3% </a:t>
                </a:r>
                <a:r>
                  <a:rPr lang="en-US" dirty="0"/>
                  <a:t>in Shirt Pocket  and </a:t>
                </a:r>
                <a:r>
                  <a:rPr lang="en-US" b="1" dirty="0"/>
                  <a:t>66.3% </a:t>
                </a:r>
                <a:r>
                  <a:rPr lang="en-US" dirty="0"/>
                  <a:t>in trouser pocket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tolerance</a:t>
                </a:r>
              </a:p>
              <a:p>
                <a:r>
                  <a:rPr lang="en-US" dirty="0"/>
                  <a:t>Problem - deprecated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A0805-3F05-D4AA-4736-A43070A92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068F4E8B-19A8-24B1-B9F7-B7FFC4C08D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443962"/>
                  </p:ext>
                </p:extLst>
              </p:nvPr>
            </p:nvGraphicFramePr>
            <p:xfrm>
              <a:off x="964400" y="2209800"/>
              <a:ext cx="10649712" cy="28417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2428">
                      <a:extLst>
                        <a:ext uri="{9D8B030D-6E8A-4147-A177-3AD203B41FA5}">
                          <a16:colId xmlns:a16="http://schemas.microsoft.com/office/drawing/2014/main" val="1214334927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667507601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869850475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385829826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502895680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147454498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646314952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973071861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845674840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1594645602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958571346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539275082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1098119529"/>
                        </a:ext>
                      </a:extLst>
                    </a:gridCol>
                  </a:tblGrid>
                  <a:tr h="326540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Orientation</a:t>
                          </a:r>
                        </a:p>
                      </a:txBody>
                      <a:tcPr/>
                    </a:tc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Accuracy Score at different tolerances with ref orientation O2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653497"/>
                      </a:ext>
                    </a:extLst>
                  </a:tr>
                  <a:tr h="3265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Trouser Pocket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Shirt Pocket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Hand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063963"/>
                      </a:ext>
                    </a:extLst>
                  </a:tr>
                  <a:tr h="52211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034469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261830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7693293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9534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068F4E8B-19A8-24B1-B9F7-B7FFC4C08D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443962"/>
                  </p:ext>
                </p:extLst>
              </p:nvPr>
            </p:nvGraphicFramePr>
            <p:xfrm>
              <a:off x="964400" y="2209800"/>
              <a:ext cx="10649712" cy="28417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2428">
                      <a:extLst>
                        <a:ext uri="{9D8B030D-6E8A-4147-A177-3AD203B41FA5}">
                          <a16:colId xmlns:a16="http://schemas.microsoft.com/office/drawing/2014/main" val="1214334927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667507601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869850475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385829826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502895680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147454498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646314952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973071861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845674840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1594645602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958571346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539275082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1098119529"/>
                        </a:ext>
                      </a:extLst>
                    </a:gridCol>
                  </a:tblGrid>
                  <a:tr h="365760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Orientation</a:t>
                          </a:r>
                        </a:p>
                      </a:txBody>
                      <a:tcPr/>
                    </a:tc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Accuracy Score at different tolerances with ref orientation O2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65349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Trouser Pocket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Shirt Pocket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Hand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063963"/>
                      </a:ext>
                    </a:extLst>
                  </a:tr>
                  <a:tr h="52211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835" t="-145349" r="-1106422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7273" t="-145349" r="-996364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752" t="-145349" r="-905505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752" t="-145349" r="-805505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752" t="-145349" r="-705505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4545" t="-145349" r="-599091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670" t="-145349" r="-504587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3670" t="-145349" r="-404587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3670" t="-145349" r="-304587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91818" t="-145349" r="-201818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4587" t="-145349" r="-103670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04587" t="-145349" r="-3670" b="-3058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8034469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261830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7693293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9534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555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075E-EB0A-C389-49A6-567C8216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Accelerometer and Magnetometer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2653-C93E-E0BF-58D9-8FDDC8EC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Accelerometer and Magnetometer sensors</a:t>
            </a:r>
          </a:p>
          <a:p>
            <a:r>
              <a:rPr lang="en-US" dirty="0"/>
              <a:t>With rotation matrix in conjunction with orientation method</a:t>
            </a:r>
          </a:p>
          <a:p>
            <a:endParaRPr lang="en-US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DF9BF701-02FA-0700-7AB8-0C04233B8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51781"/>
              </p:ext>
            </p:extLst>
          </p:nvPr>
        </p:nvGraphicFramePr>
        <p:xfrm>
          <a:off x="666712" y="3048000"/>
          <a:ext cx="10515597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3691301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8712644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87299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Orientation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Orientation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0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Measured in 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Measured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7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Azimuth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Ranges between 0 and 360 degrees</a:t>
                      </a:r>
                    </a:p>
                    <a:p>
                      <a:r>
                        <a:rPr lang="en-US" dirty="0"/>
                        <a:t>North :0, South :180,</a:t>
                      </a:r>
                    </a:p>
                    <a:p>
                      <a:r>
                        <a:rPr lang="en-US" dirty="0"/>
                        <a:t>East :90, West :270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Ranges between -π to +π</a:t>
                      </a:r>
                    </a:p>
                    <a:p>
                      <a:r>
                        <a:rPr lang="en-US" dirty="0"/>
                        <a:t>North :0, South :π,</a:t>
                      </a:r>
                    </a:p>
                    <a:p>
                      <a:r>
                        <a:rPr lang="en-US" dirty="0"/>
                        <a:t>East :π/2, West :-π/2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70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Pitch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Ranges between -180 to 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Ranges between –π/2 to π/2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37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Ranges between -90 to 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Ranges between -π to 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71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69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90E4-C079-8279-8CB1-D20F59F8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260648"/>
            <a:ext cx="8858251" cy="939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Orientation Method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DDBD815-7F33-0047-3FD4-8E4741067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r>
              <a:rPr lang="en-US" dirty="0"/>
              <a:t>A lot of noise from compass</a:t>
            </a:r>
          </a:p>
          <a:p>
            <a:r>
              <a:rPr lang="en-US" dirty="0"/>
              <a:t>True direction is not possible</a:t>
            </a:r>
          </a:p>
          <a:p>
            <a:r>
              <a:rPr lang="en-US" dirty="0"/>
              <a:t>Requires filtering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4AD728A-D146-E69B-381C-A9EBC10E0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Raw Measurements</a:t>
            </a:r>
          </a:p>
        </p:txBody>
      </p:sp>
      <p:pic>
        <p:nvPicPr>
          <p:cNvPr id="4" name="Picture 3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AC4AC711-BA32-4FC6-366B-97B95027B0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301082"/>
            <a:ext cx="5206205" cy="3718718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FA0AF3C-1A36-5C6C-124C-B2D02F77FC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6"/>
          <a:stretch/>
        </p:blipFill>
        <p:spPr>
          <a:xfrm>
            <a:off x="6197600" y="3077302"/>
            <a:ext cx="5232401" cy="35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02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A983-05E7-2213-9D36-A9161E1C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1" y="260648"/>
            <a:ext cx="8858312" cy="939784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Fused Orientation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B8D8E1-AD2E-5822-DE3B-FC4F8065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95" y="1676400"/>
            <a:ext cx="10972800" cy="4525963"/>
          </a:xfrm>
        </p:spPr>
        <p:txBody>
          <a:bodyPr/>
          <a:lstStyle/>
          <a:p>
            <a:r>
              <a:rPr lang="en-US" dirty="0"/>
              <a:t>Gyroscope minimizes errors from accelerometer and Magnetometer</a:t>
            </a:r>
          </a:p>
          <a:p>
            <a:r>
              <a:rPr lang="en-US" dirty="0"/>
              <a:t>Induces drift over time</a:t>
            </a:r>
          </a:p>
          <a:p>
            <a:r>
              <a:rPr lang="en-US" dirty="0"/>
              <a:t>Using sensor fusion with gyroscope and orientation method</a:t>
            </a:r>
          </a:p>
          <a:p>
            <a:r>
              <a:rPr lang="en-US" dirty="0"/>
              <a:t>Complementary filter</a:t>
            </a:r>
          </a:p>
          <a:p>
            <a:pPr lvl="1"/>
            <a:r>
              <a:rPr lang="en-US" dirty="0"/>
              <a:t>High pass filtering the drift accumulated in gyroscope</a:t>
            </a:r>
          </a:p>
          <a:p>
            <a:pPr lvl="1"/>
            <a:r>
              <a:rPr lang="en-US" dirty="0"/>
              <a:t>Low pass filtering the accelerometer and magnetometer noise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17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A983-05E7-2213-9D36-A9161E1C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1" y="260648"/>
            <a:ext cx="8858312" cy="939784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Fused Orientation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B8D8E1-AD2E-5822-DE3B-FC4F8065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95" y="1676400"/>
            <a:ext cx="10972800" cy="4525963"/>
          </a:xfrm>
        </p:spPr>
        <p:txBody>
          <a:bodyPr/>
          <a:lstStyle/>
          <a:p>
            <a:r>
              <a:rPr lang="en-US" dirty="0"/>
              <a:t>Raw Measurements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20A67CE-44D9-93F8-7AD2-91250A7A5F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5571" r="7640"/>
          <a:stretch/>
        </p:blipFill>
        <p:spPr>
          <a:xfrm>
            <a:off x="576000" y="2966410"/>
            <a:ext cx="3739219" cy="278035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BC22DD4-1055-E9B7-76ED-A04A9A369F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" t="6991" r="7465"/>
          <a:stretch/>
        </p:blipFill>
        <p:spPr>
          <a:xfrm>
            <a:off x="4363193" y="3018564"/>
            <a:ext cx="3739219" cy="2755218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2A6AA4A4-2775-9C13-3467-4A91A3D281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666" r="9524"/>
          <a:stretch/>
        </p:blipFill>
        <p:spPr>
          <a:xfrm>
            <a:off x="8157244" y="3023284"/>
            <a:ext cx="3657600" cy="276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08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F2CFA39-9DD4-7601-7893-89FE8C6C1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6734" r="7909"/>
          <a:stretch/>
        </p:blipFill>
        <p:spPr>
          <a:xfrm>
            <a:off x="609600" y="2538413"/>
            <a:ext cx="3640138" cy="2649538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DF9F2B2-388B-2EC8-6E0A-E1E4931B4B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666" r="9524"/>
          <a:stretch/>
        </p:blipFill>
        <p:spPr>
          <a:xfrm>
            <a:off x="4324350" y="2538413"/>
            <a:ext cx="3548063" cy="264953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77BD020-6CA5-CD08-3C0E-7C3236B70A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7546" r="8333"/>
          <a:stretch/>
        </p:blipFill>
        <p:spPr>
          <a:xfrm>
            <a:off x="7948613" y="2538413"/>
            <a:ext cx="3633788" cy="264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6A1278-70A3-1CA2-6773-902E042F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74638"/>
            <a:ext cx="8858251" cy="939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Implementing SOMDA on Fused Orientation</a:t>
            </a:r>
          </a:p>
        </p:txBody>
      </p:sp>
    </p:spTree>
    <p:extLst>
      <p:ext uri="{BB962C8B-B14F-4D97-AF65-F5344CB8AC3E}">
        <p14:creationId xmlns:p14="http://schemas.microsoft.com/office/powerpoint/2010/main" val="708396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329D-B819-601A-D7C8-9B1F73D9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 – Fused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5535F-AE5A-30A0-83F2-BA0F8408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evaluation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8F45466-8C88-F57E-AFA2-E3F1BF96CC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756124"/>
                  </p:ext>
                </p:extLst>
              </p:nvPr>
            </p:nvGraphicFramePr>
            <p:xfrm>
              <a:off x="714032" y="2514600"/>
              <a:ext cx="10649712" cy="3900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2428">
                      <a:extLst>
                        <a:ext uri="{9D8B030D-6E8A-4147-A177-3AD203B41FA5}">
                          <a16:colId xmlns:a16="http://schemas.microsoft.com/office/drawing/2014/main" val="1214334927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667507601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869850475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385829826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502895680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147454498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646314952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973071861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845674840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1594645602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958571346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539275082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1098119529"/>
                        </a:ext>
                      </a:extLst>
                    </a:gridCol>
                  </a:tblGrid>
                  <a:tr h="326540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Orientation</a:t>
                          </a:r>
                        </a:p>
                      </a:txBody>
                      <a:tcPr/>
                    </a:tc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Accuracy Score at different tolerances with ground truth angle at -70 degrees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653497"/>
                      </a:ext>
                    </a:extLst>
                  </a:tr>
                  <a:tr h="3265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Trouser Pocket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Shirt Pocket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Hand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063963"/>
                      </a:ext>
                    </a:extLst>
                  </a:tr>
                  <a:tr h="52211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034469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261830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4227208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7693293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953424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Overall Accuracy in 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53.2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94.2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51.7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91.7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4085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8F45466-8C88-F57E-AFA2-E3F1BF96CC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756124"/>
                  </p:ext>
                </p:extLst>
              </p:nvPr>
            </p:nvGraphicFramePr>
            <p:xfrm>
              <a:off x="714032" y="2514600"/>
              <a:ext cx="10649712" cy="3900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2428">
                      <a:extLst>
                        <a:ext uri="{9D8B030D-6E8A-4147-A177-3AD203B41FA5}">
                          <a16:colId xmlns:a16="http://schemas.microsoft.com/office/drawing/2014/main" val="1214334927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667507601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869850475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385829826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502895680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147454498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646314952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973071861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845674840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1594645602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958571346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539275082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1098119529"/>
                        </a:ext>
                      </a:extLst>
                    </a:gridCol>
                  </a:tblGrid>
                  <a:tr h="365760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Orientation</a:t>
                          </a:r>
                        </a:p>
                      </a:txBody>
                      <a:tcPr/>
                    </a:tc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Accuracy Score at different tolerances with ground truth angle at -70 degrees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65349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Trouser Pocket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Shirt Pocket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Hand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063963"/>
                      </a:ext>
                    </a:extLst>
                  </a:tr>
                  <a:tr h="52211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835" t="-145349" r="-1106422" b="-5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273" t="-145349" r="-996364" b="-5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752" t="-145349" r="-905505" b="-5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2752" t="-145349" r="-805505" b="-5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752" t="-145349" r="-705505" b="-5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4545" t="-145349" r="-599091" b="-5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670" t="-145349" r="-504587" b="-5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3670" t="-145349" r="-404587" b="-5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03670" t="-145349" r="-304587" b="-5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1818" t="-145349" r="-201818" b="-5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4587" t="-145349" r="-103670" b="-5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4587" t="-145349" r="-3670" b="-5081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8034469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261830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4227208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7693293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953424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Overall Accuracy in 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53.2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94.2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51.7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91.7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4085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7155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EEF4-8E33-307D-5C4F-AE25D1B6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 – Fused Orientation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A0805-3F05-D4AA-4736-A43070A925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Accuracy with reference orientation O2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100% </a:t>
                </a:r>
                <a:r>
                  <a:rPr lang="en-US" dirty="0"/>
                  <a:t>in Hand, </a:t>
                </a:r>
                <a:r>
                  <a:rPr lang="en-US" b="1" dirty="0"/>
                  <a:t>100% </a:t>
                </a:r>
                <a:r>
                  <a:rPr lang="en-US" dirty="0"/>
                  <a:t>in Shirt Pocket  and </a:t>
                </a:r>
                <a:r>
                  <a:rPr lang="en-US" b="1" dirty="0"/>
                  <a:t>96.6% </a:t>
                </a:r>
                <a:r>
                  <a:rPr lang="en-US" dirty="0"/>
                  <a:t>in trouser pocket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tolerance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A0805-3F05-D4AA-4736-A43070A92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 r="-1278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068F4E8B-19A8-24B1-B9F7-B7FFC4C08D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2252540"/>
                  </p:ext>
                </p:extLst>
              </p:nvPr>
            </p:nvGraphicFramePr>
            <p:xfrm>
              <a:off x="964400" y="2209800"/>
              <a:ext cx="10649712" cy="28417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2428">
                      <a:extLst>
                        <a:ext uri="{9D8B030D-6E8A-4147-A177-3AD203B41FA5}">
                          <a16:colId xmlns:a16="http://schemas.microsoft.com/office/drawing/2014/main" val="1214334927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667507601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869850475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385829826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502895680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147454498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646314952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973071861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845674840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1594645602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958571346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539275082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1098119529"/>
                        </a:ext>
                      </a:extLst>
                    </a:gridCol>
                  </a:tblGrid>
                  <a:tr h="326540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Orientation</a:t>
                          </a:r>
                        </a:p>
                      </a:txBody>
                      <a:tcPr/>
                    </a:tc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Accuracy Score at different tolerances with ref orientation O2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653497"/>
                      </a:ext>
                    </a:extLst>
                  </a:tr>
                  <a:tr h="3265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Trouser Pocket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Shirt Pocket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Hand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063963"/>
                      </a:ext>
                    </a:extLst>
                  </a:tr>
                  <a:tr h="52211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034469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261830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7693293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9534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068F4E8B-19A8-24B1-B9F7-B7FFC4C08D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2252540"/>
                  </p:ext>
                </p:extLst>
              </p:nvPr>
            </p:nvGraphicFramePr>
            <p:xfrm>
              <a:off x="964400" y="2209800"/>
              <a:ext cx="10649712" cy="28417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2428">
                      <a:extLst>
                        <a:ext uri="{9D8B030D-6E8A-4147-A177-3AD203B41FA5}">
                          <a16:colId xmlns:a16="http://schemas.microsoft.com/office/drawing/2014/main" val="1214334927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667507601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869850475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385829826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502895680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147454498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646314952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973071861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845674840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1594645602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2958571346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539275082"/>
                        </a:ext>
                      </a:extLst>
                    </a:gridCol>
                    <a:gridCol w="665607">
                      <a:extLst>
                        <a:ext uri="{9D8B030D-6E8A-4147-A177-3AD203B41FA5}">
                          <a16:colId xmlns:a16="http://schemas.microsoft.com/office/drawing/2014/main" val="1098119529"/>
                        </a:ext>
                      </a:extLst>
                    </a:gridCol>
                  </a:tblGrid>
                  <a:tr h="365760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Orientation</a:t>
                          </a:r>
                        </a:p>
                      </a:txBody>
                      <a:tcPr/>
                    </a:tc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Accuracy Score at different tolerances with ref orientation O2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65349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Trouser Pocket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Shirt Pocket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Hand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063963"/>
                      </a:ext>
                    </a:extLst>
                  </a:tr>
                  <a:tr h="52211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835" t="-145349" r="-1106422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7273" t="-145349" r="-996364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752" t="-145349" r="-905505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752" t="-145349" r="-805505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752" t="-145349" r="-705505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4545" t="-145349" r="-599091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670" t="-145349" r="-504587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3670" t="-145349" r="-404587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3670" t="-145349" r="-304587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91818" t="-145349" r="-201818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4587" t="-145349" r="-103670" b="-3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04587" t="-145349" r="-3670" b="-3058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8034469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261830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7693293"/>
                      </a:ext>
                    </a:extLst>
                  </a:tr>
                  <a:tr h="5293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9534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069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6FA3-961D-8767-8A60-C7EA3077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260648"/>
            <a:ext cx="8858251" cy="939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D265909A-E42E-8413-CDAF-F4839AE35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51579"/>
            <a:ext cx="5384800" cy="3823207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4B2316-1ADE-43EB-E61F-220493DDD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0" y="1186934"/>
            <a:ext cx="5384800" cy="4754564"/>
          </a:xfrm>
        </p:spPr>
        <p:txBody>
          <a:bodyPr/>
          <a:lstStyle/>
          <a:p>
            <a:r>
              <a:rPr lang="en-US" dirty="0"/>
              <a:t>Around 6.64 billion as of March 2022 [1].</a:t>
            </a:r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Low cost</a:t>
            </a:r>
          </a:p>
          <a:p>
            <a:pPr lvl="1"/>
            <a:r>
              <a:rPr lang="en-US" dirty="0"/>
              <a:t>Small size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Embedded with sensors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Human activity recognition</a:t>
            </a:r>
          </a:p>
          <a:p>
            <a:pPr lvl="1"/>
            <a:r>
              <a:rPr lang="en-US" dirty="0"/>
              <a:t>Indoor and outdoor navigation</a:t>
            </a:r>
          </a:p>
          <a:p>
            <a:pPr lvl="1"/>
            <a:r>
              <a:rPr lang="en-US" dirty="0"/>
              <a:t>Augmented reality</a:t>
            </a:r>
          </a:p>
          <a:p>
            <a:pPr lvl="1"/>
            <a:r>
              <a:rPr lang="en-US" dirty="0"/>
              <a:t>Pedestrian collision avoidance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C29C9-133B-B5DB-46FE-EE4F29673A50}"/>
              </a:ext>
            </a:extLst>
          </p:cNvPr>
          <p:cNvSpPr txBox="1"/>
          <p:nvPr/>
        </p:nvSpPr>
        <p:spPr>
          <a:xfrm>
            <a:off x="990600" y="5941498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Fig1. Smartphones around the world [1]</a:t>
            </a:r>
          </a:p>
        </p:txBody>
      </p:sp>
    </p:spTree>
    <p:extLst>
      <p:ext uri="{BB962C8B-B14F-4D97-AF65-F5344CB8AC3E}">
        <p14:creationId xmlns:p14="http://schemas.microsoft.com/office/powerpoint/2010/main" val="763635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9E96-0AFB-0678-6082-C44F2075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1" y="260648"/>
            <a:ext cx="8858312" cy="939784"/>
          </a:xfrm>
        </p:spPr>
        <p:txBody>
          <a:bodyPr wrap="square" anchor="ctr">
            <a:normAutofit fontScale="90000"/>
          </a:bodyPr>
          <a:lstStyle/>
          <a:p>
            <a:r>
              <a:rPr lang="en-US" dirty="0"/>
              <a:t>Comparison of Orientation Sensor and Fused Orientation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B15685-3B31-6787-F448-FC7CD76E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overall accuracy in percentage with reference orientation O2 for the two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B0D157A0-EF2A-24C7-E7BC-CC94470D84F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371600" y="2819400"/>
              <a:ext cx="9239249" cy="1844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4049">
                      <a:extLst>
                        <a:ext uri="{9D8B030D-6E8A-4147-A177-3AD203B41FA5}">
                          <a16:colId xmlns:a16="http://schemas.microsoft.com/office/drawing/2014/main" val="1219680343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173904346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62219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5606561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6573158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300038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221247833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9313450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280560887"/>
                        </a:ext>
                      </a:extLst>
                    </a:gridCol>
                  </a:tblGrid>
                  <a:tr h="18542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Position</a:t>
                          </a:r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dirty="0"/>
                            <a:t>Orientation Sensor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dirty="0"/>
                            <a:t>Fused Orientation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1959786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2163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Trouser Pocket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66.3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74.6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96.6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7333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Shirt Pocket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57.6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84.3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66.6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63350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77.3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58.6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96.6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9148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B0D157A0-EF2A-24C7-E7BC-CC94470D84F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32397539"/>
                  </p:ext>
                </p:extLst>
              </p:nvPr>
            </p:nvGraphicFramePr>
            <p:xfrm>
              <a:off x="1371600" y="2819400"/>
              <a:ext cx="9239249" cy="1844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4049">
                      <a:extLst>
                        <a:ext uri="{9D8B030D-6E8A-4147-A177-3AD203B41FA5}">
                          <a16:colId xmlns:a16="http://schemas.microsoft.com/office/drawing/2014/main" val="1219680343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173904346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62219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5606561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6573158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300038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221247833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9313450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280560887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Position</a:t>
                          </a:r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dirty="0"/>
                            <a:t>Orientation Sensor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dirty="0"/>
                            <a:t>Fused Orientation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1959786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2000" t="-108333" r="-702667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00" t="-108333" r="-602667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2000" t="-108333" r="-502667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2000" t="-108333" r="-402667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2000" t="-108333" r="-302667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2000" t="-108333" r="-202667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12000" t="-108333" r="-102667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2000" t="-108333" r="-2667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163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Trouser Pocket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66.3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74.6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96.6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7333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Shirt Pocket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57.6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84.3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66.6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63350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77.3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58.6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96.6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9148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12393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3BD3-EFC1-F48D-8F57-B480F138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D1D3-75EE-A2BF-2CFC-534C492EB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existing orientation approach.</a:t>
            </a:r>
          </a:p>
          <a:p>
            <a:r>
              <a:rPr lang="en-US" dirty="0"/>
              <a:t>SOMDA implementation</a:t>
            </a:r>
          </a:p>
          <a:p>
            <a:r>
              <a:rPr lang="en-US" dirty="0"/>
              <a:t>Implemented new orientation approach</a:t>
            </a:r>
          </a:p>
          <a:p>
            <a:r>
              <a:rPr lang="en-US" dirty="0"/>
              <a:t>Comparison of the two approaches</a:t>
            </a:r>
          </a:p>
          <a:p>
            <a:pPr lvl="1"/>
            <a:r>
              <a:rPr lang="en-US" dirty="0"/>
              <a:t>Fused Orientation approach performing better for all the three positions</a:t>
            </a:r>
          </a:p>
          <a:p>
            <a:pPr lvl="1"/>
            <a:r>
              <a:rPr lang="en-US" dirty="0"/>
              <a:t>Smartphone position in hand is better, then comes the shirt pocket and least in the trouser pocket</a:t>
            </a:r>
          </a:p>
          <a:p>
            <a:r>
              <a:rPr lang="en-US" dirty="0"/>
              <a:t>Future work: </a:t>
            </a:r>
          </a:p>
          <a:p>
            <a:pPr lvl="1"/>
            <a:r>
              <a:rPr lang="en-US" dirty="0"/>
              <a:t>A way to classify the position of the smartphone</a:t>
            </a:r>
          </a:p>
          <a:p>
            <a:pPr lvl="1"/>
            <a:r>
              <a:rPr lang="en-US" dirty="0"/>
              <a:t>Machine Learning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65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9A4E-ED67-3721-DF82-06C8CAC2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5F44-7A19-6968-E51C-B9B5A0853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[1] bankmycell.com. “HOW MANY SMARTPHONES ARE IN THE WORLD”. 2022. url: https://www.bankmycell.com/blog/how-many-phones-are-inthe-world (visited on 04/01/2022).</a:t>
            </a:r>
          </a:p>
          <a:p>
            <a:r>
              <a:rPr lang="en-US" sz="1800" dirty="0"/>
              <a:t>[2] Rico </a:t>
            </a:r>
            <a:r>
              <a:rPr lang="en-US" sz="1800" dirty="0" err="1"/>
              <a:t>Kusber</a:t>
            </a:r>
            <a:r>
              <a:rPr lang="en-US" sz="1800" dirty="0"/>
              <a:t> et al. “Direction Detection of Users Independent of Smartphone Orientations”. In: 2015 IEEE 82nd Vehicular Technology Conference (VTC2015- Fall). 2015, pp. 1–6. </a:t>
            </a:r>
            <a:r>
              <a:rPr lang="en-US" sz="1800" dirty="0" err="1"/>
              <a:t>doi</a:t>
            </a:r>
            <a:r>
              <a:rPr lang="en-US" sz="1800" dirty="0"/>
              <a:t>: 10.1109/VTCFall.2015.7390890.</a:t>
            </a:r>
          </a:p>
          <a:p>
            <a:r>
              <a:rPr lang="en-US" sz="1800" dirty="0"/>
              <a:t>[3] Takumi Matsumoto and Masahiro </a:t>
            </a:r>
            <a:r>
              <a:rPr lang="en-US" sz="1800" dirty="0" err="1"/>
              <a:t>Fujii</a:t>
            </a:r>
            <a:r>
              <a:rPr lang="en-US" sz="1800" dirty="0"/>
              <a:t>. “A study on estimation of traveling direction for pedestrian dead reckoning by using inertial sensors”. In: 2020 27 IEEE 9th Global Conference on Consumer Electronics (GCCE). 2020, pp. 465– 466. </a:t>
            </a:r>
            <a:r>
              <a:rPr lang="en-US" sz="1800" dirty="0" err="1"/>
              <a:t>doi</a:t>
            </a:r>
            <a:r>
              <a:rPr lang="en-US" sz="1800" dirty="0"/>
              <a:t>: 10.1109/GCCE50665.2020.9291953.</a:t>
            </a:r>
          </a:p>
        </p:txBody>
      </p:sp>
    </p:spTree>
    <p:extLst>
      <p:ext uri="{BB962C8B-B14F-4D97-AF65-F5344CB8AC3E}">
        <p14:creationId xmlns:p14="http://schemas.microsoft.com/office/powerpoint/2010/main" val="119307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2DED549-04AB-0672-35B6-11377626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1" y="260648"/>
            <a:ext cx="8858312" cy="939784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D1C6EC-43DC-A36F-F10B-AAB2BFEC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88" y="1600201"/>
            <a:ext cx="10972800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What is the need of movement direction detection?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Applications like pedestrian collision avoidance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Existing approaches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Global Position System (GPS) based heading estimation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Battery problem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Less accurate positioning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Movement direction estimation using visual tracking and map information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Requires the map of the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Smartphone Orientation and Movement Direction Alignment (SOMDA)</a:t>
            </a:r>
          </a:p>
        </p:txBody>
      </p:sp>
    </p:spTree>
    <p:extLst>
      <p:ext uri="{BB962C8B-B14F-4D97-AF65-F5344CB8AC3E}">
        <p14:creationId xmlns:p14="http://schemas.microsoft.com/office/powerpoint/2010/main" val="301515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CACC-94F0-8606-D338-BDCB8931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C2AE-2DD4-AF4D-DBFF-5177C0D9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Misalignment of user frame with the device frame</a:t>
            </a:r>
          </a:p>
          <a:p>
            <a:r>
              <a:rPr lang="en-US" dirty="0"/>
              <a:t>Orientation sensor deprecation</a:t>
            </a:r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54678881-1E73-E07C-1223-E31DDCD10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09800"/>
            <a:ext cx="3505295" cy="380957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ED77DEB-51AA-2753-B67D-B079CEB9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66988"/>
            <a:ext cx="5011161" cy="3452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459C3B-7B80-021A-B479-609B5A5EE7D6}"/>
              </a:ext>
            </a:extLst>
          </p:cNvPr>
          <p:cNvSpPr txBox="1"/>
          <p:nvPr/>
        </p:nvSpPr>
        <p:spPr>
          <a:xfrm>
            <a:off x="7071244" y="54102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Coordinate System [3]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A83B8-DAA3-20A0-C4C2-E8DA56AA51A6}"/>
              </a:ext>
            </a:extLst>
          </p:cNvPr>
          <p:cNvSpPr txBox="1"/>
          <p:nvPr/>
        </p:nvSpPr>
        <p:spPr>
          <a:xfrm>
            <a:off x="1676400" y="6019376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Frame and Device Frame [2]</a:t>
            </a:r>
          </a:p>
        </p:txBody>
      </p:sp>
    </p:spTree>
    <p:extLst>
      <p:ext uri="{BB962C8B-B14F-4D97-AF65-F5344CB8AC3E}">
        <p14:creationId xmlns:p14="http://schemas.microsoft.com/office/powerpoint/2010/main" val="209462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C06F-D701-C91B-BBC0-2B90976A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343D-B8D7-2FF1-C500-8F9852CD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Improve the movement direction detection using SOMDA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Compare with the existing approach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1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2172CC9-EBB5-1C6D-97AE-7ADC0AAD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260648"/>
            <a:ext cx="8858251" cy="939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Sensors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FB56FA33-D8FE-2D57-B158-E1CDD966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227578"/>
            <a:ext cx="5384800" cy="3271209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42F603C-DE48-0ACB-D4FC-2E59A6DC8C71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61775795"/>
                  </p:ext>
                </p:extLst>
              </p:nvPr>
            </p:nvGraphicFramePr>
            <p:xfrm>
              <a:off x="609600" y="1679750"/>
              <a:ext cx="5384801" cy="43668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8219">
                      <a:extLst>
                        <a:ext uri="{9D8B030D-6E8A-4147-A177-3AD203B41FA5}">
                          <a16:colId xmlns:a16="http://schemas.microsoft.com/office/drawing/2014/main" val="560290883"/>
                        </a:ext>
                      </a:extLst>
                    </a:gridCol>
                    <a:gridCol w="3526582">
                      <a:extLst>
                        <a:ext uri="{9D8B030D-6E8A-4147-A177-3AD203B41FA5}">
                          <a16:colId xmlns:a16="http://schemas.microsoft.com/office/drawing/2014/main" val="4245840884"/>
                        </a:ext>
                      </a:extLst>
                    </a:gridCol>
                  </a:tblGrid>
                  <a:tr h="419815">
                    <a:tc>
                      <a:txBody>
                        <a:bodyPr/>
                        <a:lstStyle/>
                        <a:p>
                          <a:r>
                            <a:rPr lang="en-US" sz="1900"/>
                            <a:t>Sensor</a:t>
                          </a:r>
                        </a:p>
                      </a:txBody>
                      <a:tcPr marL="93821" marR="93821" marT="46910" marB="4691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00"/>
                            <a:t>Details</a:t>
                          </a:r>
                        </a:p>
                      </a:txBody>
                      <a:tcPr marL="93821" marR="93821" marT="46910" marB="46910"/>
                    </a:tc>
                    <a:extLst>
                      <a:ext uri="{0D108BD9-81ED-4DB2-BD59-A6C34878D82A}">
                        <a16:rowId xmlns:a16="http://schemas.microsoft.com/office/drawing/2014/main" val="1123617188"/>
                      </a:ext>
                    </a:extLst>
                  </a:tr>
                  <a:tr h="986763">
                    <a:tc>
                      <a:txBody>
                        <a:bodyPr/>
                        <a:lstStyle/>
                        <a:p>
                          <a:r>
                            <a:rPr lang="en-US" sz="1900"/>
                            <a:t>Accelerometer</a:t>
                          </a:r>
                        </a:p>
                      </a:txBody>
                      <a:tcPr marL="93821" marR="93821" marT="46910" marB="4691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00"/>
                            <a:t>Measures the linear acceleration in X, Y and Z axes in </a:t>
                          </a:r>
                          <a14:m>
                            <m:oMath xmlns:m="http://schemas.openxmlformats.org/officeDocument/2006/math"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1900"/>
                        </a:p>
                      </a:txBody>
                      <a:tcPr marL="93821" marR="93821" marT="46910" marB="46910"/>
                    </a:tc>
                    <a:extLst>
                      <a:ext uri="{0D108BD9-81ED-4DB2-BD59-A6C34878D82A}">
                        <a16:rowId xmlns:a16="http://schemas.microsoft.com/office/drawing/2014/main" val="2932510611"/>
                      </a:ext>
                    </a:extLst>
                  </a:tr>
                  <a:tr h="703289">
                    <a:tc>
                      <a:txBody>
                        <a:bodyPr/>
                        <a:lstStyle/>
                        <a:p>
                          <a:r>
                            <a:rPr lang="en-US" sz="1900"/>
                            <a:t>Magnetometer</a:t>
                          </a:r>
                        </a:p>
                      </a:txBody>
                      <a:tcPr marL="93821" marR="93821" marT="46910" marB="4691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00"/>
                            <a:t>Measures the magnetic field in X, Y and Z axes in </a:t>
                          </a:r>
                          <a14:m>
                            <m:oMath xmlns:m="http://schemas.openxmlformats.org/officeDocument/2006/math"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1900"/>
                            <a:t> </a:t>
                          </a:r>
                        </a:p>
                      </a:txBody>
                      <a:tcPr marL="93821" marR="93821" marT="46910" marB="46910"/>
                    </a:tc>
                    <a:extLst>
                      <a:ext uri="{0D108BD9-81ED-4DB2-BD59-A6C34878D82A}">
                        <a16:rowId xmlns:a16="http://schemas.microsoft.com/office/drawing/2014/main" val="3040108544"/>
                      </a:ext>
                    </a:extLst>
                  </a:tr>
                  <a:tr h="986763">
                    <a:tc>
                      <a:txBody>
                        <a:bodyPr/>
                        <a:lstStyle/>
                        <a:p>
                          <a:r>
                            <a:rPr lang="en-US" sz="1900"/>
                            <a:t>Gyroscope</a:t>
                          </a:r>
                        </a:p>
                      </a:txBody>
                      <a:tcPr marL="93821" marR="93821" marT="46910" marB="4691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00" dirty="0"/>
                            <a:t>Measures the angular velocity in X, Y and Z axes in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𝑠𝑒𝑐</m:t>
                              </m:r>
                            </m:oMath>
                          </a14:m>
                          <a:endParaRPr lang="en-US" sz="1900" dirty="0"/>
                        </a:p>
                      </a:txBody>
                      <a:tcPr marL="93821" marR="93821" marT="46910" marB="46910"/>
                    </a:tc>
                    <a:extLst>
                      <a:ext uri="{0D108BD9-81ED-4DB2-BD59-A6C34878D82A}">
                        <a16:rowId xmlns:a16="http://schemas.microsoft.com/office/drawing/2014/main" val="2469656678"/>
                      </a:ext>
                    </a:extLst>
                  </a:tr>
                  <a:tr h="1270237">
                    <a:tc>
                      <a:txBody>
                        <a:bodyPr/>
                        <a:lstStyle/>
                        <a:p>
                          <a:r>
                            <a:rPr lang="en-US" sz="1900"/>
                            <a:t>Orientation sensor</a:t>
                          </a:r>
                        </a:p>
                      </a:txBody>
                      <a:tcPr marL="93821" marR="93821" marT="46910" marB="4691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00" dirty="0"/>
                            <a:t>virtual sensor that uses gravity and geomagnetic field to provide the orientation of the device in X, Y and Z axes</a:t>
                          </a:r>
                        </a:p>
                      </a:txBody>
                      <a:tcPr marL="93821" marR="93821" marT="46910" marB="46910"/>
                    </a:tc>
                    <a:extLst>
                      <a:ext uri="{0D108BD9-81ED-4DB2-BD59-A6C34878D82A}">
                        <a16:rowId xmlns:a16="http://schemas.microsoft.com/office/drawing/2014/main" val="1969726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42F603C-DE48-0ACB-D4FC-2E59A6DC8C71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61775795"/>
                  </p:ext>
                </p:extLst>
              </p:nvPr>
            </p:nvGraphicFramePr>
            <p:xfrm>
              <a:off x="609600" y="1679750"/>
              <a:ext cx="5384801" cy="43668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8219">
                      <a:extLst>
                        <a:ext uri="{9D8B030D-6E8A-4147-A177-3AD203B41FA5}">
                          <a16:colId xmlns:a16="http://schemas.microsoft.com/office/drawing/2014/main" val="560290883"/>
                        </a:ext>
                      </a:extLst>
                    </a:gridCol>
                    <a:gridCol w="3526582">
                      <a:extLst>
                        <a:ext uri="{9D8B030D-6E8A-4147-A177-3AD203B41FA5}">
                          <a16:colId xmlns:a16="http://schemas.microsoft.com/office/drawing/2014/main" val="4245840884"/>
                        </a:ext>
                      </a:extLst>
                    </a:gridCol>
                  </a:tblGrid>
                  <a:tr h="419815">
                    <a:tc>
                      <a:txBody>
                        <a:bodyPr/>
                        <a:lstStyle/>
                        <a:p>
                          <a:r>
                            <a:rPr lang="en-US" sz="1900"/>
                            <a:t>Sensor</a:t>
                          </a:r>
                        </a:p>
                      </a:txBody>
                      <a:tcPr marL="93821" marR="93821" marT="46910" marB="4691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00"/>
                            <a:t>Details</a:t>
                          </a:r>
                        </a:p>
                      </a:txBody>
                      <a:tcPr marL="93821" marR="93821" marT="46910" marB="46910"/>
                    </a:tc>
                    <a:extLst>
                      <a:ext uri="{0D108BD9-81ED-4DB2-BD59-A6C34878D82A}">
                        <a16:rowId xmlns:a16="http://schemas.microsoft.com/office/drawing/2014/main" val="1123617188"/>
                      </a:ext>
                    </a:extLst>
                  </a:tr>
                  <a:tr h="986763">
                    <a:tc>
                      <a:txBody>
                        <a:bodyPr/>
                        <a:lstStyle/>
                        <a:p>
                          <a:r>
                            <a:rPr lang="en-US" sz="1900"/>
                            <a:t>Accelerometer</a:t>
                          </a:r>
                        </a:p>
                      </a:txBody>
                      <a:tcPr marL="93821" marR="93821" marT="46910" marB="4691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21" marR="93821" marT="46910" marB="46910">
                        <a:blipFill>
                          <a:blip r:embed="rId3"/>
                          <a:stretch>
                            <a:fillRect l="-53022" t="-45062" r="-691" b="-3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2510611"/>
                      </a:ext>
                    </a:extLst>
                  </a:tr>
                  <a:tr h="703289">
                    <a:tc>
                      <a:txBody>
                        <a:bodyPr/>
                        <a:lstStyle/>
                        <a:p>
                          <a:r>
                            <a:rPr lang="en-US" sz="1900"/>
                            <a:t>Magnetometer</a:t>
                          </a:r>
                        </a:p>
                      </a:txBody>
                      <a:tcPr marL="93821" marR="93821" marT="46910" marB="4691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21" marR="93821" marT="46910" marB="46910">
                        <a:blipFill>
                          <a:blip r:embed="rId3"/>
                          <a:stretch>
                            <a:fillRect l="-53022" t="-204348" r="-691" b="-33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0108544"/>
                      </a:ext>
                    </a:extLst>
                  </a:tr>
                  <a:tr h="986763">
                    <a:tc>
                      <a:txBody>
                        <a:bodyPr/>
                        <a:lstStyle/>
                        <a:p>
                          <a:r>
                            <a:rPr lang="en-US" sz="1900"/>
                            <a:t>Gyroscope</a:t>
                          </a:r>
                        </a:p>
                      </a:txBody>
                      <a:tcPr marL="93821" marR="93821" marT="46910" marB="4691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21" marR="93821" marT="46910" marB="46910">
                        <a:blipFill>
                          <a:blip r:embed="rId3"/>
                          <a:stretch>
                            <a:fillRect l="-53022" t="-216049" r="-691" b="-1382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9656678"/>
                      </a:ext>
                    </a:extLst>
                  </a:tr>
                  <a:tr h="1270237">
                    <a:tc>
                      <a:txBody>
                        <a:bodyPr/>
                        <a:lstStyle/>
                        <a:p>
                          <a:r>
                            <a:rPr lang="en-US" sz="1900"/>
                            <a:t>Orientation sensor</a:t>
                          </a:r>
                        </a:p>
                      </a:txBody>
                      <a:tcPr marL="93821" marR="93821" marT="46910" marB="4691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00" dirty="0"/>
                            <a:t>virtual sensor that uses gravity and geomagnetic field to provide the orientation of the device in X, Y and Z axes</a:t>
                          </a:r>
                        </a:p>
                      </a:txBody>
                      <a:tcPr marL="93821" marR="93821" marT="46910" marB="46910"/>
                    </a:tc>
                    <a:extLst>
                      <a:ext uri="{0D108BD9-81ED-4DB2-BD59-A6C34878D82A}">
                        <a16:rowId xmlns:a16="http://schemas.microsoft.com/office/drawing/2014/main" val="1969726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3166616-AC37-7A1D-25E3-FA5933425EBF}"/>
              </a:ext>
            </a:extLst>
          </p:cNvPr>
          <p:cNvSpPr txBox="1"/>
          <p:nvPr/>
        </p:nvSpPr>
        <p:spPr>
          <a:xfrm>
            <a:off x="7086600" y="6019800"/>
            <a:ext cx="245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Orientation Angles [2] </a:t>
            </a:r>
          </a:p>
        </p:txBody>
      </p:sp>
    </p:spTree>
    <p:extLst>
      <p:ext uri="{BB962C8B-B14F-4D97-AF65-F5344CB8AC3E}">
        <p14:creationId xmlns:p14="http://schemas.microsoft.com/office/powerpoint/2010/main" val="406480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3B80DD-3021-A623-B653-AB35809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260648"/>
            <a:ext cx="8858251" cy="939800"/>
          </a:xfrm>
        </p:spPr>
        <p:txBody>
          <a:bodyPr/>
          <a:lstStyle/>
          <a:p>
            <a:r>
              <a:rPr lang="en-US" dirty="0"/>
              <a:t>Application Specifications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D47CA3-4F83-F58E-77D9-9DFB95562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r>
              <a:rPr lang="en-US" dirty="0"/>
              <a:t>Smartphone Specifications</a:t>
            </a:r>
          </a:p>
          <a:p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44235AE-67BD-3781-4E69-623856623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4400" y="1600201"/>
            <a:ext cx="5588000" cy="4525963"/>
          </a:xfrm>
        </p:spPr>
        <p:txBody>
          <a:bodyPr/>
          <a:lstStyle/>
          <a:p>
            <a:r>
              <a:rPr lang="en-US" dirty="0"/>
              <a:t>Hardware Specifications</a:t>
            </a:r>
          </a:p>
          <a:p>
            <a:pPr lvl="1"/>
            <a:r>
              <a:rPr lang="en-US" dirty="0"/>
              <a:t>Orientation sensor (virtual sensor)</a:t>
            </a:r>
          </a:p>
          <a:p>
            <a:pPr lvl="1"/>
            <a:r>
              <a:rPr lang="en-US" dirty="0"/>
              <a:t>Tri-axial sensors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8E786D-22D4-E103-633B-1A9C104563F4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438400"/>
          <a:ext cx="441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10201241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188512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59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 Pixel 4a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6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0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Android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8388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7DA0C8-768C-A05A-720B-81B977EB2712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3627120"/>
          <a:ext cx="4419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10201241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188512614"/>
                    </a:ext>
                  </a:extLst>
                </a:gridCol>
              </a:tblGrid>
              <a:tr h="140252">
                <a:tc>
                  <a:txBody>
                    <a:bodyPr/>
                    <a:lstStyle/>
                    <a:p>
                      <a:r>
                        <a:rPr lang="en-US" dirty="0"/>
                        <a:t>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59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Accelerometer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LSM6DSR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6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Magnetometer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LIS2MDL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0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Gyroscope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LSM6DSR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8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2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E49F-C595-E1CF-A213-239E4C92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1" y="260648"/>
            <a:ext cx="8858312" cy="939784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Data Collection and Analysis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72EAE39-5D89-E388-769F-8B3633C4D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88" y="1600201"/>
            <a:ext cx="10972800" cy="4525963"/>
          </a:xfrm>
        </p:spPr>
        <p:txBody>
          <a:bodyPr/>
          <a:lstStyle/>
          <a:p>
            <a:r>
              <a:rPr lang="en-US" dirty="0"/>
              <a:t>Developed an android application</a:t>
            </a:r>
          </a:p>
          <a:p>
            <a:r>
              <a:rPr lang="en-US" dirty="0"/>
              <a:t>Developed a function to store the data in a comma separated value format</a:t>
            </a:r>
          </a:p>
          <a:p>
            <a:r>
              <a:rPr lang="en-US" dirty="0"/>
              <a:t>Developed python code for plotting and evaluation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72444"/>
      </p:ext>
    </p:extLst>
  </p:cSld>
  <p:clrMapOvr>
    <a:masterClrMapping/>
  </p:clrMapOvr>
</p:sld>
</file>

<file path=ppt/theme/theme1.xml><?xml version="1.0" encoding="utf-8"?>
<a:theme xmlns:a="http://schemas.openxmlformats.org/drawingml/2006/main" name="ComTec_pptx_EN_v15.0_Powerpoint_Office20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4" id="{185C9E77-61AD-4FDD-8297-1EF32C6B7418}" vid="{E5E26C17-72DF-4BBB-A8EB-1517DFBCCE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ComTec_pptx_EN_v21_16x9_Powerpoint_Office2016</Template>
  <TotalTime>501</TotalTime>
  <Words>1632</Words>
  <Application>Microsoft Office PowerPoint</Application>
  <PresentationFormat>Widescreen</PresentationFormat>
  <Paragraphs>599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Cambria Math</vt:lpstr>
      <vt:lpstr>ComTec_pptx_EN_v15.0_Powerpoint_Office2010</vt:lpstr>
      <vt:lpstr>Improving Movement Direction of a road user using Compass Bearing and Orientation</vt:lpstr>
      <vt:lpstr>Outline</vt:lpstr>
      <vt:lpstr>Introduction</vt:lpstr>
      <vt:lpstr>Introduction</vt:lpstr>
      <vt:lpstr>Introduction</vt:lpstr>
      <vt:lpstr>Introduction</vt:lpstr>
      <vt:lpstr>Sensors</vt:lpstr>
      <vt:lpstr>Application Specifications</vt:lpstr>
      <vt:lpstr>Data Collection and Analysis</vt:lpstr>
      <vt:lpstr>Raw Measurements</vt:lpstr>
      <vt:lpstr>Raw Measurements</vt:lpstr>
      <vt:lpstr>Raw Measurements</vt:lpstr>
      <vt:lpstr>Orientation Sensor</vt:lpstr>
      <vt:lpstr>Smartphone Orientation and Movement Direction Alignment (SOMDA) </vt:lpstr>
      <vt:lpstr>SOMDA - Trouser pocket</vt:lpstr>
      <vt:lpstr>SOMDA - Trouser pocket</vt:lpstr>
      <vt:lpstr>SOMDA - Trouser pocket</vt:lpstr>
      <vt:lpstr>Implementing SOMDA on Orientation sensor</vt:lpstr>
      <vt:lpstr>SOMDA – Shirt pocket and Hand</vt:lpstr>
      <vt:lpstr>Evaluations – Orientation sensor</vt:lpstr>
      <vt:lpstr>Evaluations – Orientation Sensor</vt:lpstr>
      <vt:lpstr>Evaluations – Orientation Sensor</vt:lpstr>
      <vt:lpstr>Accelerometer and Magnetometer Orientation</vt:lpstr>
      <vt:lpstr>Orientation Method</vt:lpstr>
      <vt:lpstr>Fused Orientation</vt:lpstr>
      <vt:lpstr>Fused Orientation</vt:lpstr>
      <vt:lpstr>Implementing SOMDA on Fused Orientation</vt:lpstr>
      <vt:lpstr>Evaluations – Fused Orientation</vt:lpstr>
      <vt:lpstr>Evaluations – Fused Orientation</vt:lpstr>
      <vt:lpstr>Comparison of Orientation Sensor and Fused Orientation approach</vt:lpstr>
      <vt:lpstr>Conclusions &amp;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Movement Direction of a road user using Compass Bearing and Orientation</dc:title>
  <dc:creator>Vineela Pulagura</dc:creator>
  <cp:lastModifiedBy>Vineela Pulagura</cp:lastModifiedBy>
  <cp:revision>10</cp:revision>
  <dcterms:created xsi:type="dcterms:W3CDTF">2022-05-18T22:14:27Z</dcterms:created>
  <dcterms:modified xsi:type="dcterms:W3CDTF">2022-05-19T21:22:37Z</dcterms:modified>
</cp:coreProperties>
</file>