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9" r:id="rId2"/>
    <p:sldId id="262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eu Des Lauriers" initials="MDL" lastIdx="3" clrIdx="0">
    <p:extLst>
      <p:ext uri="{19B8F6BF-5375-455C-9EA6-DF929625EA0E}">
        <p15:presenceInfo xmlns:p15="http://schemas.microsoft.com/office/powerpoint/2012/main" userId="e62f165c648eb2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688" autoAdjust="0"/>
  </p:normalViewPr>
  <p:slideViewPr>
    <p:cSldViewPr snapToGrid="0">
      <p:cViewPr varScale="1">
        <p:scale>
          <a:sx n="85" d="100"/>
          <a:sy n="85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4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302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580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6255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736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64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190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22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C4A6868-2568-4CC9-B302-F37117B01A6E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3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0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7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32" name="Rectangle 7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0FF72-7C0D-4054-A1D9-AC413DEB8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rmAutofit/>
          </a:bodyPr>
          <a:lstStyle/>
          <a:p>
            <a:r>
              <a:rPr lang="fr-CA" dirty="0"/>
              <a:t>Bilan de projet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4A0FB-7626-40AD-A35D-4EBB1CC3C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fr-CA" dirty="0"/>
              <a:t>Université du Québec à Montréal</a:t>
            </a:r>
          </a:p>
          <a:p>
            <a:r>
              <a:rPr lang="fr-CA" dirty="0"/>
              <a:t>Été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C6C938-EE91-44CD-A7E2-9F2622CD4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2076331"/>
            <a:ext cx="4809490" cy="270533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489D7C31-43E0-406A-8245-37B364E99CC7}"/>
              </a:ext>
            </a:extLst>
          </p:cNvPr>
          <p:cNvSpPr txBox="1">
            <a:spLocks/>
          </p:cNvSpPr>
          <p:nvPr/>
        </p:nvSpPr>
        <p:spPr>
          <a:xfrm>
            <a:off x="1989994" y="5324017"/>
            <a:ext cx="4563591" cy="1509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fr-CA" dirty="0"/>
              <a:t>Olivier </a:t>
            </a:r>
            <a:r>
              <a:rPr lang="fr-CA" dirty="0" err="1"/>
              <a:t>Bohigas</a:t>
            </a:r>
            <a:endParaRPr lang="fr-CA" dirty="0"/>
          </a:p>
          <a:p>
            <a:pPr marL="342900" indent="-342900" algn="l">
              <a:buFontTx/>
              <a:buChar char="-"/>
            </a:pPr>
            <a:r>
              <a:rPr lang="fr-CA" dirty="0"/>
              <a:t>Mathieu Des Lauriers</a:t>
            </a:r>
          </a:p>
          <a:p>
            <a:pPr marL="342900" indent="-342900" algn="l">
              <a:buFontTx/>
              <a:buChar char="-"/>
            </a:pPr>
            <a:r>
              <a:rPr lang="fr-CA" dirty="0"/>
              <a:t>Jérémie Gour</a:t>
            </a:r>
          </a:p>
          <a:p>
            <a:pPr marL="342900" indent="-342900" algn="l">
              <a:buFontTx/>
              <a:buChar char="-"/>
            </a:pPr>
            <a:r>
              <a:rPr lang="fr-CA" dirty="0"/>
              <a:t>Julien Melançon</a:t>
            </a:r>
          </a:p>
          <a:p>
            <a:pPr marL="342900" indent="-342900" algn="l">
              <a:buFontTx/>
              <a:buChar char="-"/>
            </a:pPr>
            <a:r>
              <a:rPr lang="fr-CA" dirty="0"/>
              <a:t>Daniel </a:t>
            </a:r>
            <a:r>
              <a:rPr lang="fr-CA" dirty="0" err="1"/>
              <a:t>Rosca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820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A485-BA9D-4D71-99C8-856F5FC9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Éléments d’identification et définition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66E6-93BB-4F1F-BF63-93060F8E9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Mission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62F70-A6C5-4F97-B8AB-479A3AA55F0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CA" dirty="0"/>
              <a:t>Développer une application mobile de suggestion de recettes qui aurait une valeur dans le monde réel.</a:t>
            </a:r>
          </a:p>
          <a:p>
            <a:pPr marL="285750" indent="-285750">
              <a:buFontTx/>
              <a:buChar char="-"/>
            </a:pPr>
            <a:r>
              <a:rPr lang="fr-CA" dirty="0"/>
              <a:t>Réaliser un projet en apprenant à respecter les bonnes pratiques de gestion de projet.</a:t>
            </a:r>
          </a:p>
          <a:p>
            <a:pPr marL="285750" indent="-285750">
              <a:buFontTx/>
              <a:buChar char="-"/>
            </a:pPr>
            <a:r>
              <a:rPr lang="fr-CA" dirty="0"/>
              <a:t>Bâtir une expérience de travail d’équipe tout en soutenant une relation avec le client et ses demandes.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EBCF4-EE22-409C-9576-972DFFD7B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Objectifs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3FCA01-B362-46F2-864D-A2BABFC17A5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CA" dirty="0"/>
              <a:t>Maintenir l’implication des membres à toutes les étapes du projet.</a:t>
            </a:r>
          </a:p>
          <a:p>
            <a:pPr marL="285750" indent="-285750">
              <a:buFontTx/>
              <a:buChar char="-"/>
            </a:pPr>
            <a:r>
              <a:rPr lang="fr-CA" dirty="0"/>
              <a:t>Apprentissage de l’environnement de développement Android Studio, de l’ensemble de services d’hébergement </a:t>
            </a:r>
            <a:r>
              <a:rPr lang="fr-CA" dirty="0" err="1"/>
              <a:t>Firebase</a:t>
            </a:r>
            <a:r>
              <a:rPr lang="fr-CA" dirty="0"/>
              <a:t> (pour notre base de données) ainsi que l’API </a:t>
            </a:r>
            <a:r>
              <a:rPr lang="fr-CA" i="1" dirty="0" err="1"/>
              <a:t>Spoonacular</a:t>
            </a:r>
            <a:r>
              <a:rPr lang="fr-CA" dirty="0"/>
              <a:t>.</a:t>
            </a:r>
          </a:p>
          <a:p>
            <a:pPr marL="285750" indent="-285750">
              <a:buFontTx/>
              <a:buChar char="-"/>
            </a:pPr>
            <a:r>
              <a:rPr lang="fr-CA" dirty="0"/>
              <a:t>Compléter un projet en respectant notre définition de terminé.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9477DC-3288-45FC-92F2-2BB690CCF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56732B-9364-4FC5-BB47-9B7E69D2CBA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fr-CA" dirty="0"/>
              <a:t>Le produit est livré à M. Philippe Deschênes, enseignant du cours INF6150 - Génie logiciel: conduite de projets informatiques.</a:t>
            </a:r>
          </a:p>
        </p:txBody>
      </p:sp>
    </p:spTree>
    <p:extLst>
      <p:ext uri="{BB962C8B-B14F-4D97-AF65-F5344CB8AC3E}">
        <p14:creationId xmlns:p14="http://schemas.microsoft.com/office/powerpoint/2010/main" val="224161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926B-5224-4CA2-942D-BE60852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Mesures et indicateurs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7879-D6DE-4457-B538-4C6F216B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075" y="2281677"/>
            <a:ext cx="3070034" cy="576262"/>
          </a:xfrm>
        </p:spPr>
        <p:txBody>
          <a:bodyPr/>
          <a:lstStyle/>
          <a:p>
            <a:r>
              <a:rPr lang="fr-CA" dirty="0"/>
              <a:t>Portée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AF795-89D3-4E3A-863B-4D31677888F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06856" y="3022673"/>
            <a:ext cx="3049702" cy="2913513"/>
          </a:xfrm>
        </p:spPr>
        <p:txBody>
          <a:bodyPr/>
          <a:lstStyle/>
          <a:p>
            <a:r>
              <a:rPr lang="fr-CA" dirty="0"/>
              <a:t>Ce qui a été accompli:</a:t>
            </a:r>
          </a:p>
          <a:p>
            <a:pPr marL="285750" indent="-285750">
              <a:buFontTx/>
              <a:buChar char="-"/>
            </a:pPr>
            <a:r>
              <a:rPr lang="fr-CA" dirty="0"/>
              <a:t>Système d’authentification</a:t>
            </a:r>
          </a:p>
          <a:p>
            <a:pPr marL="285750" indent="-285750">
              <a:buFontTx/>
              <a:buChar char="-"/>
            </a:pPr>
            <a:r>
              <a:rPr lang="fr-CA" dirty="0"/>
              <a:t>Affichage de recettes</a:t>
            </a:r>
          </a:p>
          <a:p>
            <a:pPr marL="285750" indent="-285750">
              <a:buFontTx/>
              <a:buChar char="-"/>
            </a:pPr>
            <a:r>
              <a:rPr lang="fr-CA" dirty="0"/>
              <a:t>Recherche de recettes</a:t>
            </a:r>
          </a:p>
          <a:p>
            <a:pPr marL="285750" indent="-285750">
              <a:buFontTx/>
              <a:buChar char="-"/>
            </a:pPr>
            <a:r>
              <a:rPr lang="fr-CA" dirty="0"/>
              <a:t>Ajout de commentaires</a:t>
            </a:r>
          </a:p>
          <a:p>
            <a:pPr marL="285750" indent="-285750">
              <a:buFontTx/>
              <a:buChar char="-"/>
            </a:pPr>
            <a:r>
              <a:rPr lang="fr-CA" dirty="0"/>
              <a:t>Gestion des favoris</a:t>
            </a:r>
          </a:p>
          <a:p>
            <a:pPr marL="285750" indent="-285750">
              <a:buFontTx/>
              <a:buChar char="-"/>
            </a:pPr>
            <a:r>
              <a:rPr lang="fr-CA" dirty="0"/>
              <a:t>Gestion d’une liste d’épicerie</a:t>
            </a:r>
          </a:p>
          <a:p>
            <a:r>
              <a:rPr lang="fr-CA" dirty="0"/>
              <a:t>Ce qui n’a pas été accompli: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3E9AC-BCAA-4E36-A43D-D656816E1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14121" y="2336873"/>
            <a:ext cx="3063240" cy="576262"/>
          </a:xfrm>
        </p:spPr>
        <p:txBody>
          <a:bodyPr/>
          <a:lstStyle/>
          <a:p>
            <a:pPr algn="ctr"/>
            <a:r>
              <a:rPr lang="fr-CA" dirty="0"/>
              <a:t>Coûts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D35C27-5223-4DF9-8502-722B27F506D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201984" y="3022673"/>
            <a:ext cx="3063240" cy="2913513"/>
          </a:xfrm>
        </p:spPr>
        <p:txBody>
          <a:bodyPr/>
          <a:lstStyle/>
          <a:p>
            <a:r>
              <a:rPr lang="fr-CA" dirty="0"/>
              <a:t>Budget initial: 12,375.00$</a:t>
            </a:r>
          </a:p>
          <a:p>
            <a:r>
              <a:rPr lang="fr-CA" dirty="0"/>
              <a:t>Coûts jusqu’à maintenant: 7,155.00$ (colonne coûts)</a:t>
            </a:r>
          </a:p>
          <a:p>
            <a:r>
              <a:rPr lang="fr-CA" dirty="0"/>
              <a:t>Écart des coûts: 1,530.00$</a:t>
            </a:r>
          </a:p>
          <a:p>
            <a:r>
              <a:rPr lang="fr-CA" dirty="0"/>
              <a:t>Reste à faire: 3,600$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77CF7C-6401-470E-942A-0DE0941B9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9628" y="2332198"/>
            <a:ext cx="3070025" cy="576262"/>
          </a:xfrm>
        </p:spPr>
        <p:txBody>
          <a:bodyPr/>
          <a:lstStyle/>
          <a:p>
            <a:pPr algn="ctr"/>
            <a:r>
              <a:rPr lang="fr-CA" dirty="0"/>
              <a:t>Effort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D24FC6-0A8A-4ACB-88FB-DBD754EAC04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677361" y="3022673"/>
            <a:ext cx="3070025" cy="2913513"/>
          </a:xfrm>
        </p:spPr>
        <p:txBody>
          <a:bodyPr/>
          <a:lstStyle/>
          <a:p>
            <a:r>
              <a:rPr lang="fr-CA" dirty="0"/>
              <a:t>Estimation initiale: 137.50h</a:t>
            </a:r>
          </a:p>
          <a:p>
            <a:r>
              <a:rPr lang="fr-CA" dirty="0"/>
              <a:t>Efforts jusqu’à maintenant: 79.50h</a:t>
            </a:r>
          </a:p>
          <a:p>
            <a:r>
              <a:rPr lang="fr-CA" dirty="0"/>
              <a:t>Écart des efforts: 27h</a:t>
            </a:r>
          </a:p>
          <a:p>
            <a:r>
              <a:rPr lang="fr-CA" dirty="0"/>
              <a:t>Reste à faire: 40h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128B44-0028-4B6B-AC1A-2FFBC6A5F027}"/>
              </a:ext>
            </a:extLst>
          </p:cNvPr>
          <p:cNvSpPr txBox="1">
            <a:spLocks/>
          </p:cNvSpPr>
          <p:nvPr/>
        </p:nvSpPr>
        <p:spPr>
          <a:xfrm>
            <a:off x="8042862" y="2327482"/>
            <a:ext cx="30700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dirty="0"/>
              <a:t>Durée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C8F838-7CA9-4CCB-AB2F-DC4049080EA8}"/>
              </a:ext>
            </a:extLst>
          </p:cNvPr>
          <p:cNvSpPr txBox="1">
            <a:spLocks/>
          </p:cNvSpPr>
          <p:nvPr/>
        </p:nvSpPr>
        <p:spPr>
          <a:xfrm>
            <a:off x="8747386" y="3022673"/>
            <a:ext cx="3070025" cy="2913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Estimation initiale: 56 jours</a:t>
            </a:r>
          </a:p>
          <a:p>
            <a:r>
              <a:rPr lang="fr-CA" dirty="0"/>
              <a:t>Durée jusqu’à maintenant: 56 jours</a:t>
            </a:r>
          </a:p>
          <a:p>
            <a:r>
              <a:rPr lang="fr-CA" dirty="0"/>
              <a:t>Écart de la durée: 0</a:t>
            </a:r>
          </a:p>
          <a:p>
            <a:r>
              <a:rPr lang="fr-CA" dirty="0"/>
              <a:t>Estimation de complétion: 14 jours</a:t>
            </a:r>
          </a:p>
        </p:txBody>
      </p:sp>
    </p:spTree>
    <p:extLst>
      <p:ext uri="{BB962C8B-B14F-4D97-AF65-F5344CB8AC3E}">
        <p14:creationId xmlns:p14="http://schemas.microsoft.com/office/powerpoint/2010/main" val="174612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926B-5224-4CA2-942D-BE60852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Mesures et indicateurs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3E9AC-BCAA-4E36-A43D-D656816E1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78368" y="2227335"/>
            <a:ext cx="3063240" cy="576262"/>
          </a:xfrm>
        </p:spPr>
        <p:txBody>
          <a:bodyPr/>
          <a:lstStyle/>
          <a:p>
            <a:r>
              <a:rPr lang="fr-CA" dirty="0"/>
              <a:t>Qualité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D35C27-5223-4DF9-8502-722B27F506D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342140" y="2913135"/>
            <a:ext cx="3063240" cy="2913513"/>
          </a:xfrm>
        </p:spPr>
        <p:txBody>
          <a:bodyPr>
            <a:normAutofit lnSpcReduction="10000"/>
          </a:bodyPr>
          <a:lstStyle/>
          <a:p>
            <a:r>
              <a:rPr lang="fr-CA" dirty="0"/>
              <a:t>État technique:</a:t>
            </a:r>
          </a:p>
          <a:p>
            <a:r>
              <a:rPr lang="fr-CA" dirty="0"/>
              <a:t>Définition de terminé:</a:t>
            </a:r>
          </a:p>
          <a:p>
            <a:pPr marL="285750" indent="-285750">
              <a:buFontTx/>
              <a:buChar char="-"/>
            </a:pPr>
            <a:r>
              <a:rPr lang="fr-CA" dirty="0"/>
              <a:t>La qualité visuelle de l’application graphique n’atteint pas le seuil d’acceptation.</a:t>
            </a:r>
          </a:p>
          <a:p>
            <a:pPr marL="285750" indent="-285750">
              <a:buFontTx/>
              <a:buChar char="-"/>
            </a:pPr>
            <a:r>
              <a:rPr lang="fr-CA" dirty="0"/>
              <a:t>La lisibilité du code et le respect des conventions n’atteignent pas le seuil d’acceptation.</a:t>
            </a:r>
          </a:p>
          <a:p>
            <a:pPr marL="285750" indent="-285750">
              <a:buFontTx/>
              <a:buChar char="-"/>
            </a:pPr>
            <a:r>
              <a:rPr lang="fr-CA" dirty="0"/>
              <a:t>Ampleur de la dette technique:</a:t>
            </a:r>
          </a:p>
          <a:p>
            <a:pPr marL="742950" lvl="1" indent="-285750">
              <a:buFontTx/>
              <a:buChar char="-"/>
            </a:pPr>
            <a:r>
              <a:rPr lang="fr-CA" dirty="0"/>
              <a:t>20h / 1800$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77CF7C-6401-470E-942A-0DE0941B9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1608" y="2227335"/>
            <a:ext cx="3070025" cy="576262"/>
          </a:xfrm>
        </p:spPr>
        <p:txBody>
          <a:bodyPr/>
          <a:lstStyle/>
          <a:p>
            <a:r>
              <a:rPr lang="fr-CA" dirty="0"/>
              <a:t>Productivité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D24FC6-0A8A-4ACB-88FB-DBD754EAC04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4480882" y="2913135"/>
            <a:ext cx="3070025" cy="2913513"/>
          </a:xfrm>
        </p:spPr>
        <p:txBody>
          <a:bodyPr/>
          <a:lstStyle/>
          <a:p>
            <a:r>
              <a:rPr lang="fr-CA" dirty="0"/>
              <a:t>Coût global: 14,805.00</a:t>
            </a:r>
          </a:p>
          <a:p>
            <a:r>
              <a:rPr lang="fr-CA" dirty="0"/>
              <a:t>Coût de la réalisation: 7,155.00$</a:t>
            </a:r>
          </a:p>
          <a:p>
            <a:r>
              <a:rPr lang="fr-CA" dirty="0"/>
              <a:t>Taux de livraison: 10PFC/itération pour la réalisation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5660708-36AE-45EF-891B-D9FF7F00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00761"/>
              </p:ext>
            </p:extLst>
          </p:nvPr>
        </p:nvGraphicFramePr>
        <p:xfrm>
          <a:off x="8459947" y="2412889"/>
          <a:ext cx="2040793" cy="4052276"/>
        </p:xfrm>
        <a:graphic>
          <a:graphicData uri="http://schemas.openxmlformats.org/drawingml/2006/table">
            <a:tbl>
              <a:tblPr/>
              <a:tblGrid>
                <a:gridCol w="824563">
                  <a:extLst>
                    <a:ext uri="{9D8B030D-6E8A-4147-A177-3AD203B41FA5}">
                      <a16:colId xmlns:a16="http://schemas.microsoft.com/office/drawing/2014/main" val="3068551998"/>
                    </a:ext>
                  </a:extLst>
                </a:gridCol>
                <a:gridCol w="535966">
                  <a:extLst>
                    <a:ext uri="{9D8B030D-6E8A-4147-A177-3AD203B41FA5}">
                      <a16:colId xmlns:a16="http://schemas.microsoft.com/office/drawing/2014/main" val="3777288813"/>
                    </a:ext>
                  </a:extLst>
                </a:gridCol>
                <a:gridCol w="680264">
                  <a:extLst>
                    <a:ext uri="{9D8B030D-6E8A-4147-A177-3AD203B41FA5}">
                      <a16:colId xmlns:a16="http://schemas.microsoft.com/office/drawing/2014/main" val="767723310"/>
                    </a:ext>
                  </a:extLst>
                </a:gridCol>
              </a:tblGrid>
              <a:tr h="3441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État</a:t>
                      </a:r>
                      <a:endParaRPr lang="fr-CA" sz="2000" dirty="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00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Effort</a:t>
                      </a:r>
                      <a:endParaRPr lang="fr-CA" sz="2000" dirty="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00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Coûts ($)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0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55559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Au début de l’itération</a:t>
                      </a:r>
                      <a:endParaRPr lang="fr-CA" sz="2000" dirty="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137.00</a:t>
                      </a:r>
                      <a:endParaRPr lang="fr-CA" sz="2000" dirty="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12,330.00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480160"/>
                  </a:ext>
                </a:extLst>
              </a:tr>
              <a:tr h="9515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Cette itération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27.50</a:t>
                      </a:r>
                      <a:endParaRPr lang="fr-CA" sz="2000" dirty="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2,475.00</a:t>
                      </a:r>
                      <a:endParaRPr lang="fr-CA" sz="2000">
                        <a:effectLst/>
                      </a:endParaRPr>
                    </a:p>
                    <a:p>
                      <a:pPr fontAlgn="t"/>
                      <a:br>
                        <a:rPr lang="fr-CA" sz="2000">
                          <a:effectLst/>
                        </a:rPr>
                      </a:b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453120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Cumulatif à date</a:t>
                      </a:r>
                      <a:endParaRPr lang="fr-CA" sz="2000" dirty="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164.50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14,805.00</a:t>
                      </a:r>
                      <a:endParaRPr lang="fr-CA" sz="2000" dirty="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634299"/>
                  </a:ext>
                </a:extLst>
              </a:tr>
              <a:tr h="6202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Estimation pour terminer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3,600.00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07924"/>
                  </a:ext>
                </a:extLst>
              </a:tr>
              <a:tr h="3441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prévu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204.50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18,405.00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269537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Budget initial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137.50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12,375.00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26166"/>
                  </a:ext>
                </a:extLst>
              </a:tr>
              <a:tr h="3441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Écart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</a:t>
                      </a:r>
                      <a:endParaRPr lang="fr-CA" sz="200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6.030.00</a:t>
                      </a:r>
                      <a:endParaRPr lang="fr-CA" sz="2000" dirty="0">
                        <a:effectLst/>
                      </a:endParaRPr>
                    </a:p>
                  </a:txBody>
                  <a:tcPr marL="103070" marR="103070" marT="103070" marB="10307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B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3471"/>
                  </a:ext>
                </a:extLst>
              </a:tr>
            </a:tbl>
          </a:graphicData>
        </a:graphic>
      </p:graphicFrame>
      <p:pic>
        <p:nvPicPr>
          <p:cNvPr id="1031" name="Picture 7">
            <a:extLst>
              <a:ext uri="{FF2B5EF4-FFF2-40B4-BE49-F238E27FC236}">
                <a16:creationId xmlns:a16="http://schemas.microsoft.com/office/drawing/2014/main" id="{E6B04A51-CB87-4EDE-B884-8E641507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11" y="4119768"/>
            <a:ext cx="3720217" cy="23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1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926B-5224-4CA2-942D-BE60852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Obstacles, risques et plan d’amélioration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7879-D6DE-4457-B538-4C6F216BF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Obstacles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AF795-89D3-4E3A-863B-4D31677888F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fr-CA" dirty="0"/>
              <a:t>Avoir seulement des développeurs backend pour le projet et ainsi avoir des lacunes pour le frontend.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3E9AC-BCAA-4E36-A43D-D656816E1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Risques résiduels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D35C27-5223-4DF9-8502-722B27F506D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fr-CA" dirty="0"/>
              <a:t>Travail incomplet qui peut mener à différents bogues ou problèmes dans le futur.</a:t>
            </a:r>
          </a:p>
          <a:p>
            <a:r>
              <a:rPr lang="fr-CA" dirty="0"/>
              <a:t>Manque de clarté dans le projet, donc un potentiel problème quant à la future équipe qui s’occupera de l’application.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77CF7C-6401-470E-942A-0DE0941B9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Plan d’amélioration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D24FC6-0A8A-4ACB-88FB-DBD754EAC04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fr-CA" dirty="0"/>
              <a:t>Focaliser sur la qualité.</a:t>
            </a:r>
          </a:p>
          <a:p>
            <a:r>
              <a:rPr lang="fr-CA" dirty="0"/>
              <a:t>Augmenter la lisibilité du code.</a:t>
            </a:r>
          </a:p>
          <a:p>
            <a:r>
              <a:rPr lang="fr-CA" dirty="0"/>
              <a:t>Consacrer quelqu’un au design graphique.</a:t>
            </a:r>
          </a:p>
          <a:p>
            <a:r>
              <a:rPr lang="fr-CA" dirty="0"/>
              <a:t>Planifier un horaire hebdomadaire.</a:t>
            </a:r>
          </a:p>
        </p:txBody>
      </p:sp>
    </p:spTree>
    <p:extLst>
      <p:ext uri="{BB962C8B-B14F-4D97-AF65-F5344CB8AC3E}">
        <p14:creationId xmlns:p14="http://schemas.microsoft.com/office/powerpoint/2010/main" val="27024332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446</Words>
  <Application>Microsoft Office PowerPoint</Application>
  <PresentationFormat>Grand écran</PresentationFormat>
  <Paragraphs>92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Trebuchet MS</vt:lpstr>
      <vt:lpstr>Berlin</vt:lpstr>
      <vt:lpstr>Bilan de projet</vt:lpstr>
      <vt:lpstr>Éléments d’identification et définition</vt:lpstr>
      <vt:lpstr>Mesures et indicateurs</vt:lpstr>
      <vt:lpstr>Mesures et indicateurs</vt:lpstr>
      <vt:lpstr>Obstacles, risques et plan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 de projet</dc:title>
  <dc:creator>Jérémie</dc:creator>
  <cp:lastModifiedBy>Julien Melançon</cp:lastModifiedBy>
  <cp:revision>11</cp:revision>
  <dcterms:created xsi:type="dcterms:W3CDTF">2021-07-24T14:14:46Z</dcterms:created>
  <dcterms:modified xsi:type="dcterms:W3CDTF">2021-08-10T23:34:20Z</dcterms:modified>
</cp:coreProperties>
</file>