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1" r:id="rId3"/>
    <p:sldId id="262" r:id="rId4"/>
    <p:sldId id="264" r:id="rId5"/>
    <p:sldId id="263" r:id="rId6"/>
    <p:sldId id="265" r:id="rId7"/>
    <p:sldId id="271" r:id="rId8"/>
    <p:sldId id="27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Pie" TargetMode="External"/><Relationship Id="rId2" Type="http://schemas.openxmlformats.org/officeDocument/2006/relationships/hyperlink" Target="https://en.wikipedia.org/wiki/Android_Ore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Android_12" TargetMode="External"/><Relationship Id="rId5" Type="http://schemas.openxmlformats.org/officeDocument/2006/relationships/hyperlink" Target="https://en.wikipedia.org/wiki/Android_11" TargetMode="External"/><Relationship Id="rId4" Type="http://schemas.openxmlformats.org/officeDocument/2006/relationships/hyperlink" Target="https://en.wikipedia.org/wiki/Android_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Android timeline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9745AC3-D05C-47F3-8F59-E9C6F57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2003: Android Inc. was founded</a:t>
            </a:r>
          </a:p>
          <a:p>
            <a:r>
              <a:rPr lang="en-US" sz="2400" dirty="0"/>
              <a:t>2005: Google bought Android Inc.</a:t>
            </a:r>
          </a:p>
          <a:p>
            <a:r>
              <a:rPr lang="en-US" sz="2400" dirty="0"/>
              <a:t>2008: first device with Android OS</a:t>
            </a:r>
          </a:p>
          <a:p>
            <a:r>
              <a:rPr lang="en-US" sz="2400" dirty="0"/>
              <a:t>2017: Google announced that Google Play would begin to require apps to target Android 8</a:t>
            </a:r>
          </a:p>
          <a:p>
            <a:r>
              <a:rPr lang="en-US" sz="2400" dirty="0"/>
              <a:t>2021: Google announced new apps will need to target Android 10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788C23B-5725-4418-AAAA-6251024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6EF7B2-A62B-4BAA-8EC9-66A59B96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91DE2DA-CAAE-EB44-985E-FA135BB639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0899883"/>
              </p:ext>
            </p:extLst>
          </p:nvPr>
        </p:nvGraphicFramePr>
        <p:xfrm>
          <a:off x="6197602" y="1600200"/>
          <a:ext cx="5151864" cy="4983160"/>
        </p:xfrm>
        <a:graphic>
          <a:graphicData uri="http://schemas.openxmlformats.org/drawingml/2006/table">
            <a:tbl>
              <a:tblPr/>
              <a:tblGrid>
                <a:gridCol w="858644">
                  <a:extLst>
                    <a:ext uri="{9D8B030D-6E8A-4147-A177-3AD203B41FA5}">
                      <a16:colId xmlns:a16="http://schemas.microsoft.com/office/drawing/2014/main" val="111214544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029414125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188087921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0120183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1424220389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691802088"/>
                    </a:ext>
                  </a:extLst>
                </a:gridCol>
              </a:tblGrid>
              <a:tr h="657578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Internal codename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Version number(s)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Initial stable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release date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Supported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(security fixes)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API level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5929"/>
                  </a:ext>
                </a:extLst>
              </a:tr>
              <a:tr h="657578">
                <a:tc rowSpan="2"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2" tooltip="Android Oreo"/>
                        </a:rPr>
                        <a:t>Android Oreo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Oatmeal Cookie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8.0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21,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26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60586"/>
                  </a:ext>
                </a:extLst>
              </a:tr>
              <a:tr h="657578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8.1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December 5,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910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3" tooltip="Android Pie"/>
                        </a:rPr>
                        <a:t>Android Pie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6, 2018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1933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4" tooltip="Android 10"/>
                        </a:rPr>
                        <a:t>Android 10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Quince Tart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3, 2019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6513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5" tooltip="Android 11"/>
                        </a:rPr>
                        <a:t>Android 11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Red Velvet Cake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8, 2020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0750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6" tooltip="Android 12"/>
                        </a:rPr>
                        <a:t>Android 12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Snow Cone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October 4, 2021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8891"/>
                  </a:ext>
                </a:extLst>
              </a:tr>
              <a:tr h="380114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Android 12L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Q1 2022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Presupported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32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stas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91A130-743A-4D12-B2E9-9CFDA4C8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/>
        </p:blipFill>
        <p:spPr bwMode="auto">
          <a:xfrm>
            <a:off x="609600" y="1553407"/>
            <a:ext cx="6433071" cy="44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8AE31ED-65DE-4F60-BD1B-C1BDE31C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7405"/>
              </p:ext>
            </p:extLst>
          </p:nvPr>
        </p:nvGraphicFramePr>
        <p:xfrm>
          <a:off x="7327542" y="1653103"/>
          <a:ext cx="4501292" cy="3949730"/>
        </p:xfrm>
        <a:graphic>
          <a:graphicData uri="http://schemas.openxmlformats.org/drawingml/2006/table">
            <a:tbl>
              <a:tblPr/>
              <a:tblGrid>
                <a:gridCol w="2250646">
                  <a:extLst>
                    <a:ext uri="{9D8B030D-6E8A-4147-A177-3AD203B41FA5}">
                      <a16:colId xmlns:a16="http://schemas.microsoft.com/office/drawing/2014/main" val="2716621217"/>
                    </a:ext>
                  </a:extLst>
                </a:gridCol>
                <a:gridCol w="2250646">
                  <a:extLst>
                    <a:ext uri="{9D8B030D-6E8A-4147-A177-3AD203B41FA5}">
                      <a16:colId xmlns:a16="http://schemas.microsoft.com/office/drawing/2014/main" val="705278644"/>
                    </a:ext>
                  </a:extLst>
                </a:gridCol>
              </a:tblGrid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Year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Active users 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139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2012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86057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2013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000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2014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327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2015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1.4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420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2016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29975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2017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495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2018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2.3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992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2019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432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2020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2.8 </a:t>
                      </a:r>
                      <a:r>
                        <a:rPr lang="it-IT" sz="1200" dirty="0" err="1">
                          <a:effectLst/>
                        </a:rPr>
                        <a:t>billion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666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A22906-EC72-411A-BA57-C0D47A66EBCF}"/>
              </a:ext>
            </a:extLst>
          </p:cNvPr>
          <p:cNvSpPr txBox="1"/>
          <p:nvPr/>
        </p:nvSpPr>
        <p:spPr>
          <a:xfrm>
            <a:off x="7327542" y="5602833"/>
            <a:ext cx="3993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https://www.businessofapps.com/data/android-statistics/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3A91C-6581-4F88-8669-CA3E205883FA}"/>
              </a:ext>
            </a:extLst>
          </p:cNvPr>
          <p:cNvSpPr txBox="1"/>
          <p:nvPr/>
        </p:nvSpPr>
        <p:spPr>
          <a:xfrm>
            <a:off x="861141" y="5981273"/>
            <a:ext cx="618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hlinkClick r:id="rId3"/>
              </a:rPr>
              <a:t>https://en.wikipedia.org/wiki/Usage_share_of_operating_systems</a:t>
            </a:r>
            <a:endParaRPr lang="it-IT" sz="12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994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Android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02B6D-CF33-644E-986C-9C4A3D3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Market share</a:t>
            </a:r>
          </a:p>
          <a:p>
            <a:pPr lvl="1"/>
            <a:r>
              <a:rPr lang="en-US" dirty="0"/>
              <a:t>Best-selling OS worldwide on smartphones and tablets</a:t>
            </a:r>
          </a:p>
          <a:p>
            <a:r>
              <a:rPr lang="en-US" dirty="0"/>
              <a:t>Device compatibility</a:t>
            </a:r>
          </a:p>
          <a:p>
            <a:r>
              <a:rPr lang="en-US" dirty="0"/>
              <a:t>Free and open-source </a:t>
            </a:r>
            <a:r>
              <a:rPr lang="en-US" dirty="0" err="1"/>
              <a:t>sotware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Https://source.Android.Com/</a:t>
            </a:r>
            <a:endParaRPr lang="en-US" dirty="0"/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You can use Java, Kotlin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api</a:t>
            </a:r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4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F60F57-1350-6740-998E-764411E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7591-9E8A-A542-9FCF-47398459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Android is based on a Linux Kernel and open source software., It is primarily developed for embedded device (smartphone, tablets, wearable, tv 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Software packages on Android (APK format) are generally distributed through application stores (Google Play Store,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Android OS variant could be developed by everyone but need to implement key features to be easy-use from software developers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388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081276C-A61E-4601-BBB5-57FC399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6E4-AC64-D845-BAF2-8F3BA87C5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FRAMEWORK</a:t>
            </a:r>
            <a:r>
              <a:rPr lang="en-US" dirty="0"/>
              <a:t>: When you develop android app you use Android Framework, which offer an interface for native languages libraries (Java, C++).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RUNTIME</a:t>
            </a:r>
            <a:r>
              <a:rPr lang="en-US" dirty="0"/>
              <a:t>: is the android “virtual machine”. Core Libraries is a set of classes which are used by SDK and included functionality near the android VM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HAL</a:t>
            </a:r>
            <a:r>
              <a:rPr lang="en-US" dirty="0"/>
              <a:t> (Hardware Abstraction Layer): defines a standard interface for hardware vendors to implement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LINUX KERNEL</a:t>
            </a:r>
            <a:r>
              <a:rPr lang="en-US" dirty="0"/>
              <a:t>: </a:t>
            </a:r>
            <a:r>
              <a:rPr lang="en-US" dirty="0">
                <a:solidFill>
                  <a:srgbClr val="202124"/>
                </a:solidFill>
              </a:rPr>
              <a:t>Android uses a version of the Linux kernel with a few special additions </a:t>
            </a:r>
            <a:r>
              <a:rPr lang="it-IT" dirty="0">
                <a:solidFill>
                  <a:srgbClr val="202124"/>
                </a:solidFill>
              </a:rPr>
              <a:t>for a mobile </a:t>
            </a:r>
            <a:r>
              <a:rPr lang="it-IT" dirty="0" err="1">
                <a:solidFill>
                  <a:srgbClr val="202124"/>
                </a:solidFill>
              </a:rPr>
              <a:t>embedded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platform</a:t>
            </a:r>
            <a:r>
              <a:rPr lang="it-IT" dirty="0">
                <a:solidFill>
                  <a:srgbClr val="202124"/>
                </a:solidFill>
              </a:rPr>
              <a:t>. In Linux </a:t>
            </a:r>
            <a:r>
              <a:rPr lang="it-IT" dirty="0" err="1">
                <a:solidFill>
                  <a:srgbClr val="202124"/>
                </a:solidFill>
              </a:rPr>
              <a:t>Kernel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each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application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is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binded</a:t>
            </a:r>
            <a:r>
              <a:rPr lang="it-IT" dirty="0">
                <a:solidFill>
                  <a:srgbClr val="202124"/>
                </a:solidFill>
              </a:rPr>
              <a:t> to a single </a:t>
            </a:r>
            <a:r>
              <a:rPr lang="it-IT" dirty="0" err="1">
                <a:solidFill>
                  <a:srgbClr val="202124"/>
                </a:solidFill>
              </a:rPr>
              <a:t>process</a:t>
            </a:r>
            <a:endParaRPr lang="en-US" dirty="0"/>
          </a:p>
          <a:p>
            <a:endParaRPr lang="en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C0DD1-C1B6-4C6D-B4FA-33FB9F8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it-IT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207C27C-FAC7-624C-9CF8-55F9F949FE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78" y="1600200"/>
            <a:ext cx="387104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182-019B-E345-9D73-41B0DF5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Android</a:t>
            </a:r>
            <a:r>
              <a:rPr lang="it-IT" dirty="0"/>
              <a:t> SDK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A4A-622E-7A44-9907-9D1895603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Software Development Kit </a:t>
            </a:r>
            <a:r>
              <a:rPr lang="en-US" dirty="0"/>
              <a:t>contains the libraries and tools you need to develop Android apps</a:t>
            </a:r>
          </a:p>
          <a:p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/>
              <a:t>.</a:t>
            </a:r>
            <a:r>
              <a:rPr lang="it-IT" i="1" dirty="0" err="1"/>
              <a:t>class</a:t>
            </a:r>
            <a:r>
              <a:rPr lang="it-IT" i="1" dirty="0"/>
              <a:t> </a:t>
            </a:r>
            <a:r>
              <a:rPr lang="it-IT" dirty="0"/>
              <a:t>and .</a:t>
            </a:r>
            <a:r>
              <a:rPr lang="it-IT" i="1" dirty="0" err="1"/>
              <a:t>jar</a:t>
            </a:r>
            <a:r>
              <a:rPr lang="it-IT" dirty="0"/>
              <a:t> </a:t>
            </a:r>
            <a:r>
              <a:rPr lang="it-IT" dirty="0" err="1"/>
              <a:t>files</a:t>
            </a:r>
            <a:r>
              <a:rPr lang="it-IT" dirty="0"/>
              <a:t>. To </a:t>
            </a:r>
            <a:r>
              <a:rPr lang="it-IT" dirty="0" err="1"/>
              <a:t>improve</a:t>
            </a:r>
            <a:r>
              <a:rPr lang="it-IT" dirty="0"/>
              <a:t> performance, </a:t>
            </a:r>
            <a:r>
              <a:rPr lang="it-IT" dirty="0" err="1"/>
              <a:t>they</a:t>
            </a:r>
            <a:r>
              <a:rPr lang="it-IT" dirty="0"/>
              <a:t> use </a:t>
            </a:r>
            <a:r>
              <a:rPr lang="it-IT" dirty="0" err="1"/>
              <a:t>optimized</a:t>
            </a:r>
            <a:r>
              <a:rPr lang="it-IT" dirty="0"/>
              <a:t> formats.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use </a:t>
            </a:r>
            <a:r>
              <a:rPr lang="it-IT" dirty="0" err="1"/>
              <a:t>Android</a:t>
            </a:r>
            <a:r>
              <a:rPr lang="it-IT" dirty="0"/>
              <a:t> SDK,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inclue</a:t>
            </a:r>
            <a:r>
              <a:rPr lang="it-IT" dirty="0"/>
              <a:t> </a:t>
            </a:r>
            <a:r>
              <a:rPr lang="it-IT" dirty="0" err="1"/>
              <a:t>tools</a:t>
            </a:r>
            <a:r>
              <a:rPr lang="it-IT" dirty="0"/>
              <a:t> to </a:t>
            </a:r>
            <a:r>
              <a:rPr lang="it-IT" dirty="0" err="1"/>
              <a:t>convert</a:t>
            </a:r>
            <a:r>
              <a:rPr lang="it-IT" dirty="0"/>
              <a:t> java </a:t>
            </a:r>
            <a:r>
              <a:rPr lang="it-IT" dirty="0" err="1"/>
              <a:t>compiled</a:t>
            </a:r>
            <a:r>
              <a:rPr lang="it-IT" dirty="0"/>
              <a:t> code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format</a:t>
            </a:r>
          </a:p>
          <a:p>
            <a:endParaRPr lang="it-IT" dirty="0"/>
          </a:p>
          <a:p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CD46-CC3E-4D4D-9529-58E3D8993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SDK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Android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it-IT" dirty="0"/>
              <a:t>: extra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standard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SDK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tools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dirty="0"/>
              <a:t>emulator, </a:t>
            </a:r>
            <a:r>
              <a:rPr lang="it-IT" dirty="0" err="1"/>
              <a:t>debugger</a:t>
            </a:r>
            <a:r>
              <a:rPr lang="it-IT" dirty="0"/>
              <a:t>, design </a:t>
            </a:r>
            <a:r>
              <a:rPr lang="it-IT" dirty="0" err="1"/>
              <a:t>tools</a:t>
            </a:r>
            <a:r>
              <a:rPr lang="it-IT" dirty="0"/>
              <a:t>…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lang="it-IT" dirty="0"/>
              <a:t>: </a:t>
            </a:r>
            <a:r>
              <a:rPr lang="it-IT" dirty="0" err="1"/>
              <a:t>access</a:t>
            </a:r>
            <a:r>
              <a:rPr lang="it-IT" dirty="0"/>
              <a:t> API </a:t>
            </a:r>
            <a:r>
              <a:rPr lang="it-IT" dirty="0" err="1"/>
              <a:t>documentation</a:t>
            </a:r>
            <a:r>
              <a:rPr lang="it-IT" dirty="0"/>
              <a:t> offline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Sample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apps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pratical</a:t>
            </a:r>
            <a:r>
              <a:rPr lang="it-IT" dirty="0"/>
              <a:t> code to help </a:t>
            </a:r>
            <a:r>
              <a:rPr lang="it-IT" dirty="0" err="1"/>
              <a:t>you</a:t>
            </a:r>
            <a:r>
              <a:rPr lang="it-IT" dirty="0"/>
              <a:t> to use </a:t>
            </a:r>
            <a:r>
              <a:rPr lang="it-IT" dirty="0" err="1"/>
              <a:t>APIs</a:t>
            </a:r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b="1" dirty="0"/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7AE0-1F44-CD41-AF4F-9F9B761B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9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9FF03-54A8-4FF6-88F6-78B099B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JVM vs </a:t>
            </a:r>
            <a:r>
              <a:rPr lang="it-IT" dirty="0" err="1"/>
              <a:t>Dalvik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C05C0F-14DA-40BC-B82E-2197126E0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Android doesn’t use JVM but use a special VM called DALVIK.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uses DEX Compiler </a:t>
            </a:r>
            <a:r>
              <a:rPr lang="en-US" dirty="0"/>
              <a:t>to transform Java Byte code in Dalvik Byte code (.</a:t>
            </a:r>
            <a:r>
              <a:rPr lang="en-US" i="1" dirty="0" err="1"/>
              <a:t>dex</a:t>
            </a:r>
            <a:r>
              <a:rPr lang="en-US" dirty="0"/>
              <a:t>)</a:t>
            </a:r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8.0 </a:t>
            </a:r>
            <a:r>
              <a:rPr lang="it-IT" dirty="0" err="1"/>
              <a:t>Dalvik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by ART (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Time)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50FE7-ABEA-0A4C-AA45-DB52129B7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92" y="1600200"/>
            <a:ext cx="3269816" cy="4525963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E9B0D-3EA2-4696-ACDE-C6F20F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1302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586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Nicola</vt:lpstr>
      <vt:lpstr>Introduction</vt:lpstr>
      <vt:lpstr>Android timeline</vt:lpstr>
      <vt:lpstr>Android stas</vt:lpstr>
      <vt:lpstr>Why develop Android app?</vt:lpstr>
      <vt:lpstr>Key features</vt:lpstr>
      <vt:lpstr>Android Architecture</vt:lpstr>
      <vt:lpstr>Android SDK</vt:lpstr>
      <vt:lpstr>JVM vs Dalvik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5</cp:revision>
  <dcterms:created xsi:type="dcterms:W3CDTF">2021-11-12T15:41:14Z</dcterms:created>
  <dcterms:modified xsi:type="dcterms:W3CDTF">2021-11-20T13:27:35Z</dcterms:modified>
</cp:coreProperties>
</file>