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71" r:id="rId4"/>
    <p:sldId id="27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234"/>
    <a:srgbClr val="6A9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6" y="-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Application Structure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Build.gradle</a:t>
            </a:r>
            <a:r>
              <a:rPr lang="en-US" dirty="0"/>
              <a:t> (</a:t>
            </a:r>
            <a:r>
              <a:rPr lang="it-IT" dirty="0"/>
              <a:t>Module: </a:t>
            </a:r>
            <a:r>
              <a:rPr lang="it-IT" dirty="0" err="1"/>
              <a:t>ProjectName.app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44FE1E-BEAA-45E1-8E20-6B28B85E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8" y="1487299"/>
            <a:ext cx="5187821" cy="53707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plugins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com.android.application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defaultConfig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applicationId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targetSdk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versionCode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versionName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"1.0"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testInstrumentationRunner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androidx.test.runner.AndroidJUnitRunner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buildTypes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release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minifyEnabled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proguardFiles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getDefaultProguardFile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'proguard-android-optimize.txt'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),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'proguard-rules.pro'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compileOptions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targetCompatibility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JavaVersion.</a:t>
            </a: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VERSION_1_8</a:t>
            </a:r>
            <a:b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it-IT" altLang="it-IT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dependencies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'androidx.appcompat:appcompat:1.3.1'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'com.google.android.material:material:1.4.0'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'androidx.constraintlayout:constraintlayout:2.1.1'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'junit:junit:4.+'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'androidx.test.ext:junit:1.1.3'</a:t>
            </a:r>
            <a:b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androidTestImplementation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'androidx.test.espresso:espresso-core:3.4.0'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9A31237-AE03-48F3-B202-CB49D2DA6EA1}"/>
              </a:ext>
            </a:extLst>
          </p:cNvPr>
          <p:cNvCxnSpPr/>
          <p:nvPr/>
        </p:nvCxnSpPr>
        <p:spPr>
          <a:xfrm>
            <a:off x="3209731" y="1791478"/>
            <a:ext cx="509451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F1F6509-04CE-408F-A671-23A7E459CFB9}"/>
              </a:ext>
            </a:extLst>
          </p:cNvPr>
          <p:cNvCxnSpPr>
            <a:cxnSpLocks/>
          </p:cNvCxnSpPr>
          <p:nvPr/>
        </p:nvCxnSpPr>
        <p:spPr>
          <a:xfrm>
            <a:off x="5458408" y="2746310"/>
            <a:ext cx="2845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E5A4A8-E203-4474-8C1F-97FB67E672BA}"/>
              </a:ext>
            </a:extLst>
          </p:cNvPr>
          <p:cNvCxnSpPr>
            <a:cxnSpLocks/>
          </p:cNvCxnSpPr>
          <p:nvPr/>
        </p:nvCxnSpPr>
        <p:spPr>
          <a:xfrm>
            <a:off x="5629470" y="5974702"/>
            <a:ext cx="29920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516E4D7-85DF-4C67-B7DE-3468566FE411}"/>
              </a:ext>
            </a:extLst>
          </p:cNvPr>
          <p:cNvSpPr/>
          <p:nvPr/>
        </p:nvSpPr>
        <p:spPr>
          <a:xfrm>
            <a:off x="1250302" y="2062065"/>
            <a:ext cx="4208106" cy="179146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EB2C01-27CF-4A81-A7DD-242945C0285A}"/>
              </a:ext>
            </a:extLst>
          </p:cNvPr>
          <p:cNvSpPr/>
          <p:nvPr/>
        </p:nvSpPr>
        <p:spPr>
          <a:xfrm>
            <a:off x="1371601" y="5449080"/>
            <a:ext cx="4208106" cy="1356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2C61D5-BC69-473A-8D86-3F6600103090}"/>
              </a:ext>
            </a:extLst>
          </p:cNvPr>
          <p:cNvSpPr txBox="1"/>
          <p:nvPr/>
        </p:nvSpPr>
        <p:spPr>
          <a:xfrm>
            <a:off x="8304245" y="1716833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id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56173B-B20F-4982-A802-16386E4A8CB3}"/>
              </a:ext>
            </a:extLst>
          </p:cNvPr>
          <p:cNvSpPr txBox="1"/>
          <p:nvPr/>
        </p:nvSpPr>
        <p:spPr>
          <a:xfrm>
            <a:off x="8391330" y="2561644"/>
            <a:ext cx="327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properties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4C0A2D-A957-4849-B520-576A427396EF}"/>
              </a:ext>
            </a:extLst>
          </p:cNvPr>
          <p:cNvSpPr txBox="1"/>
          <p:nvPr/>
        </p:nvSpPr>
        <p:spPr>
          <a:xfrm>
            <a:off x="8540621" y="5414285"/>
            <a:ext cx="327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Your app </a:t>
            </a:r>
            <a:r>
              <a:rPr lang="it-IT" dirty="0" err="1"/>
              <a:t>dependencies</a:t>
            </a:r>
            <a:r>
              <a:rPr lang="it-IT" dirty="0"/>
              <a:t> (</a:t>
            </a:r>
            <a:r>
              <a:rPr lang="it-IT" dirty="0" err="1"/>
              <a:t>third</a:t>
            </a:r>
            <a:r>
              <a:rPr lang="it-IT" dirty="0"/>
              <a:t> part </a:t>
            </a:r>
            <a:r>
              <a:rPr lang="it-IT" dirty="0" err="1"/>
              <a:t>module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properties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01A7C39-0C3B-4834-88E2-1F3CDF91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35" y="1922473"/>
            <a:ext cx="11047445" cy="38472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compileSdk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	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defaultConfig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applicationId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 minimum SDK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that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target device must support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				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targetSdk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target SDK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versionCode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	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code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versionName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"1.0"	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--&gt;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 name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testInstrumentationRunner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androidx.test.runner.AndroidJUnitRunner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391016"/>
            <a:ext cx="10972800" cy="11430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C4B490-830B-4C22-94D2-EEB154A57B6C}"/>
              </a:ext>
            </a:extLst>
          </p:cNvPr>
          <p:cNvSpPr txBox="1"/>
          <p:nvPr/>
        </p:nvSpPr>
        <p:spPr>
          <a:xfrm>
            <a:off x="476596" y="2000250"/>
            <a:ext cx="4209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create new project, Android Studio create a new </a:t>
            </a:r>
            <a:r>
              <a:rPr lang="it-IT" sz="2800" dirty="0" err="1"/>
              <a:t>application</a:t>
            </a:r>
            <a:r>
              <a:rPr lang="it-IT" sz="2800" dirty="0"/>
              <a:t> </a:t>
            </a:r>
            <a:r>
              <a:rPr lang="it-IT" sz="2800" dirty="0" err="1"/>
              <a:t>structure</a:t>
            </a:r>
            <a:r>
              <a:rPr lang="it-IT" sz="2800" dirty="0"/>
              <a:t> for </a:t>
            </a:r>
            <a:r>
              <a:rPr lang="it-IT" sz="2800" dirty="0" err="1"/>
              <a:t>you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F8CB38-DEF7-41A7-8592-0B47C4A2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45" y="1490621"/>
            <a:ext cx="3685435" cy="52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F65B0-23C5-4BF7-9292-E1CE3785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20" y="1873250"/>
            <a:ext cx="479298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package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com.example.androidtutorial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:allowBackup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:fullBackupOnly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:roundIcon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mipmap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ic_launcher_round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:supportsRtl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:theme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="@style/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Theme.AndroidTutorial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&lt;activity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IntroActivity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&lt;action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android.intent.action.MAIN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category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android.intent.category.LAUNCHER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-filter&gt;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&lt;/activity&gt;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application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manifest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5F2BA-BDFD-4F11-BF9B-AD73D9BF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80" y="1699895"/>
            <a:ext cx="647700" cy="85725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6B7D75B-9D57-4D69-930B-7D36AD0381BC}"/>
              </a:ext>
            </a:extLst>
          </p:cNvPr>
          <p:cNvCxnSpPr>
            <a:cxnSpLocks/>
          </p:cNvCxnSpPr>
          <p:nvPr/>
        </p:nvCxnSpPr>
        <p:spPr>
          <a:xfrm flipV="1">
            <a:off x="6096000" y="2214880"/>
            <a:ext cx="3058160" cy="8940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C99AA25B-CED1-4A70-89A9-31E518F9EAD5}"/>
              </a:ext>
            </a:extLst>
          </p:cNvPr>
          <p:cNvSpPr/>
          <p:nvPr/>
        </p:nvSpPr>
        <p:spPr>
          <a:xfrm>
            <a:off x="5943600" y="2976880"/>
            <a:ext cx="152400" cy="58769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2DC191C-0882-4948-95FD-4E604A62A220}"/>
              </a:ext>
            </a:extLst>
          </p:cNvPr>
          <p:cNvCxnSpPr/>
          <p:nvPr/>
        </p:nvCxnSpPr>
        <p:spPr>
          <a:xfrm>
            <a:off x="5943600" y="3688080"/>
            <a:ext cx="2600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46F4CCC-49C5-44D7-A466-AF5139F9D48D}"/>
              </a:ext>
            </a:extLst>
          </p:cNvPr>
          <p:cNvSpPr txBox="1"/>
          <p:nvPr/>
        </p:nvSpPr>
        <p:spPr>
          <a:xfrm>
            <a:off x="8656320" y="3564572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App’s</a:t>
            </a:r>
            <a:r>
              <a:rPr lang="it-IT" dirty="0"/>
              <a:t> </a:t>
            </a:r>
            <a:r>
              <a:rPr lang="it-IT" dirty="0" err="1"/>
              <a:t>theme</a:t>
            </a:r>
            <a:endParaRPr lang="it-IT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3184037A-27DF-43A9-BA0D-EDEA62E9D245}"/>
              </a:ext>
            </a:extLst>
          </p:cNvPr>
          <p:cNvSpPr/>
          <p:nvPr/>
        </p:nvSpPr>
        <p:spPr>
          <a:xfrm>
            <a:off x="944880" y="2557145"/>
            <a:ext cx="2174240" cy="2837809"/>
          </a:xfrm>
          <a:prstGeom prst="leftBrace">
            <a:avLst>
              <a:gd name="adj1" fmla="val 18974"/>
              <a:gd name="adj2" fmla="val 460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B2A40E-CEFD-4A92-9970-5C8C60B252D1}"/>
              </a:ext>
            </a:extLst>
          </p:cNvPr>
          <p:cNvCxnSpPr/>
          <p:nvPr/>
        </p:nvCxnSpPr>
        <p:spPr>
          <a:xfrm>
            <a:off x="6705600" y="4785360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B476C40-1DFC-44A0-85CE-66B2A4A55758}"/>
              </a:ext>
            </a:extLst>
          </p:cNvPr>
          <p:cNvSpPr txBox="1"/>
          <p:nvPr/>
        </p:nvSpPr>
        <p:spPr>
          <a:xfrm>
            <a:off x="8900160" y="4600694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(e.g. </a:t>
            </a:r>
            <a:r>
              <a:rPr lang="it-IT" dirty="0" err="1"/>
              <a:t>Launcher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first ‘page’ of </a:t>
            </a:r>
            <a:r>
              <a:rPr lang="it-IT" dirty="0" err="1"/>
              <a:t>your</a:t>
            </a:r>
            <a:r>
              <a:rPr lang="it-IT" dirty="0"/>
              <a:t> app)</a:t>
            </a:r>
            <a:endParaRPr lang="it-IT" u="sng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6AA2A42-26C1-49AF-BBFB-56D2C3649CA5}"/>
              </a:ext>
            </a:extLst>
          </p:cNvPr>
          <p:cNvCxnSpPr/>
          <p:nvPr/>
        </p:nvCxnSpPr>
        <p:spPr>
          <a:xfrm flipH="1" flipV="1">
            <a:off x="1521460" y="2029440"/>
            <a:ext cx="1597660" cy="29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A9526F2-046D-4303-B6A5-DB018CCBABE3}"/>
              </a:ext>
            </a:extLst>
          </p:cNvPr>
          <p:cNvSpPr txBox="1"/>
          <p:nvPr/>
        </p:nvSpPr>
        <p:spPr>
          <a:xfrm>
            <a:off x="243840" y="1669336"/>
            <a:ext cx="20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Package of </a:t>
            </a:r>
            <a:r>
              <a:rPr lang="it-IT" dirty="0" err="1"/>
              <a:t>your</a:t>
            </a:r>
            <a:r>
              <a:rPr lang="it-IT" dirty="0"/>
              <a:t> app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CAE151-D70B-4173-AF7D-5313ED72165C}"/>
              </a:ext>
            </a:extLst>
          </p:cNvPr>
          <p:cNvSpPr txBox="1"/>
          <p:nvPr/>
        </p:nvSpPr>
        <p:spPr>
          <a:xfrm>
            <a:off x="297180" y="3195141"/>
            <a:ext cx="15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</a:t>
            </a:r>
          </a:p>
          <a:p>
            <a:r>
              <a:rPr lang="it-IT" dirty="0"/>
              <a:t>information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CE69762F-5ED5-4F5B-99F3-E29739A2F334}"/>
              </a:ext>
            </a:extLst>
          </p:cNvPr>
          <p:cNvSpPr/>
          <p:nvPr/>
        </p:nvSpPr>
        <p:spPr>
          <a:xfrm>
            <a:off x="2804160" y="3976049"/>
            <a:ext cx="426720" cy="12461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988E02C-3C92-4E8C-A5EA-BE62F2F306BA}"/>
              </a:ext>
            </a:extLst>
          </p:cNvPr>
          <p:cNvSpPr txBox="1"/>
          <p:nvPr/>
        </p:nvSpPr>
        <p:spPr>
          <a:xfrm>
            <a:off x="2118360" y="4139029"/>
            <a:ext cx="100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info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9B00FC-4579-4D04-B77D-4FCB4EB9AC1C}"/>
              </a:ext>
            </a:extLst>
          </p:cNvPr>
          <p:cNvSpPr txBox="1"/>
          <p:nvPr/>
        </p:nvSpPr>
        <p:spPr>
          <a:xfrm>
            <a:off x="10114384" y="1950098"/>
            <a:ext cx="14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 </a:t>
            </a:r>
            <a:r>
              <a:rPr lang="it-IT" dirty="0" err="1"/>
              <a:t>icon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575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folder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CEFF07-E071-4301-B06E-36B08398C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9" b="63195"/>
          <a:stretch/>
        </p:blipFill>
        <p:spPr>
          <a:xfrm>
            <a:off x="726086" y="3211810"/>
            <a:ext cx="5527886" cy="153416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729C84-E91A-429A-A257-F2D6613610DF}"/>
              </a:ext>
            </a:extLst>
          </p:cNvPr>
          <p:cNvSpPr txBox="1"/>
          <p:nvPr/>
        </p:nvSpPr>
        <p:spPr>
          <a:xfrm>
            <a:off x="6848669" y="2127511"/>
            <a:ext cx="3727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‘’</a:t>
            </a:r>
            <a:r>
              <a:rPr lang="it-IT" sz="2400" dirty="0" err="1"/>
              <a:t>real</a:t>
            </a:r>
            <a:r>
              <a:rPr lang="it-IT" sz="2400" dirty="0"/>
              <a:t>’’ java code (package, class, </a:t>
            </a:r>
            <a:r>
              <a:rPr lang="it-IT" sz="2400" dirty="0" err="1"/>
              <a:t>interface</a:t>
            </a:r>
            <a:r>
              <a:rPr lang="it-IT" sz="2400" dirty="0"/>
              <a:t> …)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E29F194-AAF8-418C-AE19-EC11312C1240}"/>
              </a:ext>
            </a:extLst>
          </p:cNvPr>
          <p:cNvCxnSpPr/>
          <p:nvPr/>
        </p:nvCxnSpPr>
        <p:spPr>
          <a:xfrm flipV="1">
            <a:off x="3237722" y="2547257"/>
            <a:ext cx="3415005" cy="1035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5E1ED48-45FE-4E62-841C-E4F7EDF4B46A}"/>
              </a:ext>
            </a:extLst>
          </p:cNvPr>
          <p:cNvCxnSpPr>
            <a:cxnSpLocks/>
          </p:cNvCxnSpPr>
          <p:nvPr/>
        </p:nvCxnSpPr>
        <p:spPr>
          <a:xfrm>
            <a:off x="3623387" y="4149536"/>
            <a:ext cx="4102360" cy="56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471F01-7A1D-4A36-955A-DBA2646D7DA7}"/>
              </a:ext>
            </a:extLst>
          </p:cNvPr>
          <p:cNvSpPr txBox="1"/>
          <p:nvPr/>
        </p:nvSpPr>
        <p:spPr>
          <a:xfrm>
            <a:off x="7800392" y="4444435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java code test</a:t>
            </a:r>
          </a:p>
        </p:txBody>
      </p:sp>
    </p:spTree>
    <p:extLst>
      <p:ext uri="{BB962C8B-B14F-4D97-AF65-F5344CB8AC3E}">
        <p14:creationId xmlns:p14="http://schemas.microsoft.com/office/powerpoint/2010/main" val="6735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 folder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6C0D33-A7B3-48D6-BE97-FC993D48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04" r="34983" b="39408"/>
          <a:stretch/>
        </p:blipFill>
        <p:spPr>
          <a:xfrm>
            <a:off x="4178405" y="2448760"/>
            <a:ext cx="3644795" cy="22758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F72A9E-A1CD-47AC-9993-E0D6BAA59ABF}"/>
              </a:ext>
            </a:extLst>
          </p:cNvPr>
          <p:cNvSpPr txBox="1"/>
          <p:nvPr/>
        </p:nvSpPr>
        <p:spPr>
          <a:xfrm>
            <a:off x="609600" y="1817609"/>
            <a:ext cx="33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Contains</a:t>
            </a:r>
            <a:r>
              <a:rPr lang="it-IT" sz="2400" dirty="0"/>
              <a:t> </a:t>
            </a:r>
            <a:r>
              <a:rPr lang="it-IT" sz="2400" dirty="0" err="1"/>
              <a:t>resources</a:t>
            </a:r>
            <a:r>
              <a:rPr lang="it-IT" sz="2400" dirty="0"/>
              <a:t> (image, </a:t>
            </a:r>
            <a:r>
              <a:rPr lang="it-IT" sz="2400" dirty="0" err="1"/>
              <a:t>string</a:t>
            </a:r>
            <a:r>
              <a:rPr lang="it-IT" sz="2400" dirty="0"/>
              <a:t>, layout, </a:t>
            </a:r>
            <a:r>
              <a:rPr lang="it-IT" sz="2400" dirty="0" err="1"/>
              <a:t>ecc</a:t>
            </a:r>
            <a:r>
              <a:rPr lang="it-IT" sz="2400" dirty="0"/>
              <a:t>…)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use in </a:t>
            </a:r>
            <a:r>
              <a:rPr lang="it-IT" sz="2400" dirty="0" err="1"/>
              <a:t>your</a:t>
            </a:r>
            <a:r>
              <a:rPr lang="it-IT" sz="2400" dirty="0"/>
              <a:t> app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A52776C-F873-430D-BA38-AF3490427D56}"/>
              </a:ext>
            </a:extLst>
          </p:cNvPr>
          <p:cNvSpPr txBox="1"/>
          <p:nvPr/>
        </p:nvSpPr>
        <p:spPr>
          <a:xfrm>
            <a:off x="8847876" y="4503779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app logo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30C7387-AB9E-4FEB-92C1-8BD5C3D08F67}"/>
              </a:ext>
            </a:extLst>
          </p:cNvPr>
          <p:cNvSpPr txBox="1"/>
          <p:nvPr/>
        </p:nvSpPr>
        <p:spPr>
          <a:xfrm>
            <a:off x="8759960" y="2602439"/>
            <a:ext cx="28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image (.png, .jpg) and more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F1DB96-B3EC-4BE6-96B3-36D25C7884EC}"/>
              </a:ext>
            </a:extLst>
          </p:cNvPr>
          <p:cNvSpPr txBox="1"/>
          <p:nvPr/>
        </p:nvSpPr>
        <p:spPr>
          <a:xfrm>
            <a:off x="8465917" y="3559466"/>
            <a:ext cx="30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/>
              <a:t>Contains</a:t>
            </a:r>
            <a:r>
              <a:rPr lang="it-IT" sz="1800" dirty="0"/>
              <a:t> layouts of </a:t>
            </a:r>
            <a:r>
              <a:rPr lang="it-IT" sz="1800" dirty="0" err="1"/>
              <a:t>your</a:t>
            </a:r>
            <a:r>
              <a:rPr lang="it-IT" sz="1800" dirty="0"/>
              <a:t> app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D1F9E5B-6D3A-4905-8C22-4C42B73BED4D}"/>
              </a:ext>
            </a:extLst>
          </p:cNvPr>
          <p:cNvSpPr txBox="1"/>
          <p:nvPr/>
        </p:nvSpPr>
        <p:spPr>
          <a:xfrm>
            <a:off x="8476265" y="5403338"/>
            <a:ext cx="27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colors and </a:t>
            </a:r>
            <a:r>
              <a:rPr lang="it-IT" dirty="0" err="1"/>
              <a:t>themes</a:t>
            </a:r>
            <a:endParaRPr lang="it-IT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D83E092-E719-4E0C-B0CE-204823FFEC3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691673" y="2925605"/>
            <a:ext cx="3068287" cy="12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34F6AE8-5E99-4E5F-A633-46810ED0F4C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17029" y="3399465"/>
            <a:ext cx="2848888" cy="34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E4BF83C-6D2F-4ECF-974E-CF5ABED60D6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756988" y="3806890"/>
            <a:ext cx="3090888" cy="102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4D2B7CA-BA34-4365-A67A-485934EB089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496278" y="4214572"/>
            <a:ext cx="2979987" cy="1511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folder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1A21A8-6E7D-42A8-B5E0-B376E497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540" y="2990543"/>
            <a:ext cx="637032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HomeActivity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tv_title_home_activity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="0dp"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="Home"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:textAlignment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="34sp"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:textStyle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bold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="0.25"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51A4DD-492F-4A21-86A0-BE746443B9A7}"/>
              </a:ext>
            </a:extLst>
          </p:cNvPr>
          <p:cNvCxnSpPr/>
          <p:nvPr/>
        </p:nvCxnSpPr>
        <p:spPr>
          <a:xfrm flipV="1">
            <a:off x="5181600" y="2438400"/>
            <a:ext cx="3528060" cy="784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4BC056D-E5CE-4E72-984A-0E07EC635537}"/>
              </a:ext>
            </a:extLst>
          </p:cNvPr>
          <p:cNvCxnSpPr>
            <a:cxnSpLocks/>
          </p:cNvCxnSpPr>
          <p:nvPr/>
        </p:nvCxnSpPr>
        <p:spPr>
          <a:xfrm>
            <a:off x="5621020" y="5943600"/>
            <a:ext cx="40335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067763-79B0-4466-B8AB-D78B2300BF16}"/>
              </a:ext>
            </a:extLst>
          </p:cNvPr>
          <p:cNvCxnSpPr>
            <a:cxnSpLocks/>
          </p:cNvCxnSpPr>
          <p:nvPr/>
        </p:nvCxnSpPr>
        <p:spPr>
          <a:xfrm flipV="1">
            <a:off x="5102860" y="4689159"/>
            <a:ext cx="4277360" cy="75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BCAB18B-6CD0-4277-8EDC-AC20736E290B}"/>
              </a:ext>
            </a:extLst>
          </p:cNvPr>
          <p:cNvCxnSpPr>
            <a:cxnSpLocks/>
          </p:cNvCxnSpPr>
          <p:nvPr/>
        </p:nvCxnSpPr>
        <p:spPr>
          <a:xfrm flipV="1">
            <a:off x="4884420" y="3465513"/>
            <a:ext cx="4495800" cy="3743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DA2A317-BFC4-4BAD-A595-189E486B5DA9}"/>
              </a:ext>
            </a:extLst>
          </p:cNvPr>
          <p:cNvCxnSpPr>
            <a:cxnSpLocks/>
          </p:cNvCxnSpPr>
          <p:nvPr/>
        </p:nvCxnSpPr>
        <p:spPr>
          <a:xfrm flipH="1">
            <a:off x="1689648" y="4125593"/>
            <a:ext cx="10662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55F73A7-8AA8-4A84-BCBA-2220ED0DF53E}"/>
              </a:ext>
            </a:extLst>
          </p:cNvPr>
          <p:cNvCxnSpPr>
            <a:cxnSpLocks/>
          </p:cNvCxnSpPr>
          <p:nvPr/>
        </p:nvCxnSpPr>
        <p:spPr>
          <a:xfrm flipV="1">
            <a:off x="5092700" y="4174013"/>
            <a:ext cx="4561840" cy="3429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C0E5CB-AAC1-41FE-A758-2A3632F9320E}"/>
              </a:ext>
            </a:extLst>
          </p:cNvPr>
          <p:cNvSpPr txBox="1"/>
          <p:nvPr/>
        </p:nvSpPr>
        <p:spPr>
          <a:xfrm>
            <a:off x="8912860" y="2226865"/>
            <a:ext cx="184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4" name="Scorrimento verticale 33">
            <a:extLst>
              <a:ext uri="{FF2B5EF4-FFF2-40B4-BE49-F238E27FC236}">
                <a16:creationId xmlns:a16="http://schemas.microsoft.com/office/drawing/2014/main" id="{432A0C38-D641-4187-802D-AD8A964E4E42}"/>
              </a:ext>
            </a:extLst>
          </p:cNvPr>
          <p:cNvSpPr/>
          <p:nvPr/>
        </p:nvSpPr>
        <p:spPr>
          <a:xfrm>
            <a:off x="423390" y="1625100"/>
            <a:ext cx="2018340" cy="1503930"/>
          </a:xfrm>
          <a:prstGeom prst="verticalScroll">
            <a:avLst>
              <a:gd name="adj" fmla="val 79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WHAT IS LAYOUT?</a:t>
            </a:r>
          </a:p>
          <a:p>
            <a:pPr algn="ctr"/>
            <a:r>
              <a:rPr lang="it-IT" dirty="0"/>
              <a:t>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user </a:t>
            </a:r>
            <a:r>
              <a:rPr lang="it-IT" dirty="0" err="1"/>
              <a:t>see</a:t>
            </a:r>
            <a:r>
              <a:rPr lang="it-IT" dirty="0"/>
              <a:t> on the screen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0855B1-342D-4DB3-BA54-15221C497EBE}"/>
              </a:ext>
            </a:extLst>
          </p:cNvPr>
          <p:cNvSpPr txBox="1"/>
          <p:nvPr/>
        </p:nvSpPr>
        <p:spPr>
          <a:xfrm>
            <a:off x="9380220" y="3141268"/>
            <a:ext cx="197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Layout </a:t>
            </a:r>
            <a:r>
              <a:rPr lang="it-IT" dirty="0" err="1"/>
              <a:t>dimension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4475507-845E-4FF4-A74D-7554D0390AD5}"/>
              </a:ext>
            </a:extLst>
          </p:cNvPr>
          <p:cNvSpPr txBox="1"/>
          <p:nvPr/>
        </p:nvSpPr>
        <p:spPr>
          <a:xfrm>
            <a:off x="41910" y="3465513"/>
            <a:ext cx="184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</a:t>
            </a:r>
            <a:r>
              <a:rPr lang="it-IT" dirty="0" err="1"/>
              <a:t>binded</a:t>
            </a:r>
            <a:r>
              <a:rPr lang="it-IT" dirty="0"/>
              <a:t> to </a:t>
            </a:r>
            <a:r>
              <a:rPr lang="it-IT" dirty="0" err="1"/>
              <a:t>this</a:t>
            </a:r>
            <a:r>
              <a:rPr lang="it-IT" dirty="0"/>
              <a:t> layout (</a:t>
            </a:r>
            <a:r>
              <a:rPr lang="it-IT" dirty="0" err="1"/>
              <a:t>what</a:t>
            </a:r>
            <a:r>
              <a:rPr lang="it-IT" dirty="0"/>
              <a:t> activity show to user </a:t>
            </a:r>
            <a:r>
              <a:rPr lang="it-IT" dirty="0" err="1"/>
              <a:t>this</a:t>
            </a:r>
            <a:r>
              <a:rPr lang="it-IT" dirty="0"/>
              <a:t> layout)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A75E30D-DC07-40A4-801D-34DA0B541BAA}"/>
              </a:ext>
            </a:extLst>
          </p:cNvPr>
          <p:cNvSpPr txBox="1"/>
          <p:nvPr/>
        </p:nvSpPr>
        <p:spPr>
          <a:xfrm>
            <a:off x="9649460" y="3771036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r>
              <a:rPr lang="it-IT" dirty="0"/>
              <a:t>  id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B235E9D-F21E-4B41-96A7-0DA3EC83912C}"/>
              </a:ext>
            </a:extLst>
          </p:cNvPr>
          <p:cNvSpPr txBox="1"/>
          <p:nvPr/>
        </p:nvSpPr>
        <p:spPr>
          <a:xfrm>
            <a:off x="9380220" y="4456168"/>
            <a:ext cx="1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Graphic element dimension</a:t>
            </a:r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3545BC-EFE0-434F-B1C6-0DD8F509C3E0}"/>
              </a:ext>
            </a:extLst>
          </p:cNvPr>
          <p:cNvSpPr txBox="1"/>
          <p:nvPr/>
        </p:nvSpPr>
        <p:spPr>
          <a:xfrm>
            <a:off x="9620225" y="5612389"/>
            <a:ext cx="184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graphic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on the screen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9B163B1-2401-4E3A-A139-021DE3A7174B}"/>
              </a:ext>
            </a:extLst>
          </p:cNvPr>
          <p:cNvCxnSpPr>
            <a:cxnSpLocks/>
          </p:cNvCxnSpPr>
          <p:nvPr/>
        </p:nvCxnSpPr>
        <p:spPr>
          <a:xfrm>
            <a:off x="4621220" y="5233521"/>
            <a:ext cx="18557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34B1931-158B-4F64-89AF-55098367C4EA}"/>
              </a:ext>
            </a:extLst>
          </p:cNvPr>
          <p:cNvSpPr txBox="1"/>
          <p:nvPr/>
        </p:nvSpPr>
        <p:spPr>
          <a:xfrm>
            <a:off x="6629400" y="4929960"/>
            <a:ext cx="191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Element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8" name="Parentesi quadra chiusa 47">
            <a:extLst>
              <a:ext uri="{FF2B5EF4-FFF2-40B4-BE49-F238E27FC236}">
                <a16:creationId xmlns:a16="http://schemas.microsoft.com/office/drawing/2014/main" id="{4CB892B7-B9FC-4628-B493-945358FE5A7D}"/>
              </a:ext>
            </a:extLst>
          </p:cNvPr>
          <p:cNvSpPr/>
          <p:nvPr/>
        </p:nvSpPr>
        <p:spPr>
          <a:xfrm flipH="1">
            <a:off x="2375994" y="4256687"/>
            <a:ext cx="707190" cy="201355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4C0881F2-25FF-4C5E-BBBE-BE540E3DE086}"/>
              </a:ext>
            </a:extLst>
          </p:cNvPr>
          <p:cNvSpPr txBox="1"/>
          <p:nvPr/>
        </p:nvSpPr>
        <p:spPr>
          <a:xfrm>
            <a:off x="2644930" y="2507919"/>
            <a:ext cx="15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F81999D8-CFD2-4A8F-9E2C-0D24F4FE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995" y="174716"/>
            <a:ext cx="1187620" cy="2517869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3AB3546-D7B1-4E92-846D-31D8110B9004}"/>
              </a:ext>
            </a:extLst>
          </p:cNvPr>
          <p:cNvSpPr txBox="1"/>
          <p:nvPr/>
        </p:nvSpPr>
        <p:spPr>
          <a:xfrm>
            <a:off x="1389659" y="4821829"/>
            <a:ext cx="100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Graphic </a:t>
            </a:r>
            <a:r>
              <a:rPr lang="it-IT" dirty="0" err="1"/>
              <a:t>element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0C422A5-E1C5-4942-ABAC-E16E5B4BD731}"/>
              </a:ext>
            </a:extLst>
          </p:cNvPr>
          <p:cNvSpPr/>
          <p:nvPr/>
        </p:nvSpPr>
        <p:spPr>
          <a:xfrm>
            <a:off x="2690171" y="3675205"/>
            <a:ext cx="2160037" cy="29232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32DBBCC-3E9C-4562-91EE-33942EAFCA13}"/>
              </a:ext>
            </a:extLst>
          </p:cNvPr>
          <p:cNvSpPr/>
          <p:nvPr/>
        </p:nvSpPr>
        <p:spPr>
          <a:xfrm>
            <a:off x="2846430" y="4589147"/>
            <a:ext cx="2160037" cy="2923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folder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74B967-827F-46E1-BFFD-3B86C7E0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917657"/>
            <a:ext cx="3685346" cy="25999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973965A-71D6-482B-A9C2-A942D9BA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805" y="1586409"/>
            <a:ext cx="294847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#FFBB86FC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="purple_500"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#FF6200EE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="purple_700"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#FF3700B3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="teal_200"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#FF03DAC5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="teal_700"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#FF018786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="black"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#FF000000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&lt;color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="white"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#FFFFFFFF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&lt;/color&gt;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6A8995-5ED3-4460-9A4D-DF0B27D1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3" y="2694518"/>
            <a:ext cx="3368351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app_name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AndroidTutorial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week_day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Wednesday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Thursday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Friday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Saturday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&lt;item&gt;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Sunday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string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-array&gt;</a:t>
            </a:r>
            <a:b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resources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DD462B-3944-4506-89FF-147A56C80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474" y="4317060"/>
            <a:ext cx="5710334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Base application theme.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&lt;style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="Theme.AndroidTutorial"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parent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="Theme.MaterialComponents.DayNight.DarkActionBar"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Primary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@color/purple_500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="colorPrimaryVariant"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@color/purple_700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="colorOnPrimary"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@color/white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Secondary brand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@color/teal_200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="colorSecondaryVariant"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@color/teal_700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="colorOnSecondary"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@color/black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Status bar color.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&lt;item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="android:statusBarColor"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:targetApi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="l"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?attr/colorPrimaryVariant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&lt;/item&gt;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Customize your theme here. --&gt;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&lt;/style&gt;</a:t>
            </a:r>
            <a:b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14A0062-4A85-4D86-9932-6A0C9BEDE44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23768" y="2402017"/>
            <a:ext cx="3120037" cy="855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0F7D376-F4CA-4748-B454-5B392B4D8A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23768" y="2998839"/>
            <a:ext cx="6460395" cy="7421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720DA2F-852F-4194-93B6-4DE196BF5FE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54942" y="3429000"/>
            <a:ext cx="3748699" cy="8880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7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0A784-DD30-42BC-A123-2C652196AD4C}"/>
              </a:ext>
            </a:extLst>
          </p:cNvPr>
          <p:cNvSpPr txBox="1"/>
          <p:nvPr/>
        </p:nvSpPr>
        <p:spPr>
          <a:xfrm>
            <a:off x="382555" y="1978090"/>
            <a:ext cx="10972800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In XML files:</a:t>
            </a:r>
          </a:p>
          <a:p>
            <a:pPr lvl="3">
              <a:lnSpc>
                <a:spcPct val="150000"/>
              </a:lnSpc>
            </a:pPr>
            <a:r>
              <a:rPr lang="it-IT" dirty="0">
                <a:highlight>
                  <a:srgbClr val="FFFF00"/>
                </a:highlight>
              </a:rPr>
              <a:t>@element_type/element_id</a:t>
            </a:r>
          </a:p>
          <a:p>
            <a:pPr lvl="3">
              <a:lnSpc>
                <a:spcPct val="150000"/>
              </a:lnSpc>
            </a:pPr>
            <a:endParaRPr lang="it-IT" b="1" dirty="0"/>
          </a:p>
          <a:p>
            <a:pPr lvl="3">
              <a:lnSpc>
                <a:spcPct val="150000"/>
              </a:lnSpc>
            </a:pPr>
            <a:r>
              <a:rPr lang="it-IT" i="1" dirty="0"/>
              <a:t>e.g.: </a:t>
            </a:r>
            <a:r>
              <a:rPr lang="it-IT" i="1" dirty="0" err="1"/>
              <a:t>android:text</a:t>
            </a:r>
            <a:r>
              <a:rPr lang="it-IT" i="1" dirty="0"/>
              <a:t>=‘’@</a:t>
            </a:r>
            <a:r>
              <a:rPr lang="it-IT" i="1" dirty="0" err="1"/>
              <a:t>string</a:t>
            </a:r>
            <a:r>
              <a:rPr lang="it-IT" i="1" dirty="0"/>
              <a:t>/</a:t>
            </a:r>
            <a:r>
              <a:rPr lang="it-IT" i="1" dirty="0" err="1"/>
              <a:t>app_name</a:t>
            </a:r>
            <a:r>
              <a:rPr lang="it-IT" i="1" dirty="0"/>
              <a:t>’’</a:t>
            </a:r>
          </a:p>
          <a:p>
            <a:pPr lvl="3">
              <a:lnSpc>
                <a:spcPct val="150000"/>
              </a:lnSpc>
            </a:pPr>
            <a:endParaRPr lang="it-IT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b="1" dirty="0"/>
              <a:t>In java files:</a:t>
            </a:r>
          </a:p>
          <a:p>
            <a:pPr lvl="3">
              <a:lnSpc>
                <a:spcPct val="150000"/>
              </a:lnSpc>
            </a:pPr>
            <a:r>
              <a:rPr lang="it-IT" dirty="0" err="1">
                <a:highlight>
                  <a:srgbClr val="FFFF00"/>
                </a:highlight>
              </a:rPr>
              <a:t>R.id.element_id</a:t>
            </a:r>
            <a:endParaRPr lang="it-IT" dirty="0">
              <a:highlight>
                <a:srgbClr val="FFFF00"/>
              </a:highlight>
            </a:endParaRPr>
          </a:p>
          <a:p>
            <a:pPr lvl="3">
              <a:lnSpc>
                <a:spcPct val="150000"/>
              </a:lnSpc>
            </a:pPr>
            <a:endParaRPr lang="it-IT" dirty="0"/>
          </a:p>
          <a:p>
            <a:pPr lvl="3">
              <a:lnSpc>
                <a:spcPct val="150000"/>
              </a:lnSpc>
            </a:pPr>
            <a:r>
              <a:rPr lang="it-IT" i="1" dirty="0"/>
              <a:t>e.g.: </a:t>
            </a:r>
            <a:r>
              <a:rPr lang="it-IT" i="1" dirty="0" err="1"/>
              <a:t>textView.setText</a:t>
            </a:r>
            <a:r>
              <a:rPr lang="it-IT" i="1" dirty="0"/>
              <a:t>(</a:t>
            </a:r>
            <a:r>
              <a:rPr lang="it-IT" i="1" dirty="0" err="1"/>
              <a:t>R.id.app_name</a:t>
            </a:r>
            <a:r>
              <a:rPr lang="it-IT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Scripts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C85BBD-9328-4AAE-A468-39F3370D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42" y="2563099"/>
            <a:ext cx="5915025" cy="301942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6C8740-F9B6-477E-9F61-1E3F011EEF19}"/>
              </a:ext>
            </a:extLst>
          </p:cNvPr>
          <p:cNvSpPr txBox="1"/>
          <p:nvPr/>
        </p:nvSpPr>
        <p:spPr>
          <a:xfrm>
            <a:off x="8029153" y="2942776"/>
            <a:ext cx="343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Contains</a:t>
            </a:r>
            <a:r>
              <a:rPr lang="it-IT" dirty="0"/>
              <a:t> app </a:t>
            </a:r>
            <a:r>
              <a:rPr lang="it-IT" dirty="0" err="1"/>
              <a:t>properties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D7B040D-D21D-4A12-8DAD-A1A3130004C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13138" y="3127442"/>
            <a:ext cx="3716015" cy="3015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46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1424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Wingdings</vt:lpstr>
      <vt:lpstr>Tema di Office</vt:lpstr>
      <vt:lpstr>Nicola</vt:lpstr>
      <vt:lpstr>Application Structure</vt:lpstr>
      <vt:lpstr>Structure</vt:lpstr>
      <vt:lpstr>AndroidManifest.xml</vt:lpstr>
      <vt:lpstr>Java code folder</vt:lpstr>
      <vt:lpstr>Res folder</vt:lpstr>
      <vt:lpstr>Layout folder</vt:lpstr>
      <vt:lpstr>Values folder</vt:lpstr>
      <vt:lpstr>How to access resources?</vt:lpstr>
      <vt:lpstr>Gradle Scripts</vt:lpstr>
      <vt:lpstr>Build.gradle (Module: ProjectName.app)</vt:lpstr>
      <vt:lpstr>App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6</cp:revision>
  <dcterms:created xsi:type="dcterms:W3CDTF">2021-11-12T15:41:14Z</dcterms:created>
  <dcterms:modified xsi:type="dcterms:W3CDTF">2021-11-20T16:18:14Z</dcterms:modified>
</cp:coreProperties>
</file>