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61" r:id="rId3"/>
    <p:sldId id="262" r:id="rId4"/>
    <p:sldId id="264" r:id="rId5"/>
    <p:sldId id="263" r:id="rId6"/>
    <p:sldId id="265" r:id="rId7"/>
    <p:sldId id="271" r:id="rId8"/>
    <p:sldId id="27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3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9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roid_Pie" TargetMode="External"/><Relationship Id="rId2" Type="http://schemas.openxmlformats.org/officeDocument/2006/relationships/hyperlink" Target="https://en.wikipedia.org/wiki/Android_Oreo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Android_12" TargetMode="External"/><Relationship Id="rId5" Type="http://schemas.openxmlformats.org/officeDocument/2006/relationships/hyperlink" Target="https://en.wikipedia.org/wiki/Android_11" TargetMode="External"/><Relationship Id="rId4" Type="http://schemas.openxmlformats.org/officeDocument/2006/relationships/hyperlink" Target="https://en.wikipedia.org/wiki/Android_1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age_share_of_operating_system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androi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Introduction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Android timeline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9745AC3-D05C-47F3-8F59-E9C6F57915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2003: Android Inc. was founded</a:t>
            </a:r>
          </a:p>
          <a:p>
            <a:r>
              <a:rPr lang="en-US" sz="2400" dirty="0"/>
              <a:t>2005: Google bought Android Inc.</a:t>
            </a:r>
          </a:p>
          <a:p>
            <a:r>
              <a:rPr lang="en-US" sz="2400" dirty="0"/>
              <a:t>2008: first device with Android OS</a:t>
            </a:r>
          </a:p>
          <a:p>
            <a:r>
              <a:rPr lang="en-US" sz="2400" dirty="0"/>
              <a:t>2017: Google announced that Google Play would begin to require apps to target Android 8</a:t>
            </a:r>
          </a:p>
          <a:p>
            <a:r>
              <a:rPr lang="en-US" sz="2400" dirty="0"/>
              <a:t>2021: Google announced new apps will need to target Android 10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4788C23B-5725-4418-AAAA-62510245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6EF7B2-A62B-4BAA-8EC9-66A59B96A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160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191DE2DA-CAAE-EB44-985E-FA135BB6399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0899883"/>
              </p:ext>
            </p:extLst>
          </p:nvPr>
        </p:nvGraphicFramePr>
        <p:xfrm>
          <a:off x="6197602" y="1600200"/>
          <a:ext cx="5151864" cy="4983160"/>
        </p:xfrm>
        <a:graphic>
          <a:graphicData uri="http://schemas.openxmlformats.org/drawingml/2006/table">
            <a:tbl>
              <a:tblPr/>
              <a:tblGrid>
                <a:gridCol w="858644">
                  <a:extLst>
                    <a:ext uri="{9D8B030D-6E8A-4147-A177-3AD203B41FA5}">
                      <a16:colId xmlns:a16="http://schemas.microsoft.com/office/drawing/2014/main" val="1112145444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4029414125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4188087921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301201834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1424220389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val="691802088"/>
                    </a:ext>
                  </a:extLst>
                </a:gridCol>
              </a:tblGrid>
              <a:tr h="657578"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Name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Internal codename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Version number(s)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Initial stable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release date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Supported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(security fixes)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effectLst/>
                        </a:rPr>
                        <a:t>API level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15929"/>
                  </a:ext>
                </a:extLst>
              </a:tr>
              <a:tr h="657578">
                <a:tc rowSpan="2"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2" tooltip="Android Oreo"/>
                        </a:rPr>
                        <a:t>Android Oreo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Oatmeal Cookie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8.0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August 21, 2017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No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26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60586"/>
                  </a:ext>
                </a:extLst>
              </a:tr>
              <a:tr h="657578"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100" dirty="0">
                          <a:effectLst/>
                        </a:rPr>
                        <a:t>8.1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December 5, 2017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No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27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09105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3" tooltip="Android Pie"/>
                        </a:rPr>
                        <a:t>Android Pie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9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August 6, 2018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28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219335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4" tooltip="Android 10"/>
                        </a:rPr>
                        <a:t>Android 10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Quince Tart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 dirty="0">
                          <a:effectLst/>
                        </a:rPr>
                        <a:t>10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September 3, 2019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29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86513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5" tooltip="Android 11"/>
                        </a:rPr>
                        <a:t>Android 11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Red Velvet Cake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11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September 8, 2020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30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530750"/>
                  </a:ext>
                </a:extLst>
              </a:tr>
              <a:tr h="657578">
                <a:tc>
                  <a:txBody>
                    <a:bodyPr/>
                    <a:lstStyle/>
                    <a:p>
                      <a:r>
                        <a:rPr lang="en-GB" sz="1100" u="none" strike="noStrike">
                          <a:solidFill>
                            <a:srgbClr val="0645AD"/>
                          </a:solidFill>
                          <a:effectLst/>
                          <a:hlinkClick r:id="rId6" tooltip="Android 12"/>
                        </a:rPr>
                        <a:t>Android 12</a:t>
                      </a:r>
                      <a:endParaRPr lang="en-GB" sz="1100">
                        <a:effectLst/>
                      </a:endParaRP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Snow Cone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12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October 4, 2021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Yes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>
                          <a:effectLst/>
                        </a:rPr>
                        <a:t>31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28891"/>
                  </a:ext>
                </a:extLst>
              </a:tr>
              <a:tr h="380114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Android 12L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solidFill>
                            <a:srgbClr val="2C2C2C"/>
                          </a:solidFill>
                          <a:effectLst/>
                        </a:rPr>
                        <a:t>Un­known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solidFill>
                            <a:srgbClr val="2C2C2C"/>
                          </a:solidFill>
                          <a:effectLst/>
                        </a:rPr>
                        <a:t>Un­known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Q1 2022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>
                          <a:effectLst/>
                        </a:rPr>
                        <a:t>Presupported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T" sz="1100" dirty="0">
                          <a:effectLst/>
                        </a:rPr>
                        <a:t>32</a:t>
                      </a:r>
                    </a:p>
                  </a:txBody>
                  <a:tcPr marL="21865" marR="21865" marT="10932" marB="10932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2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stas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991A130-743A-4D12-B2E9-9CFDA4C82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"/>
          <a:stretch/>
        </p:blipFill>
        <p:spPr bwMode="auto">
          <a:xfrm>
            <a:off x="609600" y="1553407"/>
            <a:ext cx="6433071" cy="443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78AE31ED-65DE-4F60-BD1B-C1BDE31C5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17405"/>
              </p:ext>
            </p:extLst>
          </p:nvPr>
        </p:nvGraphicFramePr>
        <p:xfrm>
          <a:off x="7327542" y="1653103"/>
          <a:ext cx="4501292" cy="3949730"/>
        </p:xfrm>
        <a:graphic>
          <a:graphicData uri="http://schemas.openxmlformats.org/drawingml/2006/table">
            <a:tbl>
              <a:tblPr/>
              <a:tblGrid>
                <a:gridCol w="2250646">
                  <a:extLst>
                    <a:ext uri="{9D8B030D-6E8A-4147-A177-3AD203B41FA5}">
                      <a16:colId xmlns:a16="http://schemas.microsoft.com/office/drawing/2014/main" val="2716621217"/>
                    </a:ext>
                  </a:extLst>
                </a:gridCol>
                <a:gridCol w="2250646">
                  <a:extLst>
                    <a:ext uri="{9D8B030D-6E8A-4147-A177-3AD203B41FA5}">
                      <a16:colId xmlns:a16="http://schemas.microsoft.com/office/drawing/2014/main" val="705278644"/>
                    </a:ext>
                  </a:extLst>
                </a:gridCol>
              </a:tblGrid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Year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Active users 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801396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2012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0.5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886057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2013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0.7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960009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2014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32750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2015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1.4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042050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2016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1.7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429975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2017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854959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2018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2.3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29926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2019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2.5 billion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454329"/>
                  </a:ext>
                </a:extLst>
              </a:tr>
              <a:tr h="394973"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2020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2.8 </a:t>
                      </a:r>
                      <a:r>
                        <a:rPr lang="it-IT" sz="1200" dirty="0" err="1">
                          <a:effectLst/>
                        </a:rPr>
                        <a:t>billion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46661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9A22906-EC72-411A-BA57-C0D47A66EBCF}"/>
              </a:ext>
            </a:extLst>
          </p:cNvPr>
          <p:cNvSpPr txBox="1"/>
          <p:nvPr/>
        </p:nvSpPr>
        <p:spPr>
          <a:xfrm>
            <a:off x="7327542" y="5602833"/>
            <a:ext cx="3993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https://www.businessofapps.com/data/android-statistics/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723A91C-6581-4F88-8669-CA3E205883FA}"/>
              </a:ext>
            </a:extLst>
          </p:cNvPr>
          <p:cNvSpPr txBox="1"/>
          <p:nvPr/>
        </p:nvSpPr>
        <p:spPr>
          <a:xfrm>
            <a:off x="861141" y="5981273"/>
            <a:ext cx="6181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hlinkClick r:id="rId3"/>
              </a:rPr>
              <a:t>https://en.wikipedia.org/wiki/Usage_share_of_operating_systems</a:t>
            </a:r>
            <a:endParaRPr lang="it-IT" sz="1200" dirty="0"/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59947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Android app?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202B6D-CF33-644E-986C-9C4A3D3E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Market share</a:t>
            </a:r>
          </a:p>
          <a:p>
            <a:pPr lvl="1"/>
            <a:r>
              <a:rPr lang="en-US" dirty="0"/>
              <a:t>Best-selling OS worldwide on smartphones and tablets</a:t>
            </a:r>
          </a:p>
          <a:p>
            <a:r>
              <a:rPr lang="en-US" dirty="0"/>
              <a:t>Device compatibility</a:t>
            </a:r>
          </a:p>
          <a:p>
            <a:r>
              <a:rPr lang="en-US" dirty="0"/>
              <a:t>Low training time</a:t>
            </a:r>
          </a:p>
          <a:p>
            <a:r>
              <a:rPr lang="en-US" dirty="0"/>
              <a:t>Free and open-source software</a:t>
            </a:r>
          </a:p>
          <a:p>
            <a:pPr lvl="1"/>
            <a:r>
              <a:rPr lang="en-US" dirty="0">
                <a:hlinkClick r:id="rId2"/>
              </a:rPr>
              <a:t>Https://source.Android.Com/</a:t>
            </a:r>
            <a:endParaRPr lang="en-US" dirty="0"/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You can use Java, Kotlin</a:t>
            </a:r>
          </a:p>
          <a:p>
            <a:r>
              <a:rPr lang="en-US" dirty="0"/>
              <a:t>Support</a:t>
            </a:r>
          </a:p>
          <a:p>
            <a:pPr lvl="1"/>
            <a:r>
              <a:rPr lang="en-US" dirty="0"/>
              <a:t>Large </a:t>
            </a:r>
            <a:r>
              <a:rPr lang="en-US" dirty="0" err="1"/>
              <a:t>api</a:t>
            </a:r>
            <a:endParaRPr lang="en-US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0432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F60F57-1350-6740-998E-764411E9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F7591-9E8A-A542-9FCF-473984599B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Linux O.S. Kernel:</a:t>
            </a:r>
            <a:r>
              <a:rPr lang="en-GB" dirty="0"/>
              <a:t> provide interface with hardware and process control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Run time </a:t>
            </a:r>
            <a:r>
              <a:rPr lang="en-GB" dirty="0"/>
              <a:t>environment (ART): used to execute applications</a:t>
            </a:r>
          </a:p>
          <a:p>
            <a:pPr marL="0" indent="0" algn="just">
              <a:buNone/>
            </a:pPr>
            <a:r>
              <a:rPr lang="en-GB" dirty="0"/>
              <a:t>(Each app runs in a separate process and ART has control on memory and process management, it could stop or kill processes)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Open source libraries</a:t>
            </a:r>
            <a:r>
              <a:rPr lang="en-GB" dirty="0"/>
              <a:t> for application development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Pre-installed application</a:t>
            </a:r>
            <a:r>
              <a:rPr lang="en-GB" dirty="0"/>
              <a:t>: phone, SMS, email, browser, calendar, camera, contacts, alarm clock</a:t>
            </a:r>
          </a:p>
          <a:p>
            <a:endParaRPr lang="en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FE7D174-7AE5-4B83-9EDE-55F644650B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dirty="0">
                <a:solidFill>
                  <a:srgbClr val="FF0000"/>
                </a:solidFill>
              </a:rPr>
              <a:t>Software development kit (SDK): </a:t>
            </a:r>
            <a:r>
              <a:rPr lang="en-GB" dirty="0"/>
              <a:t>used to create app (including IDE and Documentation)</a:t>
            </a:r>
          </a:p>
          <a:p>
            <a:pPr algn="just"/>
            <a:r>
              <a:rPr lang="en-GB" dirty="0"/>
              <a:t>Application framework to manage system services</a:t>
            </a:r>
          </a:p>
          <a:p>
            <a:pPr algn="just"/>
            <a:r>
              <a:rPr lang="en-GB" dirty="0"/>
              <a:t>User interface framework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Compatibility Definition Document </a:t>
            </a:r>
            <a:r>
              <a:rPr lang="en-GB" dirty="0"/>
              <a:t>(CDD) and </a:t>
            </a:r>
            <a:r>
              <a:rPr lang="en-GB" dirty="0">
                <a:solidFill>
                  <a:srgbClr val="FF0000"/>
                </a:solidFill>
              </a:rPr>
              <a:t>Compatibility Test Suite </a:t>
            </a:r>
            <a:r>
              <a:rPr lang="en-GB" dirty="0"/>
              <a:t>(CTS): describe the resources required for a devis to support android software</a:t>
            </a:r>
          </a:p>
        </p:txBody>
      </p:sp>
    </p:spTree>
    <p:extLst>
      <p:ext uri="{BB962C8B-B14F-4D97-AF65-F5344CB8AC3E}">
        <p14:creationId xmlns:p14="http://schemas.microsoft.com/office/powerpoint/2010/main" val="33388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3081276C-A61E-4601-BBB5-57FC399E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66E4-AC64-D845-BAF2-8F3BA87C57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ANDROID FRAMEWORK</a:t>
            </a:r>
            <a:r>
              <a:rPr lang="en-US" dirty="0"/>
              <a:t>: When you develop android app you use Android Framework, which offer an interface for native languages libraries (Java, C++).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ANDROID RUNTIME</a:t>
            </a:r>
            <a:r>
              <a:rPr lang="en-US" dirty="0"/>
              <a:t>: is the android “virtual machine”. Core Libraries is a set of classes which are used by SDK and included functionality near the android VM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HAL</a:t>
            </a:r>
            <a:r>
              <a:rPr lang="en-US" dirty="0"/>
              <a:t> (Hardware Abstraction Layer): defines a standard interface for hardware vendors to implement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LINUX KERNEL</a:t>
            </a:r>
            <a:r>
              <a:rPr lang="en-US" dirty="0"/>
              <a:t>: </a:t>
            </a:r>
            <a:r>
              <a:rPr lang="en-US" dirty="0">
                <a:solidFill>
                  <a:srgbClr val="202124"/>
                </a:solidFill>
              </a:rPr>
              <a:t>Android uses a version of the Linux kernel with a few special additions </a:t>
            </a:r>
            <a:r>
              <a:rPr lang="it-IT" dirty="0">
                <a:solidFill>
                  <a:srgbClr val="202124"/>
                </a:solidFill>
              </a:rPr>
              <a:t>for a mobile </a:t>
            </a:r>
            <a:r>
              <a:rPr lang="it-IT" dirty="0" err="1">
                <a:solidFill>
                  <a:srgbClr val="202124"/>
                </a:solidFill>
              </a:rPr>
              <a:t>embedded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platform</a:t>
            </a:r>
            <a:r>
              <a:rPr lang="it-IT" dirty="0">
                <a:solidFill>
                  <a:srgbClr val="202124"/>
                </a:solidFill>
              </a:rPr>
              <a:t>. In Linux </a:t>
            </a:r>
            <a:r>
              <a:rPr lang="it-IT" dirty="0" err="1">
                <a:solidFill>
                  <a:srgbClr val="202124"/>
                </a:solidFill>
              </a:rPr>
              <a:t>Kernel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each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application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is</a:t>
            </a:r>
            <a:r>
              <a:rPr lang="it-IT" dirty="0">
                <a:solidFill>
                  <a:srgbClr val="202124"/>
                </a:solidFill>
              </a:rPr>
              <a:t> </a:t>
            </a:r>
            <a:r>
              <a:rPr lang="it-IT" dirty="0" err="1">
                <a:solidFill>
                  <a:srgbClr val="202124"/>
                </a:solidFill>
              </a:rPr>
              <a:t>binded</a:t>
            </a:r>
            <a:r>
              <a:rPr lang="it-IT" dirty="0">
                <a:solidFill>
                  <a:srgbClr val="202124"/>
                </a:solidFill>
              </a:rPr>
              <a:t> to a single </a:t>
            </a:r>
            <a:r>
              <a:rPr lang="it-IT" dirty="0" err="1">
                <a:solidFill>
                  <a:srgbClr val="202124"/>
                </a:solidFill>
              </a:rPr>
              <a:t>process</a:t>
            </a:r>
            <a:endParaRPr lang="en-US" dirty="0"/>
          </a:p>
          <a:p>
            <a:endParaRPr lang="en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2C0DD1-C1B6-4C6D-B4FA-33FB9F82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it-IT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207C27C-FAC7-624C-9CF8-55F9F949FEF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78" y="1600200"/>
            <a:ext cx="387104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66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6182-019B-E345-9D73-41B0DF5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Android</a:t>
            </a:r>
            <a:r>
              <a:rPr lang="it-IT" dirty="0"/>
              <a:t> SDK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4A4A-622E-7A44-9907-9D18956034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Android Software Development Kit </a:t>
            </a:r>
            <a:r>
              <a:rPr lang="en-US" dirty="0"/>
              <a:t>contains the libraries and tools you need to develop Android apps</a:t>
            </a:r>
          </a:p>
          <a:p>
            <a:r>
              <a:rPr lang="en-US" dirty="0">
                <a:solidFill>
                  <a:srgbClr val="FF0000"/>
                </a:solidFill>
              </a:rPr>
              <a:t>API libraries: </a:t>
            </a:r>
            <a:r>
              <a:rPr lang="it-IT" dirty="0"/>
              <a:t>one for </a:t>
            </a:r>
            <a:r>
              <a:rPr lang="it-IT" dirty="0" err="1"/>
              <a:t>each</a:t>
            </a:r>
            <a:r>
              <a:rPr lang="it-IT" dirty="0"/>
              <a:t> Android </a:t>
            </a:r>
            <a:r>
              <a:rPr lang="it-IT" dirty="0" err="1"/>
              <a:t>version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Development tools</a:t>
            </a:r>
            <a:r>
              <a:rPr lang="en-US" dirty="0"/>
              <a:t>: Android Studio IDE and other tools (</a:t>
            </a:r>
            <a:r>
              <a:rPr lang="it-IT" dirty="0"/>
              <a:t>debugger, design tools…)</a:t>
            </a:r>
          </a:p>
          <a:p>
            <a:r>
              <a:rPr lang="it-IT" dirty="0">
                <a:solidFill>
                  <a:srgbClr val="FF0000"/>
                </a:solidFill>
              </a:rPr>
              <a:t>Android Virtual Device Manager</a:t>
            </a:r>
          </a:p>
          <a:p>
            <a:endParaRPr lang="en-US" dirty="0"/>
          </a:p>
          <a:p>
            <a:endParaRPr lang="it-IT" dirty="0"/>
          </a:p>
          <a:p>
            <a:endParaRPr lang="en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0CD46-CC3E-4D4D-9529-58E3D8993B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dirty="0">
                <a:solidFill>
                  <a:srgbClr val="FF0000"/>
                </a:solidFill>
              </a:rPr>
              <a:t>Emulator: </a:t>
            </a:r>
            <a:r>
              <a:rPr lang="it-IT" dirty="0" err="1"/>
              <a:t>run</a:t>
            </a:r>
            <a:r>
              <a:rPr lang="it-IT" dirty="0"/>
              <a:t> in AVD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Android support</a:t>
            </a:r>
            <a:r>
              <a:rPr lang="it-IT" dirty="0"/>
              <a:t>: extra </a:t>
            </a:r>
            <a:r>
              <a:rPr lang="it-IT" dirty="0" err="1"/>
              <a:t>APIs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aren’t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in standard </a:t>
            </a:r>
            <a:r>
              <a:rPr lang="it-IT" dirty="0" err="1"/>
              <a:t>platform</a:t>
            </a:r>
            <a:endParaRPr lang="it-IT" dirty="0"/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Sample apps: 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pratical</a:t>
            </a:r>
            <a:r>
              <a:rPr lang="it-IT" dirty="0"/>
              <a:t> code to help </a:t>
            </a:r>
            <a:r>
              <a:rPr lang="it-IT" dirty="0" err="1"/>
              <a:t>you</a:t>
            </a:r>
            <a:r>
              <a:rPr lang="it-IT" dirty="0"/>
              <a:t> to use </a:t>
            </a:r>
            <a:r>
              <a:rPr lang="it-IT" dirty="0" err="1"/>
              <a:t>APIs</a:t>
            </a:r>
            <a:endParaRPr lang="it-IT" b="1" dirty="0"/>
          </a:p>
          <a:p>
            <a:endParaRPr lang="it-IT" dirty="0"/>
          </a:p>
          <a:p>
            <a:endParaRPr lang="it-IT" b="1" dirty="0"/>
          </a:p>
          <a:p>
            <a:endParaRPr lang="it-IT" dirty="0"/>
          </a:p>
          <a:p>
            <a:endParaRPr lang="it-IT" b="1" dirty="0"/>
          </a:p>
          <a:p>
            <a:endParaRPr lang="it-IT" b="1" dirty="0"/>
          </a:p>
          <a:p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A7AE0-1F44-CD41-AF4F-9F9B761B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595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79FF03-54A8-4FF6-88F6-78B099B4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dirty="0"/>
              <a:t>JVM vs </a:t>
            </a:r>
            <a:r>
              <a:rPr lang="it-IT" dirty="0" err="1"/>
              <a:t>Dalvik</a:t>
            </a:r>
            <a:endParaRPr lang="it-IT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C05C0F-14DA-40BC-B82E-2197126E01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Android doesn’t use JVM but use a special VM called DALVIK.</a:t>
            </a:r>
          </a:p>
          <a:p>
            <a:r>
              <a:rPr lang="it-IT" dirty="0"/>
              <a:t>Android devices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i="1" dirty="0"/>
              <a:t>.class </a:t>
            </a:r>
            <a:r>
              <a:rPr lang="it-IT" dirty="0"/>
              <a:t>and .</a:t>
            </a:r>
            <a:r>
              <a:rPr lang="it-IT" i="1" dirty="0" err="1"/>
              <a:t>jar</a:t>
            </a:r>
            <a:r>
              <a:rPr lang="it-IT" dirty="0"/>
              <a:t> files. To </a:t>
            </a:r>
            <a:r>
              <a:rPr lang="it-IT" dirty="0" err="1"/>
              <a:t>improve</a:t>
            </a:r>
            <a:r>
              <a:rPr lang="it-IT" dirty="0"/>
              <a:t> performance, </a:t>
            </a:r>
            <a:r>
              <a:rPr lang="it-IT" dirty="0" err="1"/>
              <a:t>they</a:t>
            </a:r>
            <a:r>
              <a:rPr lang="it-IT" dirty="0"/>
              <a:t> use </a:t>
            </a:r>
            <a:r>
              <a:rPr lang="it-IT" dirty="0" err="1"/>
              <a:t>optimized</a:t>
            </a:r>
            <a:r>
              <a:rPr lang="it-IT" dirty="0"/>
              <a:t> formats.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reason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use Android SDK, </a:t>
            </a:r>
            <a:r>
              <a:rPr lang="it-IT" dirty="0" err="1"/>
              <a:t>that</a:t>
            </a:r>
            <a:r>
              <a:rPr lang="it-IT" dirty="0"/>
              <a:t> include tools to </a:t>
            </a:r>
            <a:r>
              <a:rPr lang="it-IT" dirty="0" err="1"/>
              <a:t>convert</a:t>
            </a:r>
            <a:r>
              <a:rPr lang="it-IT" dirty="0"/>
              <a:t> java </a:t>
            </a:r>
            <a:r>
              <a:rPr lang="it-IT" dirty="0" err="1"/>
              <a:t>compiled</a:t>
            </a:r>
            <a:r>
              <a:rPr lang="it-IT" dirty="0"/>
              <a:t> code </a:t>
            </a:r>
            <a:r>
              <a:rPr lang="it-IT" dirty="0" err="1"/>
              <a:t>into</a:t>
            </a:r>
            <a:r>
              <a:rPr lang="it-IT" dirty="0"/>
              <a:t> Android format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Android uses DEX Compiler </a:t>
            </a:r>
            <a:r>
              <a:rPr lang="en-US" dirty="0"/>
              <a:t>to transform Java Byte code in Dalvik Byte code (.</a:t>
            </a:r>
            <a:r>
              <a:rPr lang="en-US" i="1" dirty="0" err="1"/>
              <a:t>dex</a:t>
            </a:r>
            <a:r>
              <a:rPr lang="en-US" dirty="0"/>
              <a:t>)</a:t>
            </a:r>
          </a:p>
          <a:p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Android</a:t>
            </a:r>
            <a:r>
              <a:rPr lang="it-IT" dirty="0"/>
              <a:t> 8.0 </a:t>
            </a:r>
            <a:r>
              <a:rPr lang="it-IT" dirty="0" err="1"/>
              <a:t>Dalvik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replaced</a:t>
            </a:r>
            <a:r>
              <a:rPr lang="it-IT" dirty="0"/>
              <a:t> by ART (</a:t>
            </a:r>
            <a:r>
              <a:rPr lang="it-IT" dirty="0" err="1"/>
              <a:t>Android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Time)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F50FE7-ABEA-0A4C-AA45-DB52129B7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092" y="1600200"/>
            <a:ext cx="3269816" cy="4525963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BE9B0D-3EA2-4696-ACDE-C6F20F4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2040F39-7941-49A4-B48D-F201B18B6351}" type="slidenum">
              <a:rPr lang="it-IT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813027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652</Words>
  <Application>Microsoft Office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Calibri</vt:lpstr>
      <vt:lpstr>Nicola</vt:lpstr>
      <vt:lpstr>Introduction</vt:lpstr>
      <vt:lpstr>Android timeline</vt:lpstr>
      <vt:lpstr>Android stas</vt:lpstr>
      <vt:lpstr>Why develop Android app?</vt:lpstr>
      <vt:lpstr>Key features</vt:lpstr>
      <vt:lpstr>Android Architecture</vt:lpstr>
      <vt:lpstr>Android SDK</vt:lpstr>
      <vt:lpstr>JVM vs Dalvik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6</cp:revision>
  <dcterms:created xsi:type="dcterms:W3CDTF">2021-11-12T15:41:14Z</dcterms:created>
  <dcterms:modified xsi:type="dcterms:W3CDTF">2021-12-18T14:57:50Z</dcterms:modified>
</cp:coreProperties>
</file>