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1" r:id="rId4"/>
    <p:sldId id="262" r:id="rId5"/>
    <p:sldId id="263" r:id="rId6"/>
    <p:sldId id="264" r:id="rId7"/>
    <p:sldId id="265" r:id="rId8"/>
    <p:sldId id="280" r:id="rId9"/>
    <p:sldId id="266" r:id="rId10"/>
    <p:sldId id="276" r:id="rId11"/>
    <p:sldId id="277" r:id="rId12"/>
    <p:sldId id="278" r:id="rId13"/>
    <p:sldId id="279" r:id="rId14"/>
    <p:sldId id="281" r:id="rId15"/>
    <p:sldId id="268" r:id="rId16"/>
    <p:sldId id="283" r:id="rId17"/>
    <p:sldId id="267" r:id="rId18"/>
    <p:sldId id="269" r:id="rId19"/>
    <p:sldId id="270" r:id="rId20"/>
    <p:sldId id="271" r:id="rId21"/>
    <p:sldId id="274" r:id="rId22"/>
    <p:sldId id="272" r:id="rId23"/>
    <p:sldId id="273" r:id="rId24"/>
    <p:sldId id="282" r:id="rId25"/>
    <p:sldId id="275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90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50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0:47:3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1864 387 24575,'-1'-1'0,"0"1"0,0 0 0,0 0 0,0-1 0,0 1 0,1-1 0,-1 1 0,0-1 0,0 1 0,0-1 0,1 1 0,-1-1 0,0 1 0,1-1 0,-1 0 0,1 0 0,-1 1 0,1-1 0,-1 0 0,1 0 0,-1 0 0,1 1 0,-1-3 0,-8-26 0,5 15 0,-6-6 0,0 1 0,-19-27 0,12 20 0,11 16 0,0 2 0,-1-1 0,0 1 0,0 0 0,-1 0 0,0 1 0,0 0 0,-1 0 0,0 1 0,0 0 0,0 1 0,-1 0 0,1 1 0,-1-1 0,-21-4 0,-86-32 0,87 28 0,-1 2 0,0 1 0,-1 1 0,0 2 0,-36-3 0,-326 7 0,199 5 0,96-3 0,-113 3 0,200 0 0,-1 0 0,1 0 0,0 1 0,0 1 0,0 0 0,0 1 0,-15 8 0,-75 51 0,78-47 0,14-8 0,0 1 0,1-1 0,0 1 0,1 1 0,0 0 0,1 0 0,0 1 0,1-1 0,-8 20 0,7-17 0,0 4 0,0 1 0,1-1 0,0 1 0,2 0 0,0 1 0,-2 37 0,5-20 0,2-1 0,9 67 0,-6-78 0,2 0 0,0 0 0,1-1 0,2 0 0,0 0 0,16 28 0,-17-39 0,1 0 0,-1 0 0,2-1 0,0 0 0,0 0 0,1-1 0,1-1 0,0 0 0,0 0 0,1-2 0,19 12 0,-10-10 0,0-1 0,1-1 0,43 9 0,-59-16 0,59 19 0,-46-13 0,1 0 0,0-2 0,25 3 0,244-4 0,-153-6 0,-100 2 0,-9-2 0,-1 2 0,1 1 0,-1 2 0,1 0 0,-1 2 0,42 12 0,-48-10 0,1-1 0,0-1 0,0-1 0,0-1 0,0-1 0,0-1 0,1-1 0,32-4 0,-22 0 0,0-2 0,0-1 0,0-2 0,61-25 0,-81 28 0,-1 0 0,1-1 0,-1 0 0,-1-1 0,1 0 0,-1-1 0,0 0 0,16-19 0,-21 20 0,0 0 0,-1-1 0,1 0 0,-1 0 0,-1 0 0,0-1 0,0 1 0,-1-1 0,0 0 0,-1 0 0,0 0 0,1-17 0,-4-149 94,-2 81-1553,2 66-5367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0:47:5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27037-25DA-4DB1-8EE1-688F22CA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23B6B3-B4EF-482A-AFF8-58B3DD535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033A6-1A6C-4AAF-9F02-B389501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B78C2-7E58-4DE1-AB6A-18D03C40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4EC289-7F15-4DD8-B9E3-0CFB6E2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8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83D5F-8546-4002-A9E3-7E1AD9D6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0802BF-280F-4CD3-8901-8A2098D5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BF8A-A18C-4C9A-ABE4-5D4F06B5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ECC0BD-602A-44D5-82D4-504AA24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B09B4-09A3-4542-8232-E6869BA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7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02AF6E-A7A7-47E5-9FA2-559002CF0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A9BF74-3E82-405D-A0BD-5EEACDC1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9DB8C-4458-47B6-A4FA-22DE83D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A12C4-D3BB-479C-8ED2-DF5D372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F9872-C9D7-45CC-A3A0-4AA84D4C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78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8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87A86-A7B3-42CB-AB07-1623B425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74D7D-C3F5-4322-AB27-5E4795EF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C75C0B-83D2-4BE8-A02B-859A793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2F68A-50E3-4589-B62A-32BF7545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DAE195-0F3E-4E2E-A316-A688596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794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E0239-BF85-4EB1-9FDA-BDDF92D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AB3AE-D574-40DE-A6A9-93EAACBB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F6196-C244-4D90-B42F-A970A00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B67F3-3F3F-472B-ADB1-1A69C86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EE145-B1FF-499C-8366-0472E03F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2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F2C9C-8B52-48D9-AE2F-C75269D4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F1F15-16DD-47C0-BB08-5EDF4B60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3B7A53-15EB-455A-8D7F-ECF47AAD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7BAF78-28CB-4D00-8B7B-5CAD831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145B8-8D36-4B10-80A7-C6B2865A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C90C8-4708-44BF-A6D1-B186B1E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6E9E-91BE-4897-9856-FDEC6ED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867BCC-8316-4748-815A-37E59A34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D120B2-A338-4A75-B46D-F26E8DB9D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F06E4-3D1C-439F-818F-BC7F68B8E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D0C2A8-97E1-4877-89AB-F5BF93BB6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823421-54A4-4A8A-9E02-9452055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39619E-FBAD-4484-9F41-62BA6F7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A3F2F3-C6EB-4C30-98F0-DB9180A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1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1BB3E-9F19-42DA-9986-C17112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212E36-2967-474D-9BF5-D867E8F1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7B080-9EA5-4C0D-9C94-25803D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4F9E2E-3D2B-4EA9-89E2-CAE11FEA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404EB8-133C-4C91-AC37-51D3E99E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B636D3-1100-47D4-B124-E7E0AEC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BC564C-E8B2-47E3-AF8A-6FA8038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8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565EA-2C70-4F19-8A00-FD33A94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47C80-BA24-41F1-921F-10BFE876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F85C6F-C97F-47A0-960C-83493B70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74D64B-E0D0-411F-9806-5BEB7BD0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030E6-2F61-43CA-9878-B873B71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0623FA-4355-4AA6-902E-7DA7B2F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5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8B23B-8CF1-4EC7-B194-2FD3AD4E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0A8F9A-9AA2-443C-A5E9-71B0F271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76E96-67A2-4A00-BE0D-755A398A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82EA76-DF76-4A11-90E6-9472012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1263F-1C9B-4729-B02A-5BBAD79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C657E6-F585-42C4-9574-A3218DC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1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9D2A40-9302-420E-B524-AF1BD83C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09960E-D96D-408B-835A-02A8A7A7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A5558-E456-4421-A402-3092BCC1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0466-74B7-40A2-BA8B-04EDC83C4333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6D22AD-58D2-443D-9FE9-F9D688013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02C75-E842-4139-B072-1B2319378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0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command-line/sqlite3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samples/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build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it-IT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DBDCE3-A1B2-4F5F-A40F-90927FED1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2F39D5-63AA-47E8-882D-D9C86BB1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AVD Initialization (2)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BC8B0A-53ED-4890-85D2-7851A4AA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9456"/>
            <a:ext cx="5384800" cy="4267453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4B4DB28-9573-449E-977F-BE9445BB6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choose </a:t>
            </a:r>
          </a:p>
          <a:p>
            <a:r>
              <a:rPr lang="en-US" dirty="0">
                <a:solidFill>
                  <a:srgbClr val="FF0000"/>
                </a:solidFill>
              </a:rPr>
              <a:t>Type of AVD </a:t>
            </a:r>
            <a:r>
              <a:rPr lang="en-US" dirty="0"/>
              <a:t>(Wear, </a:t>
            </a:r>
            <a:r>
              <a:rPr lang="en-US" dirty="0" err="1"/>
              <a:t>Smarthphone</a:t>
            </a:r>
            <a:r>
              <a:rPr lang="en-US" dirty="0"/>
              <a:t>, Tablet, Tv and Automotive)</a:t>
            </a:r>
          </a:p>
          <a:p>
            <a:r>
              <a:rPr lang="en-US" dirty="0">
                <a:solidFill>
                  <a:srgbClr val="FF0000"/>
                </a:solidFill>
              </a:rPr>
              <a:t>Specific AVD </a:t>
            </a:r>
            <a:r>
              <a:rPr lang="en-US" dirty="0"/>
              <a:t>(e.g. from Google devices list) (is better choose  Play Store integrated AVD)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C8F005-BD9B-4079-8221-32324779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82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B8000-0918-4653-B2B9-944C3160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 Initialization (3)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7F845C-7D6A-411F-8FA6-42CD50D139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API Level </a:t>
            </a:r>
            <a:r>
              <a:rPr lang="it-IT" dirty="0"/>
              <a:t>(with </a:t>
            </a:r>
            <a:r>
              <a:rPr lang="it-IT" dirty="0" err="1"/>
              <a:t>related</a:t>
            </a:r>
            <a:r>
              <a:rPr lang="it-IT" dirty="0"/>
              <a:t> Android OS </a:t>
            </a:r>
            <a:r>
              <a:rPr lang="it-IT" dirty="0" err="1"/>
              <a:t>version</a:t>
            </a:r>
            <a:r>
              <a:rPr lang="it-IT" dirty="0"/>
              <a:t>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B514FA-0475-483D-AEC7-C8FC586A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AFE46B0-744C-46EB-95FB-2E5B7D4D79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30438"/>
            <a:ext cx="5384800" cy="42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4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EB84F-D9F4-41D7-80F0-507288F0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AVD Initialization (4)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1437C4-8014-4941-BA0E-AC0A3D420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Name of AVD</a:t>
            </a:r>
          </a:p>
          <a:p>
            <a:r>
              <a:rPr lang="it-IT" dirty="0" err="1">
                <a:solidFill>
                  <a:srgbClr val="FF0000"/>
                </a:solidFill>
              </a:rPr>
              <a:t>Other</a:t>
            </a:r>
            <a:r>
              <a:rPr lang="it-IT" dirty="0">
                <a:solidFill>
                  <a:srgbClr val="FF0000"/>
                </a:solidFill>
              </a:rPr>
              <a:t>  technical </a:t>
            </a:r>
            <a:r>
              <a:rPr lang="it-IT" dirty="0" err="1">
                <a:solidFill>
                  <a:srgbClr val="FF0000"/>
                </a:solidFill>
              </a:rPr>
              <a:t>specifications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(display </a:t>
            </a:r>
            <a:r>
              <a:rPr lang="it-IT" dirty="0" err="1"/>
              <a:t>resolution</a:t>
            </a:r>
            <a:r>
              <a:rPr lang="it-IT" dirty="0"/>
              <a:t>…)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F1F0DF-3A57-462E-8C2A-2AB0FD02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64D34A7-3957-4795-857C-A11F2BD8D9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38170"/>
            <a:ext cx="5384800" cy="42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938E7-044B-4AF2-B9BC-8189B5BF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Run</a:t>
            </a:r>
            <a:r>
              <a:rPr lang="it-IT" dirty="0"/>
              <a:t> and Debug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FC5FC-F0B8-4FA0-AA57-B68E2956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Run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:</a:t>
            </a:r>
          </a:p>
          <a:p>
            <a:r>
              <a:rPr lang="it-IT" dirty="0" err="1"/>
              <a:t>Compiles</a:t>
            </a:r>
            <a:r>
              <a:rPr lang="it-IT" dirty="0"/>
              <a:t> source code to </a:t>
            </a:r>
            <a:r>
              <a:rPr lang="it-IT" dirty="0" err="1"/>
              <a:t>bytecode</a:t>
            </a:r>
            <a:endParaRPr lang="it-IT" dirty="0"/>
          </a:p>
          <a:p>
            <a:r>
              <a:rPr lang="it-IT" dirty="0" err="1"/>
              <a:t>Coverts</a:t>
            </a:r>
            <a:r>
              <a:rPr lang="it-IT" dirty="0"/>
              <a:t> </a:t>
            </a:r>
            <a:r>
              <a:rPr lang="it-IT" dirty="0" err="1"/>
              <a:t>bytecode</a:t>
            </a:r>
            <a:r>
              <a:rPr lang="it-IT" dirty="0"/>
              <a:t> to Android </a:t>
            </a:r>
            <a:r>
              <a:rPr lang="it-IT" dirty="0" err="1"/>
              <a:t>executable</a:t>
            </a:r>
            <a:r>
              <a:rPr lang="it-IT" dirty="0"/>
              <a:t> (</a:t>
            </a:r>
            <a:r>
              <a:rPr lang="it-IT" i="1" dirty="0"/>
              <a:t>.</a:t>
            </a:r>
            <a:r>
              <a:rPr lang="it-IT" i="1" dirty="0" err="1"/>
              <a:t>dex</a:t>
            </a:r>
            <a:r>
              <a:rPr lang="it-IT" dirty="0"/>
              <a:t>)</a:t>
            </a:r>
          </a:p>
          <a:p>
            <a:r>
              <a:rPr lang="it-IT" dirty="0"/>
              <a:t>Packages the </a:t>
            </a:r>
            <a:r>
              <a:rPr lang="it-IT" dirty="0" err="1"/>
              <a:t>executable</a:t>
            </a:r>
            <a:r>
              <a:rPr lang="it-IT" dirty="0"/>
              <a:t> and </a:t>
            </a:r>
            <a:r>
              <a:rPr lang="it-IT" dirty="0" err="1"/>
              <a:t>project’s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and </a:t>
            </a:r>
            <a:r>
              <a:rPr lang="it-IT" dirty="0" err="1"/>
              <a:t>manifest</a:t>
            </a:r>
            <a:r>
              <a:rPr lang="it-IT" dirty="0"/>
              <a:t> in Android package (.</a:t>
            </a:r>
            <a:r>
              <a:rPr lang="it-IT" i="1" dirty="0" err="1"/>
              <a:t>apk</a:t>
            </a:r>
            <a:r>
              <a:rPr lang="it-IT" dirty="0"/>
              <a:t>)</a:t>
            </a:r>
          </a:p>
          <a:p>
            <a:r>
              <a:rPr lang="it-IT" dirty="0" err="1"/>
              <a:t>Deploys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APK in target device and </a:t>
            </a:r>
            <a:r>
              <a:rPr lang="it-IT" dirty="0" err="1"/>
              <a:t>installs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</a:p>
          <a:p>
            <a:r>
              <a:rPr lang="it-IT" dirty="0"/>
              <a:t>Starts </a:t>
            </a:r>
            <a:r>
              <a:rPr lang="it-IT" dirty="0" err="1"/>
              <a:t>application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75AE46-D416-4A87-BCB5-925D12DF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290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D1A6E-48A6-4A64-9701-0CA9448B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Run</a:t>
            </a:r>
            <a:r>
              <a:rPr lang="it-IT" dirty="0"/>
              <a:t>/Debug in </a:t>
            </a:r>
            <a:r>
              <a:rPr lang="it-IT" dirty="0" err="1"/>
              <a:t>real</a:t>
            </a:r>
            <a:r>
              <a:rPr lang="it-IT" dirty="0"/>
              <a:t> device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E613F0-FD57-4722-90F9-11098F32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dirty="0"/>
              <a:t>Android Studio </a:t>
            </a:r>
            <a:r>
              <a:rPr lang="it-IT" sz="2800" dirty="0" err="1"/>
              <a:t>offers</a:t>
            </a:r>
            <a:r>
              <a:rPr lang="it-IT" sz="2800" dirty="0"/>
              <a:t> the </a:t>
            </a:r>
            <a:r>
              <a:rPr lang="it-IT" sz="2800" dirty="0" err="1"/>
              <a:t>possibility</a:t>
            </a:r>
            <a:r>
              <a:rPr lang="it-IT" sz="2800" dirty="0"/>
              <a:t> to </a:t>
            </a:r>
            <a:r>
              <a:rPr lang="it-IT" sz="2800" dirty="0" err="1"/>
              <a:t>install</a:t>
            </a:r>
            <a:r>
              <a:rPr lang="it-IT" sz="2800" dirty="0"/>
              <a:t>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and </a:t>
            </a:r>
            <a:r>
              <a:rPr lang="it-IT" sz="2800" dirty="0" err="1"/>
              <a:t>run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in a </a:t>
            </a:r>
            <a:r>
              <a:rPr lang="it-IT" sz="2800" dirty="0" err="1"/>
              <a:t>real</a:t>
            </a:r>
            <a:r>
              <a:rPr lang="it-IT" sz="2800" dirty="0"/>
              <a:t> Android device</a:t>
            </a:r>
          </a:p>
          <a:p>
            <a:r>
              <a:rPr lang="it-IT" sz="2800" dirty="0" err="1"/>
              <a:t>Activate</a:t>
            </a:r>
            <a:r>
              <a:rPr lang="it-IT" sz="2800" dirty="0"/>
              <a:t> ADB (Android Debug Bridge) on target device (</a:t>
            </a:r>
            <a:r>
              <a:rPr lang="it-IT" sz="2800" dirty="0" err="1"/>
              <a:t>only</a:t>
            </a:r>
            <a:r>
              <a:rPr lang="it-IT" sz="2800" dirty="0"/>
              <a:t> on Android 6.0 or </a:t>
            </a:r>
            <a:r>
              <a:rPr lang="it-IT" sz="2800" dirty="0" err="1"/>
              <a:t>higher</a:t>
            </a:r>
            <a:r>
              <a:rPr lang="it-IT" sz="2800" dirty="0"/>
              <a:t>)</a:t>
            </a:r>
          </a:p>
          <a:p>
            <a:pPr lvl="1"/>
            <a:r>
              <a:rPr lang="en-US" sz="2400" i="1" dirty="0"/>
              <a:t>Settings </a:t>
            </a:r>
            <a:r>
              <a:rPr lang="en-US" sz="2400" i="1" dirty="0">
                <a:sym typeface="Wingdings" panose="05000000000000000000" pitchFamily="2" charset="2"/>
              </a:rPr>
              <a:t></a:t>
            </a:r>
            <a:r>
              <a:rPr lang="en-US" sz="2400" i="1" dirty="0"/>
              <a:t> About Phone/Tablet </a:t>
            </a:r>
            <a:r>
              <a:rPr lang="en-US" sz="2400" i="1" dirty="0">
                <a:sym typeface="Wingdings" panose="05000000000000000000" pitchFamily="2" charset="2"/>
              </a:rPr>
              <a:t></a:t>
            </a:r>
            <a:r>
              <a:rPr lang="en-US" sz="2400" i="1" dirty="0"/>
              <a:t> Software Information</a:t>
            </a:r>
          </a:p>
          <a:p>
            <a:pPr lvl="1"/>
            <a:r>
              <a:rPr lang="en-US" sz="2400" dirty="0"/>
              <a:t>Tap on </a:t>
            </a:r>
            <a:r>
              <a:rPr lang="en-US" sz="2400" i="1" dirty="0"/>
              <a:t>Build number </a:t>
            </a:r>
            <a:r>
              <a:rPr lang="en-US" sz="2400" dirty="0"/>
              <a:t>field seven times (a message appears indicating that developer mode has been enabled)</a:t>
            </a:r>
          </a:p>
          <a:p>
            <a:pPr lvl="1"/>
            <a:r>
              <a:rPr lang="en-US" sz="2400" dirty="0"/>
              <a:t>Go to </a:t>
            </a:r>
            <a:r>
              <a:rPr lang="en-US" sz="2400" i="1" dirty="0"/>
              <a:t>Settings</a:t>
            </a:r>
            <a:r>
              <a:rPr lang="en-US" sz="2400" dirty="0"/>
              <a:t> page and now appears </a:t>
            </a:r>
            <a:r>
              <a:rPr lang="en-US" sz="2400" i="1" dirty="0"/>
              <a:t>Developer options</a:t>
            </a:r>
          </a:p>
          <a:p>
            <a:pPr lvl="1"/>
            <a:r>
              <a:rPr lang="en-US" sz="2400" dirty="0"/>
              <a:t>Switch on </a:t>
            </a:r>
            <a:r>
              <a:rPr lang="en-US" sz="2400" i="1" dirty="0"/>
              <a:t>USB debugging </a:t>
            </a:r>
            <a:r>
              <a:rPr lang="en-US" sz="2400" dirty="0"/>
              <a:t>option</a:t>
            </a:r>
            <a:endParaRPr lang="it-IT" sz="2400" dirty="0"/>
          </a:p>
          <a:p>
            <a:r>
              <a:rPr lang="it-IT" sz="2800" dirty="0"/>
              <a:t>Connect to PC with USB, device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appear</a:t>
            </a:r>
            <a:r>
              <a:rPr lang="it-IT" sz="2800" dirty="0"/>
              <a:t> in Android Studio devices list</a:t>
            </a:r>
            <a:endParaRPr lang="en-US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6CDC0E-8C87-4D48-93CC-B2186DF0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07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1DDCC-92EA-4832-AF18-70EF0317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components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39098-7C55-4E77-9C88-FFC98721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Android Profiler: </a:t>
            </a:r>
            <a:r>
              <a:rPr lang="it-IT" dirty="0"/>
              <a:t>show the </a:t>
            </a:r>
            <a:r>
              <a:rPr lang="it-IT" dirty="0" err="1"/>
              <a:t>behavior</a:t>
            </a:r>
            <a:r>
              <a:rPr lang="it-IT" dirty="0"/>
              <a:t> and performance of </a:t>
            </a:r>
            <a:r>
              <a:rPr lang="it-IT" dirty="0" err="1"/>
              <a:t>your</a:t>
            </a:r>
            <a:r>
              <a:rPr lang="it-IT" dirty="0"/>
              <a:t> app in </a:t>
            </a:r>
            <a:r>
              <a:rPr lang="it-IT" dirty="0" err="1"/>
              <a:t>real</a:t>
            </a:r>
            <a:r>
              <a:rPr lang="it-IT" dirty="0"/>
              <a:t> time (CPU,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managment</a:t>
            </a:r>
            <a:r>
              <a:rPr lang="it-IT" dirty="0"/>
              <a:t>, network </a:t>
            </a:r>
            <a:r>
              <a:rPr lang="it-IT" dirty="0" err="1"/>
              <a:t>traffic</a:t>
            </a:r>
            <a:r>
              <a:rPr lang="it-IT" dirty="0"/>
              <a:t>)</a:t>
            </a:r>
          </a:p>
          <a:p>
            <a:r>
              <a:rPr lang="it-IT" dirty="0">
                <a:solidFill>
                  <a:srgbClr val="FF0000"/>
                </a:solidFill>
              </a:rPr>
              <a:t>SQLite3: </a:t>
            </a:r>
            <a:r>
              <a:rPr lang="en-US" dirty="0"/>
              <a:t>From a remote shell to your device or from your host machine, you can use the sqlite3 command-line program to manage SQLite databases created by Android applications. </a:t>
            </a:r>
            <a:r>
              <a:rPr lang="en-US" dirty="0">
                <a:hlinkClick r:id="rId2"/>
              </a:rPr>
              <a:t>https://developer.android.com/studio/command-line/sqlite3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Logcat: </a:t>
            </a:r>
            <a:r>
              <a:rPr lang="en-US" dirty="0"/>
              <a:t>show </a:t>
            </a:r>
            <a:r>
              <a:rPr lang="en-US" dirty="0" err="1"/>
              <a:t>androd</a:t>
            </a:r>
            <a:r>
              <a:rPr lang="en-US" dirty="0"/>
              <a:t> logging system (helps you to see what app is doing)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5AB588-AB13-402E-8191-52528AA4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52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908A6-95BF-4881-AB3C-D754E8EA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 from VCS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6AED0-3C26-4E11-A37C-C299F9B4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Android Studio </a:t>
            </a:r>
            <a:r>
              <a:rPr lang="it-IT" dirty="0" err="1"/>
              <a:t>has</a:t>
            </a:r>
            <a:r>
              <a:rPr lang="it-IT" dirty="0"/>
              <a:t> GitHub plugin</a:t>
            </a:r>
          </a:p>
          <a:p>
            <a:r>
              <a:rPr lang="it-IT" dirty="0"/>
              <a:t>Clone repository on </a:t>
            </a:r>
            <a:r>
              <a:rPr lang="it-IT" dirty="0" err="1"/>
              <a:t>your</a:t>
            </a:r>
            <a:r>
              <a:rPr lang="it-IT" dirty="0"/>
              <a:t> PC</a:t>
            </a:r>
          </a:p>
          <a:p>
            <a:r>
              <a:rPr lang="it-IT" dirty="0"/>
              <a:t>Open code project directory from Android Studio</a:t>
            </a:r>
          </a:p>
          <a:p>
            <a:r>
              <a:rPr lang="it-IT" dirty="0"/>
              <a:t>GitHub tools </a:t>
            </a:r>
            <a:r>
              <a:rPr lang="it-IT" dirty="0" err="1"/>
              <a:t>appear</a:t>
            </a:r>
            <a:r>
              <a:rPr lang="it-IT" dirty="0"/>
              <a:t> in Android Studio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697B47-D532-4C3A-837A-D2652252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89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F1979-42A0-45A5-B3FF-E873E2E2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GitHub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EB25EF-CB47-4915-89D1-A5845A3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D3546A-E625-4B16-9649-1A3A25E1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-1"/>
          <a:stretch/>
        </p:blipFill>
        <p:spPr>
          <a:xfrm>
            <a:off x="1466126" y="1433887"/>
            <a:ext cx="9259747" cy="495323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815035C-7AC3-4546-A16A-FF185C71C239}"/>
              </a:ext>
            </a:extLst>
          </p:cNvPr>
          <p:cNvSpPr/>
          <p:nvPr/>
        </p:nvSpPr>
        <p:spPr>
          <a:xfrm rot="16200000">
            <a:off x="8712845" y="1976456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12E6E2CA-0D2B-4843-926E-88A4BACF3690}"/>
              </a:ext>
            </a:extLst>
          </p:cNvPr>
          <p:cNvSpPr/>
          <p:nvPr/>
        </p:nvSpPr>
        <p:spPr>
          <a:xfrm rot="10800000">
            <a:off x="1694731" y="2367904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BA8054ED-0A22-4074-817A-05180BFE574B}"/>
              </a:ext>
            </a:extLst>
          </p:cNvPr>
          <p:cNvSpPr/>
          <p:nvPr/>
        </p:nvSpPr>
        <p:spPr>
          <a:xfrm rot="5400000">
            <a:off x="2276882" y="5312338"/>
            <a:ext cx="645207" cy="536293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FBA0B79-7816-4286-AD9D-CE531B455D8F}"/>
              </a:ext>
            </a:extLst>
          </p:cNvPr>
          <p:cNvSpPr/>
          <p:nvPr/>
        </p:nvSpPr>
        <p:spPr>
          <a:xfrm rot="16200000">
            <a:off x="3980728" y="1701559"/>
            <a:ext cx="636608" cy="549800"/>
          </a:xfrm>
          <a:prstGeom prst="rightArrow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02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6FFE2-A2EC-42E3-BF7F-16D855D7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it-IT" dirty="0"/>
              <a:t>Device file </a:t>
            </a:r>
            <a:r>
              <a:rPr lang="it-IT" dirty="0" err="1"/>
              <a:t>explorer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A981F-7833-469D-AA38-1E965AB1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it-IT" sz="2600" dirty="0" err="1"/>
              <a:t>You</a:t>
            </a:r>
            <a:r>
              <a:rPr lang="it-IT" sz="2600" dirty="0"/>
              <a:t> can </a:t>
            </a:r>
            <a:r>
              <a:rPr lang="it-IT" sz="2600" dirty="0" err="1"/>
              <a:t>also</a:t>
            </a:r>
            <a:r>
              <a:rPr lang="it-IT" sz="2600" dirty="0"/>
              <a:t> </a:t>
            </a:r>
            <a:r>
              <a:rPr lang="it-IT" sz="2600" dirty="0" err="1"/>
              <a:t>explore</a:t>
            </a:r>
            <a:r>
              <a:rPr lang="it-IT" sz="2600" dirty="0"/>
              <a:t> storage device </a:t>
            </a:r>
          </a:p>
          <a:p>
            <a:pPr lvl="1"/>
            <a:r>
              <a:rPr lang="it-IT" sz="2600" dirty="0" err="1"/>
              <a:t>If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use AVD, storage </a:t>
            </a:r>
            <a:r>
              <a:rPr lang="it-IT" sz="2600" dirty="0" err="1"/>
              <a:t>is</a:t>
            </a:r>
            <a:r>
              <a:rPr lang="it-IT" sz="2600" dirty="0"/>
              <a:t> a </a:t>
            </a:r>
            <a:r>
              <a:rPr lang="it-IT" sz="2600" dirty="0" err="1"/>
              <a:t>direactory</a:t>
            </a:r>
            <a:r>
              <a:rPr lang="it-IT" sz="2600" dirty="0"/>
              <a:t> in </a:t>
            </a:r>
            <a:r>
              <a:rPr lang="it-IT" sz="2600" dirty="0" err="1"/>
              <a:t>your</a:t>
            </a:r>
            <a:r>
              <a:rPr lang="it-IT" sz="2600" dirty="0"/>
              <a:t> PC</a:t>
            </a:r>
          </a:p>
          <a:p>
            <a:pPr lvl="1"/>
            <a:r>
              <a:rPr lang="it-IT" sz="2600" dirty="0" err="1"/>
              <a:t>If</a:t>
            </a:r>
            <a:r>
              <a:rPr lang="it-IT" sz="2600" dirty="0"/>
              <a:t> </a:t>
            </a:r>
            <a:r>
              <a:rPr lang="it-IT" sz="2600" dirty="0" err="1"/>
              <a:t>you</a:t>
            </a:r>
            <a:r>
              <a:rPr lang="it-IT" sz="2600" dirty="0"/>
              <a:t> use Real device </a:t>
            </a:r>
            <a:r>
              <a:rPr lang="it-IT" sz="2600" dirty="0" err="1"/>
              <a:t>is</a:t>
            </a:r>
            <a:r>
              <a:rPr lang="it-IT" sz="2600" dirty="0"/>
              <a:t> the </a:t>
            </a:r>
            <a:r>
              <a:rPr lang="it-IT" sz="2600" dirty="0" err="1"/>
              <a:t>real</a:t>
            </a:r>
            <a:r>
              <a:rPr lang="it-IT" sz="2600" dirty="0"/>
              <a:t> file system</a:t>
            </a:r>
          </a:p>
          <a:p>
            <a:r>
              <a:rPr lang="it-IT" sz="2600" dirty="0"/>
              <a:t>To </a:t>
            </a:r>
            <a:r>
              <a:rPr lang="it-IT" sz="2600" dirty="0" err="1"/>
              <a:t>see</a:t>
            </a:r>
            <a:r>
              <a:rPr lang="it-IT" sz="2600" dirty="0"/>
              <a:t> </a:t>
            </a:r>
            <a:r>
              <a:rPr lang="it-IT" sz="2600" dirty="0" err="1"/>
              <a:t>your</a:t>
            </a:r>
            <a:r>
              <a:rPr lang="it-IT" sz="2600" dirty="0"/>
              <a:t> app directory in storage</a:t>
            </a:r>
          </a:p>
          <a:p>
            <a:pPr lvl="1"/>
            <a:r>
              <a:rPr lang="it-IT" sz="2600" i="1" dirty="0"/>
              <a:t>File </a:t>
            </a:r>
            <a:r>
              <a:rPr lang="it-IT" sz="2600" i="1" dirty="0" err="1"/>
              <a:t>explorer</a:t>
            </a:r>
            <a:r>
              <a:rPr lang="it-IT" sz="2600" i="1" dirty="0"/>
              <a:t> -&gt; Data -&gt; Data </a:t>
            </a:r>
            <a:r>
              <a:rPr lang="it-IT" sz="2600" dirty="0"/>
              <a:t>-&gt; </a:t>
            </a:r>
            <a:r>
              <a:rPr lang="it-IT" sz="2600" dirty="0" err="1"/>
              <a:t>your</a:t>
            </a:r>
            <a:r>
              <a:rPr lang="it-IT" sz="2600" dirty="0"/>
              <a:t> app package (e.g. </a:t>
            </a:r>
            <a:r>
              <a:rPr lang="it-IT" sz="2600" dirty="0" err="1"/>
              <a:t>com.example.MyApplication</a:t>
            </a:r>
            <a:r>
              <a:rPr lang="it-IT" sz="2600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C0766B-D598-41BE-8FAF-8FA15D24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it-IT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D98786AA-EAB5-4FA5-949E-CCC96C50E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9835" t="64543" r="-1"/>
          <a:stretch/>
        </p:blipFill>
        <p:spPr>
          <a:xfrm>
            <a:off x="6380977" y="2496351"/>
            <a:ext cx="5293111" cy="33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4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E2770-9318-4303-8FE3-A9A7AF9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design tool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E6EA8C-7277-41B2-B77B-C309CBD1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44596D0-68FC-4242-81F9-2B69BCB9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Android Studio </a:t>
            </a:r>
            <a:r>
              <a:rPr lang="it-IT" dirty="0" err="1"/>
              <a:t>offers</a:t>
            </a:r>
            <a:r>
              <a:rPr lang="it-IT" dirty="0"/>
              <a:t> 3 mode to </a:t>
            </a:r>
            <a:r>
              <a:rPr lang="it-IT" dirty="0" err="1"/>
              <a:t>manipulate</a:t>
            </a:r>
            <a:r>
              <a:rPr lang="it-IT" dirty="0"/>
              <a:t> graphic </a:t>
            </a:r>
            <a:r>
              <a:rPr lang="it-IT" dirty="0" err="1"/>
              <a:t>element</a:t>
            </a:r>
            <a:r>
              <a:rPr lang="it-IT" dirty="0"/>
              <a:t> (Layout, </a:t>
            </a:r>
            <a:r>
              <a:rPr lang="it-IT" dirty="0" err="1"/>
              <a:t>Drawable</a:t>
            </a:r>
            <a:r>
              <a:rPr lang="it-IT" dirty="0"/>
              <a:t>, ecc.),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open an xml file</a:t>
            </a:r>
          </a:p>
          <a:p>
            <a:r>
              <a:rPr lang="it-IT" dirty="0">
                <a:solidFill>
                  <a:srgbClr val="FF0000"/>
                </a:solidFill>
              </a:rPr>
              <a:t>Code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xml</a:t>
            </a:r>
          </a:p>
          <a:p>
            <a:r>
              <a:rPr lang="it-IT" dirty="0">
                <a:solidFill>
                  <a:srgbClr val="FF0000"/>
                </a:solidFill>
              </a:rPr>
              <a:t>Split mode: </a:t>
            </a:r>
            <a:r>
              <a:rPr lang="it-IT" dirty="0"/>
              <a:t>use xml and graphic tool</a:t>
            </a:r>
          </a:p>
          <a:p>
            <a:r>
              <a:rPr lang="it-IT" dirty="0">
                <a:solidFill>
                  <a:srgbClr val="FF0000"/>
                </a:solidFill>
              </a:rPr>
              <a:t>Design mode: </a:t>
            </a:r>
            <a:r>
              <a:rPr lang="it-IT" dirty="0"/>
              <a:t>use </a:t>
            </a:r>
            <a:r>
              <a:rPr lang="it-IT" dirty="0" err="1"/>
              <a:t>only</a:t>
            </a:r>
            <a:r>
              <a:rPr lang="it-IT" dirty="0"/>
              <a:t> drag and drop graphic tool</a:t>
            </a:r>
          </a:p>
        </p:txBody>
      </p:sp>
    </p:spTree>
    <p:extLst>
      <p:ext uri="{BB962C8B-B14F-4D97-AF65-F5344CB8AC3E}">
        <p14:creationId xmlns:p14="http://schemas.microsoft.com/office/powerpoint/2010/main" val="407069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Android Studio is the official Android IDE. </a:t>
            </a:r>
          </a:p>
          <a:p>
            <a:pPr marL="0" indent="0">
              <a:buNone/>
            </a:pPr>
            <a:r>
              <a:rPr lang="en-US" dirty="0"/>
              <a:t>Is based on IntelliJ IDEA.</a:t>
            </a:r>
          </a:p>
          <a:p>
            <a:pPr marL="0" indent="0">
              <a:buNone/>
            </a:pPr>
            <a:r>
              <a:rPr lang="en-US" dirty="0"/>
              <a:t>Includes: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SDK and JDK (Java Development Kit)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Gradle plugins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emulator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profiler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23E6CB-DDC6-429C-BCC1-E6CAC76207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GitHub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Layout design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Debug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Testing tools and framework (JUnit)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device’s filesystem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logging and output console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Project Wizard: simplifies creating new project</a:t>
            </a:r>
          </a:p>
        </p:txBody>
      </p:sp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F5280-7690-45DA-B68F-F5D01416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Mode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4C115-6581-47A8-A6E5-7AB7FF04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  <p:pic>
        <p:nvPicPr>
          <p:cNvPr id="9" name="Segnaposto contenuto 5">
            <a:extLst>
              <a:ext uri="{FF2B5EF4-FFF2-40B4-BE49-F238E27FC236}">
                <a16:creationId xmlns:a16="http://schemas.microsoft.com/office/drawing/2014/main" id="{649F5E30-606B-4521-8080-539B1F7E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93" y="1600200"/>
            <a:ext cx="96228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8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B084B2-7AF1-4D51-BE34-884C0B3A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Split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4232BFD-CEB8-4111-B9D4-2DFC08F1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99" y="1600200"/>
            <a:ext cx="9787001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8A6574-AA9E-43C0-AF88-902D2C3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143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B2E1A-3022-4B3E-887F-5C2404A3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Mode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F2B7F70-A1CC-426D-B349-1BE79A42D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05" y="1600200"/>
            <a:ext cx="9694789" cy="4525963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7B6A2A-AAA0-4F0A-B3B6-2C225CB4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63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D92A4-841A-4471-873E-A47EB50F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Opening sample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8C581D-5A24-4914-B57A-E393A414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File </a:t>
            </a:r>
            <a:r>
              <a:rPr lang="it-IT" dirty="0">
                <a:sym typeface="Wingdings" panose="05000000000000000000" pitchFamily="2" charset="2"/>
              </a:rPr>
              <a:t> new  import sample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Android studio </a:t>
            </a:r>
            <a:r>
              <a:rPr lang="it-IT" dirty="0" err="1">
                <a:sym typeface="Wingdings" panose="05000000000000000000" pitchFamily="2" charset="2"/>
              </a:rPr>
              <a:t>offers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opportunity</a:t>
            </a:r>
            <a:r>
              <a:rPr lang="it-IT" dirty="0">
                <a:sym typeface="Wingdings" panose="05000000000000000000" pitchFamily="2" charset="2"/>
              </a:rPr>
              <a:t> to import sample project </a:t>
            </a:r>
          </a:p>
          <a:p>
            <a:pPr marL="0" indent="0">
              <a:buNone/>
            </a:pPr>
            <a:r>
              <a:rPr lang="it-IT" dirty="0" err="1">
                <a:sym typeface="Wingdings" panose="05000000000000000000" pitchFamily="2" charset="2"/>
              </a:rPr>
              <a:t>All</a:t>
            </a:r>
            <a:r>
              <a:rPr lang="it-IT" dirty="0">
                <a:sym typeface="Wingdings" panose="05000000000000000000" pitchFamily="2" charset="2"/>
              </a:rPr>
              <a:t> sample code in Android Studio are </a:t>
            </a:r>
            <a:r>
              <a:rPr lang="it-IT" dirty="0" err="1">
                <a:sym typeface="Wingdings" panose="05000000000000000000" pitchFamily="2" charset="2"/>
              </a:rPr>
              <a:t>available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>
                <a:sym typeface="Wingdings" panose="05000000000000000000" pitchFamily="2" charset="2"/>
                <a:hlinkClick r:id="rId2"/>
              </a:rPr>
              <a:t>https://github.com/googlesamples/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F90ED1-D02F-4EE5-A35A-6A193904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206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6B46B-75A9-46D6-90F9-25C66A9B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Gradle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53291F-A597-472D-BFC2-593BBB1E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Gradle is an open-source and general-purpose build automation tool that is designed to be flexible enough to build almost any type of software.</a:t>
            </a:r>
          </a:p>
          <a:p>
            <a:r>
              <a:rPr lang="en-US" dirty="0"/>
              <a:t>Is based on Groovy or Kotlin scripts</a:t>
            </a:r>
          </a:p>
          <a:p>
            <a:r>
              <a:rPr lang="en-US" dirty="0"/>
              <a:t>Run on JVM (to use it you must install JDK)</a:t>
            </a:r>
          </a:p>
          <a:p>
            <a:r>
              <a:rPr lang="en-US" dirty="0"/>
              <a:t>Gradle manage your android project build, dependencies, versions, resources…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https://developer.android.com/studio/build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8FFE9A-039C-417D-8904-521AA37A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164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96" y="391016"/>
            <a:ext cx="10972800" cy="1143000"/>
          </a:xfrm>
        </p:spPr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C4B490-830B-4C22-94D2-EEB154A57B6C}"/>
              </a:ext>
            </a:extLst>
          </p:cNvPr>
          <p:cNvSpPr txBox="1"/>
          <p:nvPr/>
        </p:nvSpPr>
        <p:spPr>
          <a:xfrm>
            <a:off x="476596" y="2000250"/>
            <a:ext cx="4209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create new project, Android Studio create a new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structure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F8CB38-DEF7-41A7-8592-0B47C4A2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45" y="1490621"/>
            <a:ext cx="3685435" cy="52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3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CF65B0-23C5-4BF7-9292-E1CE37853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320" y="1873250"/>
            <a:ext cx="4792980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&lt;?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xml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="1.0"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encoding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="utf-8"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?&gt;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manifest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xmlns: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="http://schemas.android.com/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apk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/res/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package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com.example.androidtutorial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application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:allowBackup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true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:fullBackupOnly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true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:icon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="@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mipmap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ic_launcher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:label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="@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string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app_name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:roundIcon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="@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mipmap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ic_launcher_round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:supportsRtl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true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:theme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="@style/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Theme.AndroidTutorial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&lt;activity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=".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IntroActivity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:exported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true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intent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-filter&gt;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    &lt;action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android.intent.action.MAIN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    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category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android.intent.category.LAUNCHER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&lt;/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intent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-filter&gt;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&lt;/activity&gt;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application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manifest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endParaRPr kumimoji="0" lang="it-IT" alt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05F2BA-BDFD-4F11-BF9B-AD73D9BF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680" y="1699895"/>
            <a:ext cx="647700" cy="85725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6B7D75B-9D57-4D69-930B-7D36AD0381BC}"/>
              </a:ext>
            </a:extLst>
          </p:cNvPr>
          <p:cNvCxnSpPr>
            <a:cxnSpLocks/>
          </p:cNvCxnSpPr>
          <p:nvPr/>
        </p:nvCxnSpPr>
        <p:spPr>
          <a:xfrm flipV="1">
            <a:off x="6096000" y="2214880"/>
            <a:ext cx="3058160" cy="8940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C99AA25B-CED1-4A70-89A9-31E518F9EAD5}"/>
              </a:ext>
            </a:extLst>
          </p:cNvPr>
          <p:cNvSpPr/>
          <p:nvPr/>
        </p:nvSpPr>
        <p:spPr>
          <a:xfrm>
            <a:off x="5943600" y="2976880"/>
            <a:ext cx="152400" cy="587692"/>
          </a:xfrm>
          <a:prstGeom prst="rightBrac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2DC191C-0882-4948-95FD-4E604A62A220}"/>
              </a:ext>
            </a:extLst>
          </p:cNvPr>
          <p:cNvCxnSpPr/>
          <p:nvPr/>
        </p:nvCxnSpPr>
        <p:spPr>
          <a:xfrm>
            <a:off x="5943600" y="3688080"/>
            <a:ext cx="2600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46F4CCC-49C5-44D7-A466-AF5139F9D48D}"/>
              </a:ext>
            </a:extLst>
          </p:cNvPr>
          <p:cNvSpPr txBox="1"/>
          <p:nvPr/>
        </p:nvSpPr>
        <p:spPr>
          <a:xfrm>
            <a:off x="8656320" y="3564572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App’s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theme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3184037A-27DF-43A9-BA0D-EDEA62E9D245}"/>
              </a:ext>
            </a:extLst>
          </p:cNvPr>
          <p:cNvSpPr/>
          <p:nvPr/>
        </p:nvSpPr>
        <p:spPr>
          <a:xfrm>
            <a:off x="944880" y="2557145"/>
            <a:ext cx="2174240" cy="2837809"/>
          </a:xfrm>
          <a:prstGeom prst="leftBrace">
            <a:avLst>
              <a:gd name="adj1" fmla="val 18974"/>
              <a:gd name="adj2" fmla="val 460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B2A40E-CEFD-4A92-9970-5C8C60B252D1}"/>
              </a:ext>
            </a:extLst>
          </p:cNvPr>
          <p:cNvCxnSpPr/>
          <p:nvPr/>
        </p:nvCxnSpPr>
        <p:spPr>
          <a:xfrm>
            <a:off x="6705600" y="4785360"/>
            <a:ext cx="2194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476C40-1DFC-44A0-85CE-66B2A4A55758}"/>
              </a:ext>
            </a:extLst>
          </p:cNvPr>
          <p:cNvSpPr txBox="1"/>
          <p:nvPr/>
        </p:nvSpPr>
        <p:spPr>
          <a:xfrm>
            <a:off x="8900160" y="4600694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Launcher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first ‘page’ of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app)</a:t>
            </a:r>
            <a:endParaRPr kumimoji="0" lang="it-IT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6AA2A42-26C1-49AF-BBFB-56D2C3649CA5}"/>
              </a:ext>
            </a:extLst>
          </p:cNvPr>
          <p:cNvCxnSpPr/>
          <p:nvPr/>
        </p:nvCxnSpPr>
        <p:spPr>
          <a:xfrm flipH="1" flipV="1">
            <a:off x="1521460" y="2029440"/>
            <a:ext cx="1597660" cy="293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A9526F2-046D-4303-B6A5-DB018CCBABE3}"/>
              </a:ext>
            </a:extLst>
          </p:cNvPr>
          <p:cNvSpPr txBox="1"/>
          <p:nvPr/>
        </p:nvSpPr>
        <p:spPr>
          <a:xfrm>
            <a:off x="243840" y="1669336"/>
            <a:ext cx="20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Package of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app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3CAE151-D70B-4173-AF7D-5313ED72165C}"/>
              </a:ext>
            </a:extLst>
          </p:cNvPr>
          <p:cNvSpPr txBox="1"/>
          <p:nvPr/>
        </p:nvSpPr>
        <p:spPr>
          <a:xfrm>
            <a:off x="297180" y="3195141"/>
            <a:ext cx="153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information</a:t>
            </a:r>
          </a:p>
        </p:txBody>
      </p: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CE69762F-5ED5-4F5B-99F3-E29739A2F334}"/>
              </a:ext>
            </a:extLst>
          </p:cNvPr>
          <p:cNvSpPr/>
          <p:nvPr/>
        </p:nvSpPr>
        <p:spPr>
          <a:xfrm>
            <a:off x="2804160" y="3976049"/>
            <a:ext cx="426720" cy="12461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988E02C-3C92-4E8C-A5EA-BE62F2F306BA}"/>
              </a:ext>
            </a:extLst>
          </p:cNvPr>
          <p:cNvSpPr txBox="1"/>
          <p:nvPr/>
        </p:nvSpPr>
        <p:spPr>
          <a:xfrm>
            <a:off x="2118360" y="4139029"/>
            <a:ext cx="100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Activity info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9B00FC-4579-4D04-B77D-4FCB4EB9AC1C}"/>
              </a:ext>
            </a:extLst>
          </p:cNvPr>
          <p:cNvSpPr txBox="1"/>
          <p:nvPr/>
        </p:nvSpPr>
        <p:spPr>
          <a:xfrm>
            <a:off x="10114384" y="1950098"/>
            <a:ext cx="146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icon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754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 folder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CEFF07-E071-4301-B06E-36B08398C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59" b="63195"/>
          <a:stretch/>
        </p:blipFill>
        <p:spPr>
          <a:xfrm>
            <a:off x="726086" y="3211810"/>
            <a:ext cx="5527886" cy="153416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729C84-E91A-429A-A257-F2D6613610DF}"/>
              </a:ext>
            </a:extLst>
          </p:cNvPr>
          <p:cNvSpPr txBox="1"/>
          <p:nvPr/>
        </p:nvSpPr>
        <p:spPr>
          <a:xfrm>
            <a:off x="6848669" y="2127511"/>
            <a:ext cx="3727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‘’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’’ java code (package, class,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interface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…)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E29F194-AAF8-418C-AE19-EC11312C1240}"/>
              </a:ext>
            </a:extLst>
          </p:cNvPr>
          <p:cNvCxnSpPr/>
          <p:nvPr/>
        </p:nvCxnSpPr>
        <p:spPr>
          <a:xfrm flipV="1">
            <a:off x="3237722" y="2547257"/>
            <a:ext cx="3415005" cy="1035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5E1ED48-45FE-4E62-841C-E4F7EDF4B46A}"/>
              </a:ext>
            </a:extLst>
          </p:cNvPr>
          <p:cNvCxnSpPr>
            <a:cxnSpLocks/>
          </p:cNvCxnSpPr>
          <p:nvPr/>
        </p:nvCxnSpPr>
        <p:spPr>
          <a:xfrm>
            <a:off x="3623387" y="4149536"/>
            <a:ext cx="4102360" cy="563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471F01-7A1D-4A36-955A-DBA2646D7DA7}"/>
              </a:ext>
            </a:extLst>
          </p:cNvPr>
          <p:cNvSpPr txBox="1"/>
          <p:nvPr/>
        </p:nvSpPr>
        <p:spPr>
          <a:xfrm>
            <a:off x="7800392" y="4444435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java code test</a:t>
            </a:r>
          </a:p>
        </p:txBody>
      </p:sp>
    </p:spTree>
    <p:extLst>
      <p:ext uri="{BB962C8B-B14F-4D97-AF65-F5344CB8AC3E}">
        <p14:creationId xmlns:p14="http://schemas.microsoft.com/office/powerpoint/2010/main" val="673589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 folder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86C0D33-A7B3-48D6-BE97-FC993D48E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04" r="34983" b="39408"/>
          <a:stretch/>
        </p:blipFill>
        <p:spPr>
          <a:xfrm>
            <a:off x="4178405" y="2448760"/>
            <a:ext cx="3644795" cy="227584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F72A9E-A1CD-47AC-9993-E0D6BAA59ABF}"/>
              </a:ext>
            </a:extLst>
          </p:cNvPr>
          <p:cNvSpPr txBox="1"/>
          <p:nvPr/>
        </p:nvSpPr>
        <p:spPr>
          <a:xfrm>
            <a:off x="609600" y="1817609"/>
            <a:ext cx="339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resources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(image,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layout,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ecc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…)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could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use in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app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A52776C-F873-430D-BA38-AF3490427D56}"/>
              </a:ext>
            </a:extLst>
          </p:cNvPr>
          <p:cNvSpPr txBox="1"/>
          <p:nvPr/>
        </p:nvSpPr>
        <p:spPr>
          <a:xfrm>
            <a:off x="8847876" y="4503779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app logo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30C7387-AB9E-4FEB-92C1-8BD5C3D08F67}"/>
              </a:ext>
            </a:extLst>
          </p:cNvPr>
          <p:cNvSpPr txBox="1"/>
          <p:nvPr/>
        </p:nvSpPr>
        <p:spPr>
          <a:xfrm>
            <a:off x="8759960" y="2602439"/>
            <a:ext cx="282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image (.png, .jpg) and more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useful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things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0F1DB96-B3EC-4BE6-96B3-36D25C7884EC}"/>
              </a:ext>
            </a:extLst>
          </p:cNvPr>
          <p:cNvSpPr txBox="1"/>
          <p:nvPr/>
        </p:nvSpPr>
        <p:spPr>
          <a:xfrm>
            <a:off x="8465917" y="3559466"/>
            <a:ext cx="300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layouts of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app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D1F9E5B-6D3A-4905-8C22-4C42B73BED4D}"/>
              </a:ext>
            </a:extLst>
          </p:cNvPr>
          <p:cNvSpPr txBox="1"/>
          <p:nvPr/>
        </p:nvSpPr>
        <p:spPr>
          <a:xfrm>
            <a:off x="8476265" y="5403338"/>
            <a:ext cx="27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colors and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themes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D83E092-E719-4E0C-B0CE-204823FFEC3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691673" y="2925605"/>
            <a:ext cx="3068287" cy="125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634F6AE8-5E99-4E5F-A633-46810ED0F4C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617029" y="3399465"/>
            <a:ext cx="2848888" cy="344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EE4BF83C-6D2F-4ECF-974E-CF5ABED60D6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756988" y="3806890"/>
            <a:ext cx="3090888" cy="1020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84D2B7CA-BA34-4365-A67A-485934EB089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496278" y="4214572"/>
            <a:ext cx="2979987" cy="1511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94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folder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1A21A8-6E7D-42A8-B5E0-B376E4975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540" y="2990543"/>
            <a:ext cx="637032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&lt;?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xml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="1.0"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encoding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="utf-8"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?&gt;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androidx.constraintlayout.widget.ConstraintLayout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xmlns: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="http://schemas.android.com/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apk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/res/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xmlns: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="http://schemas.android.com/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apk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/res-auto"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xmlns: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tools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="http://schemas.android.com/tools"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:layout_width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match_parent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:layout_height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match_parent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tools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:context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=".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HomeActivity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TextView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:id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="@+id/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tv_title_home_activity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:layout_width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="0dp"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:layout_height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wrap_content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:text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="Home"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:textAlignment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="center"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:textSize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="34sp"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:textStyle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bold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:layout_constraintBottom_toBottomOf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parent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:layout_constraintEnd_toEndOf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parent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:layout_constraintStart_toStartOf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parent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:layout_constraintTop_toTopOf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parent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:layout_constraintVertical_bias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="0.25"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/&gt;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androidx.constraintlayout.widget.ConstraintLayout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endParaRPr kumimoji="0" lang="it-IT" alt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51A4DD-492F-4A21-86A0-BE746443B9A7}"/>
              </a:ext>
            </a:extLst>
          </p:cNvPr>
          <p:cNvCxnSpPr/>
          <p:nvPr/>
        </p:nvCxnSpPr>
        <p:spPr>
          <a:xfrm flipV="1">
            <a:off x="5181600" y="2438400"/>
            <a:ext cx="3528060" cy="784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4BC056D-E5CE-4E72-984A-0E07EC635537}"/>
              </a:ext>
            </a:extLst>
          </p:cNvPr>
          <p:cNvCxnSpPr>
            <a:cxnSpLocks/>
          </p:cNvCxnSpPr>
          <p:nvPr/>
        </p:nvCxnSpPr>
        <p:spPr>
          <a:xfrm>
            <a:off x="5621020" y="5943600"/>
            <a:ext cx="40335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067763-79B0-4466-B8AB-D78B2300BF16}"/>
              </a:ext>
            </a:extLst>
          </p:cNvPr>
          <p:cNvCxnSpPr>
            <a:cxnSpLocks/>
          </p:cNvCxnSpPr>
          <p:nvPr/>
        </p:nvCxnSpPr>
        <p:spPr>
          <a:xfrm flipV="1">
            <a:off x="5102860" y="4689159"/>
            <a:ext cx="4277360" cy="758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BCAB18B-6CD0-4277-8EDC-AC20736E290B}"/>
              </a:ext>
            </a:extLst>
          </p:cNvPr>
          <p:cNvCxnSpPr>
            <a:cxnSpLocks/>
          </p:cNvCxnSpPr>
          <p:nvPr/>
        </p:nvCxnSpPr>
        <p:spPr>
          <a:xfrm flipV="1">
            <a:off x="4884420" y="3465513"/>
            <a:ext cx="4495800" cy="3743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DA2A317-BFC4-4BAD-A595-189E486B5DA9}"/>
              </a:ext>
            </a:extLst>
          </p:cNvPr>
          <p:cNvCxnSpPr>
            <a:cxnSpLocks/>
          </p:cNvCxnSpPr>
          <p:nvPr/>
        </p:nvCxnSpPr>
        <p:spPr>
          <a:xfrm flipH="1">
            <a:off x="1689648" y="4125593"/>
            <a:ext cx="10662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55F73A7-8AA8-4A84-BCBA-2220ED0DF53E}"/>
              </a:ext>
            </a:extLst>
          </p:cNvPr>
          <p:cNvCxnSpPr>
            <a:cxnSpLocks/>
          </p:cNvCxnSpPr>
          <p:nvPr/>
        </p:nvCxnSpPr>
        <p:spPr>
          <a:xfrm flipV="1">
            <a:off x="5092700" y="4174013"/>
            <a:ext cx="4561840" cy="34291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CC0E5CB-AAC1-41FE-A758-2A3632F9320E}"/>
              </a:ext>
            </a:extLst>
          </p:cNvPr>
          <p:cNvSpPr txBox="1"/>
          <p:nvPr/>
        </p:nvSpPr>
        <p:spPr>
          <a:xfrm>
            <a:off x="8912860" y="2226865"/>
            <a:ext cx="184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Layout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Scorrimento verticale 33">
            <a:extLst>
              <a:ext uri="{FF2B5EF4-FFF2-40B4-BE49-F238E27FC236}">
                <a16:creationId xmlns:a16="http://schemas.microsoft.com/office/drawing/2014/main" id="{432A0C38-D641-4187-802D-AD8A964E4E42}"/>
              </a:ext>
            </a:extLst>
          </p:cNvPr>
          <p:cNvSpPr/>
          <p:nvPr/>
        </p:nvSpPr>
        <p:spPr>
          <a:xfrm>
            <a:off x="423390" y="1625100"/>
            <a:ext cx="2018340" cy="1503930"/>
          </a:xfrm>
          <a:prstGeom prst="verticalScroll">
            <a:avLst>
              <a:gd name="adj" fmla="val 79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LAYOUT?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Layout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user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the screen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30855B1-342D-4DB3-BA54-15221C497EBE}"/>
              </a:ext>
            </a:extLst>
          </p:cNvPr>
          <p:cNvSpPr txBox="1"/>
          <p:nvPr/>
        </p:nvSpPr>
        <p:spPr>
          <a:xfrm>
            <a:off x="9380220" y="3141268"/>
            <a:ext cx="197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Layout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dimension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4475507-845E-4FF4-A74D-7554D0390AD5}"/>
              </a:ext>
            </a:extLst>
          </p:cNvPr>
          <p:cNvSpPr txBox="1"/>
          <p:nvPr/>
        </p:nvSpPr>
        <p:spPr>
          <a:xfrm>
            <a:off x="41910" y="3465513"/>
            <a:ext cx="184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Activity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binded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layout (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activity show to user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layout)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A75E30D-DC07-40A4-801D-34DA0B541BAA}"/>
              </a:ext>
            </a:extLst>
          </p:cNvPr>
          <p:cNvSpPr txBox="1"/>
          <p:nvPr/>
        </p:nvSpPr>
        <p:spPr>
          <a:xfrm>
            <a:off x="9649460" y="3771036"/>
            <a:ext cx="184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Graphic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id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B235E9D-F21E-4B41-96A7-0DA3EC83912C}"/>
              </a:ext>
            </a:extLst>
          </p:cNvPr>
          <p:cNvSpPr txBox="1"/>
          <p:nvPr/>
        </p:nvSpPr>
        <p:spPr>
          <a:xfrm>
            <a:off x="9380220" y="4456168"/>
            <a:ext cx="184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Graphic element dimension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E3545BC-EFE0-434F-B1C6-0DD8F509C3E0}"/>
              </a:ext>
            </a:extLst>
          </p:cNvPr>
          <p:cNvSpPr txBox="1"/>
          <p:nvPr/>
        </p:nvSpPr>
        <p:spPr>
          <a:xfrm>
            <a:off x="9620225" y="5612389"/>
            <a:ext cx="184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graphic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placed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the screen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9B163B1-2401-4E3A-A139-021DE3A7174B}"/>
              </a:ext>
            </a:extLst>
          </p:cNvPr>
          <p:cNvCxnSpPr>
            <a:cxnSpLocks/>
          </p:cNvCxnSpPr>
          <p:nvPr/>
        </p:nvCxnSpPr>
        <p:spPr>
          <a:xfrm>
            <a:off x="4621220" y="5233521"/>
            <a:ext cx="18557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34B1931-158B-4F64-89AF-55098367C4EA}"/>
              </a:ext>
            </a:extLst>
          </p:cNvPr>
          <p:cNvSpPr txBox="1"/>
          <p:nvPr/>
        </p:nvSpPr>
        <p:spPr>
          <a:xfrm>
            <a:off x="6629400" y="4929960"/>
            <a:ext cx="191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Parentesi quadra chiusa 47">
            <a:extLst>
              <a:ext uri="{FF2B5EF4-FFF2-40B4-BE49-F238E27FC236}">
                <a16:creationId xmlns:a16="http://schemas.microsoft.com/office/drawing/2014/main" id="{4CB892B7-B9FC-4628-B493-945358FE5A7D}"/>
              </a:ext>
            </a:extLst>
          </p:cNvPr>
          <p:cNvSpPr/>
          <p:nvPr/>
        </p:nvSpPr>
        <p:spPr>
          <a:xfrm flipH="1">
            <a:off x="2375994" y="4256687"/>
            <a:ext cx="707190" cy="2013553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4C0881F2-25FF-4C5E-BBBE-BE540E3DE086}"/>
              </a:ext>
            </a:extLst>
          </p:cNvPr>
          <p:cNvSpPr txBox="1"/>
          <p:nvPr/>
        </p:nvSpPr>
        <p:spPr>
          <a:xfrm>
            <a:off x="2644930" y="2507919"/>
            <a:ext cx="157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F81999D8-CFD2-4A8F-9E2C-0D24F4FE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995" y="174716"/>
            <a:ext cx="1187620" cy="2517869"/>
          </a:xfrm>
          <a:prstGeom prst="rect">
            <a:avLst/>
          </a:prstGeom>
        </p:spPr>
      </p:pic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3AB3546-D7B1-4E92-846D-31D8110B9004}"/>
              </a:ext>
            </a:extLst>
          </p:cNvPr>
          <p:cNvSpPr txBox="1"/>
          <p:nvPr/>
        </p:nvSpPr>
        <p:spPr>
          <a:xfrm>
            <a:off x="1389659" y="4821829"/>
            <a:ext cx="100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Graphic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0C422A5-E1C5-4942-ABAC-E16E5B4BD731}"/>
              </a:ext>
            </a:extLst>
          </p:cNvPr>
          <p:cNvSpPr/>
          <p:nvPr/>
        </p:nvSpPr>
        <p:spPr>
          <a:xfrm>
            <a:off x="2690171" y="3675205"/>
            <a:ext cx="2160037" cy="292328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632DBBCC-3E9C-4562-91EE-33942EAFCA13}"/>
              </a:ext>
            </a:extLst>
          </p:cNvPr>
          <p:cNvSpPr/>
          <p:nvPr/>
        </p:nvSpPr>
        <p:spPr>
          <a:xfrm>
            <a:off x="2846430" y="4589147"/>
            <a:ext cx="2160037" cy="29232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80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1889F-369B-4214-AE99-796AD27B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CB8CA5E-3BE1-45A4-BF1F-AEA56DEA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760" y="2013004"/>
            <a:ext cx="4583445" cy="360193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F5D292-C8FF-4E71-996E-017EAB1A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861B742-95E6-4F46-83EE-4E619527034F}"/>
                  </a:ext>
                </a:extLst>
              </p14:cNvPr>
              <p14:cNvContentPartPr/>
              <p14:nvPr/>
            </p14:nvContentPartPr>
            <p14:xfrm>
              <a:off x="3320681" y="2132078"/>
              <a:ext cx="672480" cy="3949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861B742-95E6-4F46-83EE-4E6195270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1681" y="2123438"/>
                <a:ext cx="6901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14:cNvPr>
              <p14:cNvContentPartPr/>
              <p14:nvPr/>
            </p14:nvContentPartPr>
            <p14:xfrm>
              <a:off x="6951108" y="6380783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96213AA-2A02-424B-B1E3-61F7015C69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42108" y="637178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Segnaposto contenuto 4">
            <a:extLst>
              <a:ext uri="{FF2B5EF4-FFF2-40B4-BE49-F238E27FC236}">
                <a16:creationId xmlns:a16="http://schemas.microsoft.com/office/drawing/2014/main" id="{070BB74E-11CE-45A3-B790-5C0EA5AF6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797" y="2013004"/>
            <a:ext cx="4963537" cy="36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41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folder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E74B967-827F-46E1-BFFD-3B86C7E08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917657"/>
            <a:ext cx="3685346" cy="259993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973965A-71D6-482B-A9C2-A942D9BAD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805" y="1586409"/>
            <a:ext cx="2948473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&lt;?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xml 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="1.0"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encoding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="utf-8"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?&gt;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resources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="purple_200"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#FFBB86FC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="purple_500"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#FF6200EE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="purple_700"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#FF3700B3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="teal_200"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#FF03DAC5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="teal_700"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#FF018786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="black"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#FF000000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&lt;color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="white"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#FFFFFFFF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&lt;/color&gt;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resources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endParaRPr kumimoji="0" lang="it-IT" alt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76A8995-5ED3-4460-9A4D-DF0B27D10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63" y="2694518"/>
            <a:ext cx="3368351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resources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string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app_name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AndroidTutorial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string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string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-array 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week_day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Monday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Tuesday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Wednesday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Thursday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Friday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Saturday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&lt;item&gt;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Sunday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&lt;/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string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-array&gt;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</a:t>
            </a:r>
            <a:r>
              <a:rPr kumimoji="0" lang="it-IT" altLang="it-IT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resources</a:t>
            </a: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endParaRPr kumimoji="0" lang="it-IT" alt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DD462B-3944-4506-89FF-147A56C80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474" y="4317060"/>
            <a:ext cx="571033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&lt;resources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xmlns: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tools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="http://schemas.android.com/tools"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&lt;!-- Base application theme. --&gt;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&lt;style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="Theme.AndroidTutorial"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parent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="Theme.MaterialComponents.DayNight.DarkActionBar"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&lt;!-- Primary brand color. --&gt;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&lt;item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="colorPrimary"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@color/purple_500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="colorPrimaryVariant"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@color/purple_700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="colorOnPrimary"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@color/white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&lt;!-- Secondary brand color. --&gt;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&lt;item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="colorSecondary"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@color/teal_200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="colorSecondaryVariant"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@color/teal_700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&lt;item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="colorOnSecondary"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@color/black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&lt;!-- Status bar color. --&gt;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&lt;item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name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="android:statusBarColor"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tools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BABAB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:targetApi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="l"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&gt;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?attr/colorPrimaryVariant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&lt;/item&gt;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&lt;!-- Customize your theme here. --&gt;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&lt;/style&gt;</a:t>
            </a:r>
            <a:b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0" i="0" u="none" strike="noStrike" kern="1200" cap="none" spc="0" normalizeH="0" baseline="0" noProof="0">
                <a:ln>
                  <a:noFill/>
                </a:ln>
                <a:solidFill>
                  <a:srgbClr val="E8BF6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&lt;/resources&gt;</a:t>
            </a: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14A0062-4A85-4D86-9932-6A0C9BEDE44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23768" y="2402017"/>
            <a:ext cx="3120037" cy="855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0F7D376-F4CA-4748-B454-5B392B4D8A7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23768" y="2998839"/>
            <a:ext cx="6460395" cy="7421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8720DA2F-852F-4194-93B6-4DE196BF5FE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54942" y="3429000"/>
            <a:ext cx="3748699" cy="8880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76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resources?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60A784-DD30-42BC-A123-2C652196AD4C}"/>
              </a:ext>
            </a:extLst>
          </p:cNvPr>
          <p:cNvSpPr txBox="1"/>
          <p:nvPr/>
        </p:nvSpPr>
        <p:spPr>
          <a:xfrm>
            <a:off x="382555" y="1978090"/>
            <a:ext cx="10972800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XML files:</a:t>
            </a:r>
          </a:p>
          <a:p>
            <a:pPr marL="1371600" marR="0" lvl="3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@element_type/element_id</a:t>
            </a:r>
          </a:p>
          <a:p>
            <a:pPr marL="1371600" marR="0" lvl="3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e.g.: </a:t>
            </a:r>
            <a:r>
              <a:rPr kumimoji="0" lang="it-IT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android:text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=‘’@</a:t>
            </a:r>
            <a:r>
              <a:rPr kumimoji="0" lang="it-IT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it-IT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app_name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’’</a:t>
            </a:r>
          </a:p>
          <a:p>
            <a:pPr marL="1371600" marR="0" lvl="3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java files:</a:t>
            </a:r>
          </a:p>
          <a:p>
            <a:pPr marL="1371600" marR="0" lvl="3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R.id.element_id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e.g.: </a:t>
            </a:r>
            <a:r>
              <a:rPr kumimoji="0" lang="it-IT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textView.setText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it-IT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R.id.app_name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4139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Scripts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C85BBD-9328-4AAE-A468-39F3370D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42" y="2563099"/>
            <a:ext cx="5915025" cy="301942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6C8740-F9B6-477E-9F61-1E3F011EEF19}"/>
              </a:ext>
            </a:extLst>
          </p:cNvPr>
          <p:cNvSpPr txBox="1"/>
          <p:nvPr/>
        </p:nvSpPr>
        <p:spPr>
          <a:xfrm>
            <a:off x="8029153" y="2942776"/>
            <a:ext cx="343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app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D7B040D-D21D-4A12-8DAD-A1A3130004C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13138" y="3127442"/>
            <a:ext cx="3716015" cy="3015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46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(</a:t>
            </a:r>
            <a:r>
              <a:rPr lang="it-IT" dirty="0"/>
              <a:t>Module: </a:t>
            </a:r>
            <a:r>
              <a:rPr lang="it-IT" dirty="0" err="1"/>
              <a:t>ProjectName.app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44FE1E-BEAA-45E1-8E20-6B28B85E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28" y="1487299"/>
            <a:ext cx="5187821" cy="53707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plugins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id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com.android.application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compileSdk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30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defaultConfig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applicationId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com.example.androidtutorial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minSdk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21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targetSdk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30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versionCode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1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versionName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"1.0"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testInstrumentationRunner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androidx.test.runner.AndroidJUnitRunner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buildTypes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release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minifyEnabled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false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proguardFiles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getDefaultProguardFile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'proguard-android-optimize.txt'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),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'proguard-rules.pro'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}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compileOptions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sourceCompatibility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JavaVersion.</a:t>
            </a:r>
            <a:r>
              <a:rPr kumimoji="0" lang="it-IT" altLang="it-IT" sz="900" b="0" i="1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VERSION_1_8</a:t>
            </a:r>
            <a:br>
              <a:rPr kumimoji="0" lang="it-IT" altLang="it-IT" sz="900" b="0" i="1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1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targetCompatibility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JavaVersion.</a:t>
            </a:r>
            <a:r>
              <a:rPr kumimoji="0" lang="it-IT" altLang="it-IT" sz="900" b="0" i="1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VERSION_1_8</a:t>
            </a:r>
            <a:br>
              <a:rPr kumimoji="0" lang="it-IT" altLang="it-IT" sz="900" b="0" i="1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1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dependencies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implementation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'androidx.appcompat:appcompat:1.3.1'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implementation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'com.google.android.material:material:1.4.0'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implementation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'androidx.constraintlayout:constraintlayout:2.1.1'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testImplementation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'junit:junit:4.+'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androidTestImplementation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'androidx.test.ext:junit:1.1.3'</a:t>
            </a:r>
            <a:b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androidTestImplementation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'androidx.test.espresso:espresso-core:3.4.0'</a:t>
            </a: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0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  <a:endParaRPr kumimoji="0" lang="it-IT" alt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9A31237-AE03-48F3-B202-CB49D2DA6EA1}"/>
              </a:ext>
            </a:extLst>
          </p:cNvPr>
          <p:cNvCxnSpPr/>
          <p:nvPr/>
        </p:nvCxnSpPr>
        <p:spPr>
          <a:xfrm>
            <a:off x="3209731" y="1791478"/>
            <a:ext cx="509451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F1F6509-04CE-408F-A671-23A7E459CFB9}"/>
              </a:ext>
            </a:extLst>
          </p:cNvPr>
          <p:cNvCxnSpPr>
            <a:cxnSpLocks/>
          </p:cNvCxnSpPr>
          <p:nvPr/>
        </p:nvCxnSpPr>
        <p:spPr>
          <a:xfrm>
            <a:off x="5458408" y="2746310"/>
            <a:ext cx="28458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5E5A4A8-E203-4474-8C1F-97FB67E672BA}"/>
              </a:ext>
            </a:extLst>
          </p:cNvPr>
          <p:cNvCxnSpPr>
            <a:cxnSpLocks/>
          </p:cNvCxnSpPr>
          <p:nvPr/>
        </p:nvCxnSpPr>
        <p:spPr>
          <a:xfrm>
            <a:off x="5629470" y="5974702"/>
            <a:ext cx="29920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6516E4D7-85DF-4C67-B7DE-3468566FE411}"/>
              </a:ext>
            </a:extLst>
          </p:cNvPr>
          <p:cNvSpPr/>
          <p:nvPr/>
        </p:nvSpPr>
        <p:spPr>
          <a:xfrm>
            <a:off x="1250302" y="2062065"/>
            <a:ext cx="4208106" cy="17914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0EB2C01-27CF-4A81-A7DD-242945C0285A}"/>
              </a:ext>
            </a:extLst>
          </p:cNvPr>
          <p:cNvSpPr/>
          <p:nvPr/>
        </p:nvSpPr>
        <p:spPr>
          <a:xfrm>
            <a:off x="1371601" y="5449080"/>
            <a:ext cx="4208106" cy="13560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B2C61D5-BC69-473A-8D86-3F6600103090}"/>
              </a:ext>
            </a:extLst>
          </p:cNvPr>
          <p:cNvSpPr txBox="1"/>
          <p:nvPr/>
        </p:nvSpPr>
        <p:spPr>
          <a:xfrm>
            <a:off x="8304245" y="1716833"/>
            <a:ext cx="327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app id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56173B-B20F-4982-A802-16386E4A8CB3}"/>
              </a:ext>
            </a:extLst>
          </p:cNvPr>
          <p:cNvSpPr txBox="1"/>
          <p:nvPr/>
        </p:nvSpPr>
        <p:spPr>
          <a:xfrm>
            <a:off x="8391330" y="2561644"/>
            <a:ext cx="327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app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C0A2D-A957-4849-B520-576A427396EF}"/>
              </a:ext>
            </a:extLst>
          </p:cNvPr>
          <p:cNvSpPr txBox="1"/>
          <p:nvPr/>
        </p:nvSpPr>
        <p:spPr>
          <a:xfrm>
            <a:off x="8540621" y="5414285"/>
            <a:ext cx="327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app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dependencies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part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8260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properties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1A7C39-0C3B-4834-88E2-1F3CDF91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35" y="1922473"/>
            <a:ext cx="11047445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compileSdk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30	</a:t>
            </a:r>
            <a:b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defaultConfig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it-IT" alt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applicationId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com.example.androidtutorial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minSdk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21	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--&gt;  minimum SDK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that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target device must support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				</a:t>
            </a:r>
            <a:b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targetSdk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30	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--&gt; target SDK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</a:t>
            </a:r>
            <a:b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versionCode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1		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--&gt; code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</a:t>
            </a:r>
            <a:b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897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versionName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"1.0"	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--&gt;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version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name</a:t>
            </a:r>
            <a:b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testInstrumentationRunner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androidx.test.runner.AndroidJUnitRunner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</a:t>
            </a:r>
            <a:b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it-IT" alt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9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9979B-5C28-44D0-907C-F8CFCF7B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creation</a:t>
            </a:r>
            <a:r>
              <a:rPr lang="it-IT" dirty="0"/>
              <a:t> (2)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BDCCC0-96CA-450E-B810-78DB479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1183193-A74A-47BC-83A3-EE7259693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1433"/>
            <a:ext cx="5290827" cy="3827206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DC2785A-EB53-447B-8191-BDCC64B151E3}"/>
              </a:ext>
            </a:extLst>
          </p:cNvPr>
          <p:cNvCxnSpPr/>
          <p:nvPr/>
        </p:nvCxnSpPr>
        <p:spPr>
          <a:xfrm>
            <a:off x="3472533" y="2448133"/>
            <a:ext cx="3844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E64F006-BE18-40DB-8126-0C3B2D58AE9B}"/>
              </a:ext>
            </a:extLst>
          </p:cNvPr>
          <p:cNvCxnSpPr>
            <a:cxnSpLocks/>
          </p:cNvCxnSpPr>
          <p:nvPr/>
        </p:nvCxnSpPr>
        <p:spPr>
          <a:xfrm>
            <a:off x="3472533" y="3515036"/>
            <a:ext cx="3001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637D50A-86DC-4493-9A0D-5D6AE369876F}"/>
              </a:ext>
            </a:extLst>
          </p:cNvPr>
          <p:cNvCxnSpPr/>
          <p:nvPr/>
        </p:nvCxnSpPr>
        <p:spPr>
          <a:xfrm>
            <a:off x="3540958" y="3216353"/>
            <a:ext cx="3844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F42740C-3A58-40FD-87B5-D51E3FE6D9FE}"/>
              </a:ext>
            </a:extLst>
          </p:cNvPr>
          <p:cNvSpPr txBox="1"/>
          <p:nvPr/>
        </p:nvSpPr>
        <p:spPr>
          <a:xfrm>
            <a:off x="7385371" y="2258009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 name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5D5464A-3708-422D-AF0D-181F999B9A46}"/>
              </a:ext>
            </a:extLst>
          </p:cNvPr>
          <p:cNvSpPr txBox="1"/>
          <p:nvPr/>
        </p:nvSpPr>
        <p:spPr>
          <a:xfrm>
            <a:off x="7481787" y="3031687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Programming </a:t>
            </a:r>
            <a:r>
              <a:rPr lang="it-IT" dirty="0" err="1"/>
              <a:t>language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8072F4D-E828-400F-8C7D-FC92080D17A1}"/>
              </a:ext>
            </a:extLst>
          </p:cNvPr>
          <p:cNvSpPr txBox="1"/>
          <p:nvPr/>
        </p:nvSpPr>
        <p:spPr>
          <a:xfrm>
            <a:off x="6570196" y="3386317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API / SDK </a:t>
            </a:r>
            <a:r>
              <a:rPr lang="it-IT" dirty="0" err="1"/>
              <a:t>version</a:t>
            </a: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6F4A0F6-62CB-4755-88E9-BD715C4F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44" y="3805365"/>
            <a:ext cx="4348823" cy="2962335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F283551-4B40-49A1-9C0B-C8A8A070FF86}"/>
              </a:ext>
            </a:extLst>
          </p:cNvPr>
          <p:cNvCxnSpPr/>
          <p:nvPr/>
        </p:nvCxnSpPr>
        <p:spPr>
          <a:xfrm>
            <a:off x="2211355" y="3925612"/>
            <a:ext cx="4544008" cy="184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4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227E6-1ABA-4BB4-9868-47B5C537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Android Studio Tools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6CDF90-2CA2-4C59-B7A4-9C0CC39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61A076-3CEF-4B10-B75E-059417168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46" y="1537802"/>
            <a:ext cx="9073267" cy="4824899"/>
          </a:xfr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53698E7F-DB6B-441B-85D8-867D77EE1C53}"/>
              </a:ext>
            </a:extLst>
          </p:cNvPr>
          <p:cNvSpPr/>
          <p:nvPr/>
        </p:nvSpPr>
        <p:spPr>
          <a:xfrm>
            <a:off x="437734" y="1326357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1269F7B-D132-41E3-B3BD-5957815285E1}"/>
              </a:ext>
            </a:extLst>
          </p:cNvPr>
          <p:cNvSpPr/>
          <p:nvPr/>
        </p:nvSpPr>
        <p:spPr>
          <a:xfrm>
            <a:off x="6916289" y="147772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C5D8D2A-143D-4CAB-B832-8F9CB99C3764}"/>
              </a:ext>
            </a:extLst>
          </p:cNvPr>
          <p:cNvSpPr/>
          <p:nvPr/>
        </p:nvSpPr>
        <p:spPr>
          <a:xfrm>
            <a:off x="5303073" y="1858194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3B5DF5B-B8EB-40FA-8368-3D4B6BC8E0A5}"/>
              </a:ext>
            </a:extLst>
          </p:cNvPr>
          <p:cNvSpPr/>
          <p:nvPr/>
        </p:nvSpPr>
        <p:spPr>
          <a:xfrm>
            <a:off x="6515642" y="3429000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F278443-B624-430A-BADC-590FFF8A1550}"/>
              </a:ext>
            </a:extLst>
          </p:cNvPr>
          <p:cNvSpPr/>
          <p:nvPr/>
        </p:nvSpPr>
        <p:spPr>
          <a:xfrm>
            <a:off x="3993848" y="5939811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F6190B8-32B2-455C-9826-A3DEE32BE9AE}"/>
              </a:ext>
            </a:extLst>
          </p:cNvPr>
          <p:cNvSpPr/>
          <p:nvPr/>
        </p:nvSpPr>
        <p:spPr>
          <a:xfrm>
            <a:off x="1955946" y="3950251"/>
            <a:ext cx="282223" cy="3027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5A8B282-96CF-41AC-8E32-B3F12D7E642E}"/>
              </a:ext>
            </a:extLst>
          </p:cNvPr>
          <p:cNvSpPr txBox="1"/>
          <p:nvPr/>
        </p:nvSpPr>
        <p:spPr>
          <a:xfrm>
            <a:off x="9826025" y="1568262"/>
            <a:ext cx="2270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dirty="0"/>
              <a:t>Menu Bar</a:t>
            </a:r>
          </a:p>
          <a:p>
            <a:pPr marL="342900" indent="-342900">
              <a:buAutoNum type="arabicParenR"/>
            </a:pPr>
            <a:r>
              <a:rPr lang="it-IT" dirty="0"/>
              <a:t>Toolbar</a:t>
            </a:r>
          </a:p>
          <a:p>
            <a:pPr marL="342900" indent="-342900">
              <a:buAutoNum type="arabicParenR"/>
            </a:pPr>
            <a:r>
              <a:rPr lang="it-IT" dirty="0" err="1"/>
              <a:t>Navigation</a:t>
            </a:r>
            <a:r>
              <a:rPr lang="it-IT" dirty="0"/>
              <a:t> Bar</a:t>
            </a:r>
          </a:p>
          <a:p>
            <a:pPr marL="342900" indent="-342900">
              <a:buAutoNum type="arabicParenR"/>
            </a:pPr>
            <a:r>
              <a:rPr lang="it-IT" dirty="0"/>
              <a:t>Editor Window</a:t>
            </a:r>
          </a:p>
          <a:p>
            <a:pPr marL="342900" indent="-342900">
              <a:buAutoNum type="arabicParenR"/>
            </a:pPr>
            <a:r>
              <a:rPr lang="it-IT" dirty="0"/>
              <a:t>Status Bar</a:t>
            </a:r>
          </a:p>
          <a:p>
            <a:pPr marL="342900" indent="-342900">
              <a:buAutoNum type="arabicParenR"/>
            </a:pPr>
            <a:r>
              <a:rPr lang="it-IT" dirty="0"/>
              <a:t>Project Tool Window</a:t>
            </a:r>
          </a:p>
        </p:txBody>
      </p:sp>
    </p:spTree>
    <p:extLst>
      <p:ext uri="{BB962C8B-B14F-4D97-AF65-F5344CB8AC3E}">
        <p14:creationId xmlns:p14="http://schemas.microsoft.com/office/powerpoint/2010/main" val="3162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gnaposto contenuto 52">
            <a:extLst>
              <a:ext uri="{FF2B5EF4-FFF2-40B4-BE49-F238E27FC236}">
                <a16:creationId xmlns:a16="http://schemas.microsoft.com/office/drawing/2014/main" id="{ACB859F0-F52F-4053-B97D-8CD31DF64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30" y="1905190"/>
            <a:ext cx="11217227" cy="486562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42814AD-C96F-4BA2-8818-DF27D5AD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Toolbar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29759A-BDA4-4442-9455-48B86B47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900E024-455A-4049-B7D9-B01679D0E5AA}"/>
              </a:ext>
            </a:extLst>
          </p:cNvPr>
          <p:cNvCxnSpPr/>
          <p:nvPr/>
        </p:nvCxnSpPr>
        <p:spPr>
          <a:xfrm>
            <a:off x="700197" y="2289465"/>
            <a:ext cx="0" cy="119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A44B5D1-155F-4C57-A502-A1E69E207196}"/>
              </a:ext>
            </a:extLst>
          </p:cNvPr>
          <p:cNvCxnSpPr>
            <a:cxnSpLocks/>
          </p:cNvCxnSpPr>
          <p:nvPr/>
        </p:nvCxnSpPr>
        <p:spPr>
          <a:xfrm>
            <a:off x="2028254" y="2289465"/>
            <a:ext cx="0" cy="226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FA97664-9E25-4CBD-825A-2459F07A03C8}"/>
              </a:ext>
            </a:extLst>
          </p:cNvPr>
          <p:cNvCxnSpPr/>
          <p:nvPr/>
        </p:nvCxnSpPr>
        <p:spPr>
          <a:xfrm>
            <a:off x="3997013" y="2289465"/>
            <a:ext cx="0" cy="119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3204AA-7445-4BB2-A76D-1B2B3B854EDB}"/>
              </a:ext>
            </a:extLst>
          </p:cNvPr>
          <p:cNvCxnSpPr>
            <a:cxnSpLocks/>
          </p:cNvCxnSpPr>
          <p:nvPr/>
        </p:nvCxnSpPr>
        <p:spPr>
          <a:xfrm>
            <a:off x="5293968" y="2305191"/>
            <a:ext cx="0" cy="2753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EF0C9E3-1829-4C1A-9F68-2A8FA6ED233A}"/>
              </a:ext>
            </a:extLst>
          </p:cNvPr>
          <p:cNvCxnSpPr>
            <a:cxnSpLocks/>
          </p:cNvCxnSpPr>
          <p:nvPr/>
        </p:nvCxnSpPr>
        <p:spPr>
          <a:xfrm>
            <a:off x="6665568" y="2330248"/>
            <a:ext cx="0" cy="1247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6FD251F-7485-4912-ADAE-1B5F03FB6306}"/>
              </a:ext>
            </a:extLst>
          </p:cNvPr>
          <p:cNvCxnSpPr>
            <a:cxnSpLocks/>
          </p:cNvCxnSpPr>
          <p:nvPr/>
        </p:nvCxnSpPr>
        <p:spPr>
          <a:xfrm>
            <a:off x="5807152" y="2330248"/>
            <a:ext cx="0" cy="185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830649-3F02-4D93-B2F6-35DBC50606C8}"/>
              </a:ext>
            </a:extLst>
          </p:cNvPr>
          <p:cNvCxnSpPr>
            <a:cxnSpLocks/>
          </p:cNvCxnSpPr>
          <p:nvPr/>
        </p:nvCxnSpPr>
        <p:spPr>
          <a:xfrm>
            <a:off x="10360491" y="2330248"/>
            <a:ext cx="0" cy="360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20CF24-941C-4AB9-AB8E-B644689290F9}"/>
              </a:ext>
            </a:extLst>
          </p:cNvPr>
          <p:cNvSpPr txBox="1"/>
          <p:nvPr/>
        </p:nvSpPr>
        <p:spPr>
          <a:xfrm>
            <a:off x="9914931" y="5993369"/>
            <a:ext cx="21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AVD Manager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BE899BE-8455-4BC5-9CCE-83E82EAB5C04}"/>
              </a:ext>
            </a:extLst>
          </p:cNvPr>
          <p:cNvSpPr txBox="1"/>
          <p:nvPr/>
        </p:nvSpPr>
        <p:spPr>
          <a:xfrm>
            <a:off x="6255680" y="358705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 debug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37353FC-4BD2-4F98-83F5-4C4FD9AE0579}"/>
              </a:ext>
            </a:extLst>
          </p:cNvPr>
          <p:cNvSpPr txBox="1"/>
          <p:nvPr/>
        </p:nvSpPr>
        <p:spPr>
          <a:xfrm>
            <a:off x="5461392" y="4185266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changes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09053FC-EECD-4933-8F84-C2EF0A108FD9}"/>
              </a:ext>
            </a:extLst>
          </p:cNvPr>
          <p:cNvSpPr txBox="1"/>
          <p:nvPr/>
        </p:nvSpPr>
        <p:spPr>
          <a:xfrm>
            <a:off x="4297885" y="5092776"/>
            <a:ext cx="186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Run</a:t>
            </a:r>
            <a:r>
              <a:rPr lang="it-IT" dirty="0"/>
              <a:t>/</a:t>
            </a:r>
            <a:r>
              <a:rPr lang="it-IT" dirty="0" err="1"/>
              <a:t>Install</a:t>
            </a:r>
            <a:r>
              <a:rPr lang="it-IT" dirty="0"/>
              <a:t> app on </a:t>
            </a:r>
            <a:r>
              <a:rPr lang="it-IT" dirty="0" err="1"/>
              <a:t>selected</a:t>
            </a:r>
            <a:r>
              <a:rPr lang="it-IT" dirty="0"/>
              <a:t> device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2660EE9-1FE3-445B-89ED-F4DAB2BA1037}"/>
              </a:ext>
            </a:extLst>
          </p:cNvPr>
          <p:cNvSpPr txBox="1"/>
          <p:nvPr/>
        </p:nvSpPr>
        <p:spPr>
          <a:xfrm>
            <a:off x="3190548" y="3469970"/>
            <a:ext cx="17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Available</a:t>
            </a:r>
            <a:r>
              <a:rPr lang="it-IT" dirty="0"/>
              <a:t> devices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09FFEA1-C9B0-4522-97B5-6894BA6F5556}"/>
              </a:ext>
            </a:extLst>
          </p:cNvPr>
          <p:cNvSpPr txBox="1"/>
          <p:nvPr/>
        </p:nvSpPr>
        <p:spPr>
          <a:xfrm>
            <a:off x="27676" y="3335064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Build project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313D539-AAAE-4F74-9F6D-C7DA3E29873D}"/>
              </a:ext>
            </a:extLst>
          </p:cNvPr>
          <p:cNvSpPr txBox="1"/>
          <p:nvPr/>
        </p:nvSpPr>
        <p:spPr>
          <a:xfrm>
            <a:off x="1221875" y="4595329"/>
            <a:ext cx="26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</a:t>
            </a:r>
            <a:r>
              <a:rPr lang="it-IT" dirty="0"/>
              <a:t>/Debug </a:t>
            </a:r>
            <a:r>
              <a:rPr lang="it-IT" dirty="0" err="1"/>
              <a:t>configurations</a:t>
            </a:r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DC45FB5-EA8F-4242-A9C4-E61CE04019B7}"/>
              </a:ext>
            </a:extLst>
          </p:cNvPr>
          <p:cNvCxnSpPr>
            <a:cxnSpLocks/>
          </p:cNvCxnSpPr>
          <p:nvPr/>
        </p:nvCxnSpPr>
        <p:spPr>
          <a:xfrm>
            <a:off x="9834465" y="2345630"/>
            <a:ext cx="0" cy="171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0FF3B03-A50A-47A3-ACC9-4E7B8CB27949}"/>
              </a:ext>
            </a:extLst>
          </p:cNvPr>
          <p:cNvCxnSpPr>
            <a:cxnSpLocks/>
          </p:cNvCxnSpPr>
          <p:nvPr/>
        </p:nvCxnSpPr>
        <p:spPr>
          <a:xfrm>
            <a:off x="8381999" y="2289465"/>
            <a:ext cx="0" cy="1132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DB853ED-7D62-42D2-9AD4-139CB3C3ABF9}"/>
              </a:ext>
            </a:extLst>
          </p:cNvPr>
          <p:cNvSpPr txBox="1"/>
          <p:nvPr/>
        </p:nvSpPr>
        <p:spPr>
          <a:xfrm>
            <a:off x="7952350" y="3486542"/>
            <a:ext cx="101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Stop app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C58F5C2-24D0-45C7-AAFB-75482933B2ED}"/>
              </a:ext>
            </a:extLst>
          </p:cNvPr>
          <p:cNvSpPr txBox="1"/>
          <p:nvPr/>
        </p:nvSpPr>
        <p:spPr>
          <a:xfrm>
            <a:off x="7049968" y="2855748"/>
            <a:ext cx="101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Profiler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799DBA84-E56F-49ED-AB52-BC067CAF6FA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545354" y="2305191"/>
            <a:ext cx="12605" cy="550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EE8CA31-2430-4826-B22A-38E66D02C637}"/>
              </a:ext>
            </a:extLst>
          </p:cNvPr>
          <p:cNvSpPr txBox="1"/>
          <p:nvPr/>
        </p:nvSpPr>
        <p:spPr>
          <a:xfrm>
            <a:off x="9301767" y="4063573"/>
            <a:ext cx="8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Sync</a:t>
            </a:r>
            <a:r>
              <a:rPr lang="it-IT" dirty="0"/>
              <a:t> project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E5FA505-549E-4C0B-8537-2F9D00B865C6}"/>
              </a:ext>
            </a:extLst>
          </p:cNvPr>
          <p:cNvSpPr txBox="1"/>
          <p:nvPr/>
        </p:nvSpPr>
        <p:spPr>
          <a:xfrm>
            <a:off x="10436259" y="4000600"/>
            <a:ext cx="21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SDK Manager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B5D212A-B022-4CFF-9C7F-368829CF568A}"/>
              </a:ext>
            </a:extLst>
          </p:cNvPr>
          <p:cNvCxnSpPr>
            <a:cxnSpLocks/>
          </p:cNvCxnSpPr>
          <p:nvPr/>
        </p:nvCxnSpPr>
        <p:spPr>
          <a:xfrm>
            <a:off x="10733314" y="2330248"/>
            <a:ext cx="0" cy="1714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92B59EE-D004-4F12-8590-C537A958B533}"/>
              </a:ext>
            </a:extLst>
          </p:cNvPr>
          <p:cNvCxnSpPr/>
          <p:nvPr/>
        </p:nvCxnSpPr>
        <p:spPr>
          <a:xfrm>
            <a:off x="8968334" y="2345630"/>
            <a:ext cx="0" cy="274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BA1F172-B348-4C62-A57F-78093801F9E0}"/>
              </a:ext>
            </a:extLst>
          </p:cNvPr>
          <p:cNvSpPr txBox="1"/>
          <p:nvPr/>
        </p:nvSpPr>
        <p:spPr>
          <a:xfrm>
            <a:off x="8550156" y="5032386"/>
            <a:ext cx="111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Project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880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19D87-27CF-4970-A68F-7242C0C7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SDK Manager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21979C-1273-4156-95AD-9628C6149B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Tools </a:t>
            </a:r>
            <a:r>
              <a:rPr lang="it-IT" dirty="0">
                <a:sym typeface="Wingdings" panose="05000000000000000000" pitchFamily="2" charset="2"/>
              </a:rPr>
              <a:t> SDK manager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Additional</a:t>
            </a:r>
            <a:r>
              <a:rPr lang="it-IT" dirty="0"/>
              <a:t> SDK Components. </a:t>
            </a:r>
          </a:p>
          <a:p>
            <a:r>
              <a:rPr lang="it-IT" dirty="0">
                <a:solidFill>
                  <a:srgbClr val="FF0000"/>
                </a:solidFill>
              </a:rPr>
              <a:t>SDK Platform</a:t>
            </a:r>
            <a:r>
              <a:rPr lang="it-IT" dirty="0"/>
              <a:t>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install</a:t>
            </a:r>
            <a:r>
              <a:rPr lang="it-IT" dirty="0"/>
              <a:t> SDK </a:t>
            </a:r>
            <a:r>
              <a:rPr lang="it-IT" dirty="0" err="1"/>
              <a:t>version</a:t>
            </a:r>
            <a:r>
              <a:rPr lang="it-IT" dirty="0"/>
              <a:t> and </a:t>
            </a:r>
            <a:r>
              <a:rPr lang="it-IT" dirty="0" err="1"/>
              <a:t>related</a:t>
            </a:r>
            <a:r>
              <a:rPr lang="it-IT" dirty="0"/>
              <a:t> API</a:t>
            </a:r>
          </a:p>
          <a:p>
            <a:r>
              <a:rPr lang="it-IT" dirty="0">
                <a:solidFill>
                  <a:srgbClr val="FF0000"/>
                </a:solidFill>
              </a:rPr>
              <a:t>SDK tools</a:t>
            </a:r>
            <a:r>
              <a:rPr lang="it-IT" dirty="0"/>
              <a:t>: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update and new tools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D54CC3-3F60-4360-80FA-82CB30AF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236115C9-BFCE-4E32-9B57-0D31786CC1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906897"/>
            <a:ext cx="5384800" cy="3912568"/>
          </a:xfrm>
        </p:spPr>
      </p:pic>
    </p:spTree>
    <p:extLst>
      <p:ext uri="{BB962C8B-B14F-4D97-AF65-F5344CB8AC3E}">
        <p14:creationId xmlns:p14="http://schemas.microsoft.com/office/powerpoint/2010/main" val="330952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08693-5A5D-44AE-B724-F05FB240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AVD Manager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B6F786-0700-4461-A84D-E93945C5397F}"/>
              </a:ext>
            </a:extLst>
          </p:cNvPr>
          <p:cNvSpPr txBox="1"/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ct val="20000"/>
              </a:spcBef>
              <a:buFont typeface="Arial"/>
            </a:pPr>
            <a:r>
              <a:rPr lang="it-IT" sz="3200" dirty="0"/>
              <a:t>In Android Studio </a:t>
            </a:r>
            <a:r>
              <a:rPr lang="it-IT" sz="3200" dirty="0" err="1"/>
              <a:t>you</a:t>
            </a:r>
            <a:r>
              <a:rPr lang="it-IT" sz="3200" dirty="0"/>
              <a:t> can create a AVD (Android Virtual Device) an emulator </a:t>
            </a:r>
            <a:r>
              <a:rPr lang="it-IT" sz="3200" dirty="0" err="1"/>
              <a:t>where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can </a:t>
            </a:r>
            <a:r>
              <a:rPr lang="it-IT" sz="3200" dirty="0" err="1"/>
              <a:t>install</a:t>
            </a:r>
            <a:r>
              <a:rPr lang="it-IT" sz="3200" dirty="0"/>
              <a:t> and  </a:t>
            </a:r>
            <a:r>
              <a:rPr lang="it-IT" sz="3200" dirty="0" err="1"/>
              <a:t>run</a:t>
            </a:r>
            <a:r>
              <a:rPr lang="it-IT" sz="3200" dirty="0"/>
              <a:t> </a:t>
            </a:r>
            <a:r>
              <a:rPr lang="it-IT" sz="3200" dirty="0" err="1"/>
              <a:t>your</a:t>
            </a:r>
            <a:r>
              <a:rPr lang="it-IT" sz="3200" dirty="0"/>
              <a:t> </a:t>
            </a:r>
            <a:r>
              <a:rPr lang="it-IT" sz="3200" dirty="0" err="1"/>
              <a:t>application</a:t>
            </a:r>
            <a:r>
              <a:rPr lang="it-IT" sz="3200" dirty="0"/>
              <a:t>.</a:t>
            </a:r>
          </a:p>
          <a:p>
            <a:pPr defTabSz="457200">
              <a:spcBef>
                <a:spcPct val="20000"/>
              </a:spcBef>
              <a:buFont typeface="Arial"/>
            </a:pPr>
            <a:r>
              <a:rPr lang="it-IT" sz="3200" dirty="0"/>
              <a:t>AVD Manager </a:t>
            </a:r>
            <a:r>
              <a:rPr lang="it-IT" sz="3200" dirty="0" err="1"/>
              <a:t>is</a:t>
            </a:r>
            <a:r>
              <a:rPr lang="it-IT" sz="3200" dirty="0"/>
              <a:t> the tool </a:t>
            </a:r>
            <a:r>
              <a:rPr lang="it-IT" sz="3200" dirty="0" err="1"/>
              <a:t>that</a:t>
            </a:r>
            <a:r>
              <a:rPr lang="it-IT" sz="3200" dirty="0"/>
              <a:t> help </a:t>
            </a:r>
            <a:r>
              <a:rPr lang="it-IT" sz="3200" dirty="0" err="1"/>
              <a:t>you</a:t>
            </a:r>
            <a:r>
              <a:rPr lang="it-IT" sz="3200" dirty="0"/>
              <a:t> to create and </a:t>
            </a:r>
            <a:r>
              <a:rPr lang="it-IT" sz="3200" dirty="0" err="1"/>
              <a:t>manage</a:t>
            </a:r>
            <a:r>
              <a:rPr lang="it-IT" sz="3200" dirty="0"/>
              <a:t> </a:t>
            </a:r>
            <a:r>
              <a:rPr lang="it-IT" sz="3200" dirty="0" err="1"/>
              <a:t>your</a:t>
            </a:r>
            <a:r>
              <a:rPr lang="it-IT" sz="3200" dirty="0"/>
              <a:t> AVD.</a:t>
            </a:r>
          </a:p>
          <a:p>
            <a:pPr defTabSz="457200">
              <a:spcBef>
                <a:spcPct val="20000"/>
              </a:spcBef>
              <a:buFont typeface="Arial"/>
            </a:pPr>
            <a:endParaRPr lang="it-IT" sz="32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ADE28F-C35D-4E6F-9A6D-3A952C3F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95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FAD29A-C6BA-4353-9A90-B9130B45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AVD Initialization (1)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5096E9-F824-470F-91AE-B68BD028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91024"/>
            <a:ext cx="5384800" cy="2544317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B9313F3-B1EF-46BA-B168-71D78A528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r>
              <a:rPr lang="en-US" dirty="0"/>
              <a:t>In this page you create new AVD and manage AVD already existing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33FAA8-2F62-487D-AE61-5446775C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573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2219</Words>
  <Application>Microsoft Office PowerPoint</Application>
  <PresentationFormat>Widescreen</PresentationFormat>
  <Paragraphs>197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JetBrains Mono</vt:lpstr>
      <vt:lpstr>Wingdings</vt:lpstr>
      <vt:lpstr>Tema di Office</vt:lpstr>
      <vt:lpstr>Nicola</vt:lpstr>
      <vt:lpstr>Android Studio</vt:lpstr>
      <vt:lpstr>Intro</vt:lpstr>
      <vt:lpstr>Project creation</vt:lpstr>
      <vt:lpstr>Project creation (2)</vt:lpstr>
      <vt:lpstr>Android Studio Tools</vt:lpstr>
      <vt:lpstr>Toolbar</vt:lpstr>
      <vt:lpstr>SDK Manager</vt:lpstr>
      <vt:lpstr>AVD Manager</vt:lpstr>
      <vt:lpstr>AVD Initialization (1)</vt:lpstr>
      <vt:lpstr>AVD Initialization (2)</vt:lpstr>
      <vt:lpstr>AVD Initialization (3)</vt:lpstr>
      <vt:lpstr>AVD Initialization (4)</vt:lpstr>
      <vt:lpstr>Run and Debug</vt:lpstr>
      <vt:lpstr>Run/Debug in real device</vt:lpstr>
      <vt:lpstr>Other components</vt:lpstr>
      <vt:lpstr>Import from VCS</vt:lpstr>
      <vt:lpstr>GitHub tools</vt:lpstr>
      <vt:lpstr>Device file explorer</vt:lpstr>
      <vt:lpstr>Layout design tool</vt:lpstr>
      <vt:lpstr>Code Mode</vt:lpstr>
      <vt:lpstr>Split Mode</vt:lpstr>
      <vt:lpstr>Design Mode</vt:lpstr>
      <vt:lpstr>Opening sample project</vt:lpstr>
      <vt:lpstr>What is Gradle?</vt:lpstr>
      <vt:lpstr>Project structure</vt:lpstr>
      <vt:lpstr>AndroidManifest.xml</vt:lpstr>
      <vt:lpstr>Java code folder</vt:lpstr>
      <vt:lpstr>Res folder</vt:lpstr>
      <vt:lpstr>Layout folder</vt:lpstr>
      <vt:lpstr>Values folder</vt:lpstr>
      <vt:lpstr>How to access resources?</vt:lpstr>
      <vt:lpstr>Gradle Scripts</vt:lpstr>
      <vt:lpstr>Build.gradle (Module: ProjectName.app)</vt:lpstr>
      <vt:lpstr>App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10</cp:revision>
  <dcterms:created xsi:type="dcterms:W3CDTF">2021-11-12T15:41:14Z</dcterms:created>
  <dcterms:modified xsi:type="dcterms:W3CDTF">2021-12-19T15:00:49Z</dcterms:modified>
</cp:coreProperties>
</file>