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61" r:id="rId4"/>
    <p:sldId id="262" r:id="rId5"/>
    <p:sldId id="263" r:id="rId6"/>
    <p:sldId id="264" r:id="rId7"/>
    <p:sldId id="265" r:id="rId8"/>
    <p:sldId id="280" r:id="rId9"/>
    <p:sldId id="266" r:id="rId10"/>
    <p:sldId id="276" r:id="rId11"/>
    <p:sldId id="277" r:id="rId12"/>
    <p:sldId id="278" r:id="rId13"/>
    <p:sldId id="279" r:id="rId14"/>
    <p:sldId id="281" r:id="rId15"/>
    <p:sldId id="268" r:id="rId16"/>
    <p:sldId id="283" r:id="rId17"/>
    <p:sldId id="267" r:id="rId18"/>
    <p:sldId id="269" r:id="rId19"/>
    <p:sldId id="270" r:id="rId20"/>
    <p:sldId id="271" r:id="rId21"/>
    <p:sldId id="274" r:id="rId22"/>
    <p:sldId id="272" r:id="rId23"/>
    <p:sldId id="273" r:id="rId24"/>
    <p:sldId id="282" r:id="rId25"/>
    <p:sldId id="275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90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58" y="9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0:47:32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1864 387 24575,'-1'-1'0,"0"1"0,0 0 0,0 0 0,0-1 0,0 1 0,1-1 0,-1 1 0,0-1 0,0 1 0,0-1 0,1 1 0,-1-1 0,0 1 0,1-1 0,-1 0 0,1 0 0,-1 1 0,1-1 0,-1 0 0,1 0 0,-1 0 0,1 1 0,-1-3 0,-8-26 0,5 15 0,-6-6 0,0 1 0,-19-27 0,12 20 0,11 16 0,0 2 0,-1-1 0,0 1 0,0 0 0,-1 0 0,0 1 0,0 0 0,-1 0 0,0 1 0,0 0 0,0 1 0,-1 0 0,1 1 0,-1-1 0,-21-4 0,-86-32 0,87 28 0,-1 2 0,0 1 0,-1 1 0,0 2 0,-36-3 0,-326 7 0,199 5 0,96-3 0,-113 3 0,200 0 0,-1 0 0,1 0 0,0 1 0,0 1 0,0 0 0,0 1 0,-15 8 0,-75 51 0,78-47 0,14-8 0,0 1 0,1-1 0,0 1 0,1 1 0,0 0 0,1 0 0,0 1 0,1-1 0,-8 20 0,7-17 0,0 4 0,0 1 0,1-1 0,0 1 0,2 0 0,0 1 0,-2 37 0,5-20 0,2-1 0,9 67 0,-6-78 0,2 0 0,0 0 0,1-1 0,2 0 0,0 0 0,16 28 0,-17-39 0,1 0 0,-1 0 0,2-1 0,0 0 0,0 0 0,1-1 0,1-1 0,0 0 0,0 0 0,1-2 0,19 12 0,-10-10 0,0-1 0,1-1 0,43 9 0,-59-16 0,59 19 0,-46-13 0,1 0 0,0-2 0,25 3 0,244-4 0,-153-6 0,-100 2 0,-9-2 0,-1 2 0,1 1 0,-1 2 0,1 0 0,-1 2 0,42 12 0,-48-10 0,1-1 0,0-1 0,0-1 0,0-1 0,0-1 0,0-1 0,1-1 0,32-4 0,-22 0 0,0-2 0,0-1 0,0-2 0,61-25 0,-81 28 0,-1 0 0,1-1 0,-1 0 0,-1-1 0,1 0 0,-1-1 0,0 0 0,16-19 0,-21 20 0,0 0 0,-1-1 0,1 0 0,-1 0 0,-1 0 0,0-1 0,0 1 0,-1-1 0,0 0 0,-1 0 0,0 0 0,1-17 0,-4-149 94,-2 81-1553,2 66-5367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0:47:5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27037-25DA-4DB1-8EE1-688F22CA4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23B6B3-B4EF-482A-AFF8-58B3DD535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8033A6-1A6C-4AAF-9F02-B3895012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5B78C2-7E58-4DE1-AB6A-18D03C40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4EC289-7F15-4DD8-B9E3-0CFB6E29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89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83D5F-8546-4002-A9E3-7E1AD9D6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0802BF-280F-4CD3-8901-8A2098D59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A3BF8A-A18C-4C9A-ABE4-5D4F06B5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ECC0BD-602A-44D5-82D4-504AA24F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EB09B4-09A3-4542-8232-E6869BAA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78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702AF6E-A7A7-47E5-9FA2-559002CF0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A9BF74-3E82-405D-A0BD-5EEACDC14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59DB8C-4458-47B6-A4FA-22DE83D2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1A12C4-D3BB-479C-8ED2-DF5D3722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9F9872-C9D7-45CC-A3A0-4AA84D4C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78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383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06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57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2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47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8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137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687A86-A7B3-42CB-AB07-1623B425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174D7D-C3F5-4322-AB27-5E4795EF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C75C0B-83D2-4BE8-A02B-859A793A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D2F68A-50E3-4589-B62A-32BF7545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DAE195-0F3E-4E2E-A316-A6885967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794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34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32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39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5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E0239-BF85-4EB1-9FDA-BDDF92D1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AAB3AE-D574-40DE-A6A9-93EAACBB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F6196-C244-4D90-B42F-A970A00B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0B67F3-3F3F-472B-ADB1-1A69C863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EE145-B1FF-499C-8366-0472E03F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2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F2C9C-8B52-48D9-AE2F-C75269D4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DF1F15-16DD-47C0-BB08-5EDF4B60A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3B7A53-15EB-455A-8D7F-ECF47AAD8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7BAF78-28CB-4D00-8B7B-5CAD831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1145B8-8D36-4B10-80A7-C6B2865A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3C90C8-4708-44BF-A6D1-B186B1E1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82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E6E9E-91BE-4897-9856-FDEC6ED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867BCC-8316-4748-815A-37E59A341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D120B2-A338-4A75-B46D-F26E8DB9D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1F06E4-3D1C-439F-818F-BC7F68B8E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AD0C2A8-97E1-4877-89AB-F5BF93BB6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823421-54A4-4A8A-9E02-9452055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39619E-FBAD-4484-9F41-62BA6F74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EA3F2F3-C6EB-4C30-98F0-DB9180A3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14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1BB3E-9F19-42DA-9986-C171124A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212E36-2967-474D-9BF5-D867E8F1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17B080-9EA5-4C0D-9C94-25803DCE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4F9E2E-3D2B-4EA9-89E2-CAE11FEA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12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B404EB8-133C-4C91-AC37-51D3E99E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B636D3-1100-47D4-B124-E7E0AECE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BC564C-E8B2-47E3-AF8A-6FA8038B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86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A565EA-2C70-4F19-8A00-FD33A942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347C80-BA24-41F1-921F-10BFE876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F85C6F-C97F-47A0-960C-83493B706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74D64B-E0D0-411F-9806-5BEB7BD0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B030E6-2F61-43CA-9878-B873B71B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0623FA-4355-4AA6-902E-7DA7B2FE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53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38B23B-8CF1-4EC7-B194-2FD3AD4E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A0A8F9A-9AA2-443C-A5E9-71B0F271E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F76E96-67A2-4A00-BE0D-755A398A8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82EA76-DF76-4A11-90E6-9472012E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A1263F-1C9B-4729-B02A-5BBAD79D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C657E6-F585-42C4-9574-A3218DC3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13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9D2A40-9302-420E-B524-AF1BD83C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09960E-D96D-408B-835A-02A8A7A7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EA5558-E456-4421-A402-3092BCC19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6D22AD-58D2-443D-9FE9-F9D688013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002C75-E842-4139-B072-1B2319378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0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23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command-line/sqlite3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samples/" TargetMode="Externa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build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it-IT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DBDCE3-A1B2-4F5F-A40F-90927FED1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22F39D5-63AA-47E8-882D-D9C86BB1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AVD Initialization (2)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5BC8B0A-53ED-4890-85D2-7851A4AA3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29456"/>
            <a:ext cx="5384800" cy="4267453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4B4DB28-9573-449E-977F-BE9445BB6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choose </a:t>
            </a:r>
          </a:p>
          <a:p>
            <a:r>
              <a:rPr lang="en-US" dirty="0">
                <a:solidFill>
                  <a:srgbClr val="FF0000"/>
                </a:solidFill>
              </a:rPr>
              <a:t>Type of AVD </a:t>
            </a:r>
            <a:r>
              <a:rPr lang="en-US" dirty="0"/>
              <a:t>(Wear, </a:t>
            </a:r>
            <a:r>
              <a:rPr lang="en-US" dirty="0" err="1"/>
              <a:t>Smarthphone</a:t>
            </a:r>
            <a:r>
              <a:rPr lang="en-US" dirty="0"/>
              <a:t>, Tablet, Tv and Automotive)</a:t>
            </a:r>
          </a:p>
          <a:p>
            <a:r>
              <a:rPr lang="en-US" dirty="0">
                <a:solidFill>
                  <a:srgbClr val="FF0000"/>
                </a:solidFill>
              </a:rPr>
              <a:t>Specific AVD </a:t>
            </a:r>
            <a:r>
              <a:rPr lang="en-US" dirty="0"/>
              <a:t>(e.g. from Google devices list) (is better choose  Play Store integrated AVD)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C8F005-BD9B-4079-8221-32324779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582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FB8000-0918-4653-B2B9-944C3160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AVD Initialization (3)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7F845C-7D6A-411F-8FA6-42CD50D139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API Level </a:t>
            </a:r>
            <a:r>
              <a:rPr lang="it-IT" dirty="0"/>
              <a:t>(with </a:t>
            </a:r>
            <a:r>
              <a:rPr lang="it-IT" dirty="0" err="1"/>
              <a:t>related</a:t>
            </a:r>
            <a:r>
              <a:rPr lang="it-IT" dirty="0"/>
              <a:t> Android OS </a:t>
            </a:r>
            <a:r>
              <a:rPr lang="it-IT" dirty="0" err="1"/>
              <a:t>version</a:t>
            </a:r>
            <a:r>
              <a:rPr lang="it-IT" dirty="0"/>
              <a:t>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B514FA-0475-483D-AEC7-C8FC586A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AFE46B0-744C-46EB-95FB-2E5B7D4D79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730438"/>
            <a:ext cx="5384800" cy="426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4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CEB84F-D9F4-41D7-80F0-507288F0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AVD Initialization (4)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1437C4-8014-4941-BA0E-AC0A3D4209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Name of AVD</a:t>
            </a:r>
          </a:p>
          <a:p>
            <a:r>
              <a:rPr lang="it-IT" dirty="0" err="1">
                <a:solidFill>
                  <a:srgbClr val="FF0000"/>
                </a:solidFill>
              </a:rPr>
              <a:t>Other</a:t>
            </a:r>
            <a:r>
              <a:rPr lang="it-IT" dirty="0">
                <a:solidFill>
                  <a:srgbClr val="FF0000"/>
                </a:solidFill>
              </a:rPr>
              <a:t>  technical </a:t>
            </a:r>
            <a:r>
              <a:rPr lang="it-IT" dirty="0" err="1">
                <a:solidFill>
                  <a:srgbClr val="FF0000"/>
                </a:solidFill>
              </a:rPr>
              <a:t>specifications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(display </a:t>
            </a:r>
            <a:r>
              <a:rPr lang="it-IT" dirty="0" err="1"/>
              <a:t>resolution</a:t>
            </a:r>
            <a:r>
              <a:rPr lang="it-IT" dirty="0"/>
              <a:t>…)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F1F0DF-3A57-462E-8C2A-2AB0FD02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64D34A7-3957-4795-857C-A11F2BD8D9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738170"/>
            <a:ext cx="5384800" cy="42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938E7-044B-4AF2-B9BC-8189B5BF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Run</a:t>
            </a:r>
            <a:r>
              <a:rPr lang="it-IT" dirty="0"/>
              <a:t> and Debug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8FC5FC-F0B8-4FA0-AA57-B68E2956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Run</a:t>
            </a:r>
            <a:r>
              <a:rPr lang="it-IT" dirty="0"/>
              <a:t> an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:</a:t>
            </a:r>
          </a:p>
          <a:p>
            <a:r>
              <a:rPr lang="it-IT" dirty="0" err="1"/>
              <a:t>Compiles</a:t>
            </a:r>
            <a:r>
              <a:rPr lang="it-IT" dirty="0"/>
              <a:t> source code to </a:t>
            </a:r>
            <a:r>
              <a:rPr lang="it-IT" dirty="0" err="1"/>
              <a:t>bytecode</a:t>
            </a:r>
            <a:endParaRPr lang="it-IT" dirty="0"/>
          </a:p>
          <a:p>
            <a:r>
              <a:rPr lang="it-IT" dirty="0" err="1"/>
              <a:t>Coverts</a:t>
            </a:r>
            <a:r>
              <a:rPr lang="it-IT" dirty="0"/>
              <a:t> </a:t>
            </a:r>
            <a:r>
              <a:rPr lang="it-IT" dirty="0" err="1"/>
              <a:t>bytecode</a:t>
            </a:r>
            <a:r>
              <a:rPr lang="it-IT" dirty="0"/>
              <a:t> to Android </a:t>
            </a:r>
            <a:r>
              <a:rPr lang="it-IT" dirty="0" err="1"/>
              <a:t>executable</a:t>
            </a:r>
            <a:r>
              <a:rPr lang="it-IT" dirty="0"/>
              <a:t> (</a:t>
            </a:r>
            <a:r>
              <a:rPr lang="it-IT" i="1" dirty="0"/>
              <a:t>.</a:t>
            </a:r>
            <a:r>
              <a:rPr lang="it-IT" i="1" dirty="0" err="1"/>
              <a:t>dex</a:t>
            </a:r>
            <a:r>
              <a:rPr lang="it-IT" dirty="0"/>
              <a:t>)</a:t>
            </a:r>
          </a:p>
          <a:p>
            <a:r>
              <a:rPr lang="it-IT" dirty="0"/>
              <a:t>Packages the </a:t>
            </a:r>
            <a:r>
              <a:rPr lang="it-IT" dirty="0" err="1"/>
              <a:t>executable</a:t>
            </a:r>
            <a:r>
              <a:rPr lang="it-IT" dirty="0"/>
              <a:t> and </a:t>
            </a:r>
            <a:r>
              <a:rPr lang="it-IT" dirty="0" err="1"/>
              <a:t>project’s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and </a:t>
            </a:r>
            <a:r>
              <a:rPr lang="it-IT" dirty="0" err="1"/>
              <a:t>manifest</a:t>
            </a:r>
            <a:r>
              <a:rPr lang="it-IT" dirty="0"/>
              <a:t> in Android package (.</a:t>
            </a:r>
            <a:r>
              <a:rPr lang="it-IT" i="1" dirty="0" err="1"/>
              <a:t>apk</a:t>
            </a:r>
            <a:r>
              <a:rPr lang="it-IT" dirty="0"/>
              <a:t>)</a:t>
            </a:r>
          </a:p>
          <a:p>
            <a:r>
              <a:rPr lang="it-IT" dirty="0" err="1"/>
              <a:t>Deploys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APK in target device and </a:t>
            </a:r>
            <a:r>
              <a:rPr lang="it-IT" dirty="0" err="1"/>
              <a:t>installs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</a:p>
          <a:p>
            <a:r>
              <a:rPr lang="it-IT" dirty="0"/>
              <a:t>Starts </a:t>
            </a:r>
            <a:r>
              <a:rPr lang="it-IT" dirty="0" err="1"/>
              <a:t>application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75AE46-D416-4A87-BCB5-925D12DF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290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D1A6E-48A6-4A64-9701-0CA9448B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Run</a:t>
            </a:r>
            <a:r>
              <a:rPr lang="it-IT" dirty="0"/>
              <a:t>/Debug in </a:t>
            </a:r>
            <a:r>
              <a:rPr lang="it-IT" dirty="0" err="1"/>
              <a:t>real</a:t>
            </a:r>
            <a:r>
              <a:rPr lang="it-IT" dirty="0"/>
              <a:t> device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E613F0-FD57-4722-90F9-11098F329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800" dirty="0"/>
              <a:t>Android Studio </a:t>
            </a:r>
            <a:r>
              <a:rPr lang="it-IT" sz="2800" dirty="0" err="1"/>
              <a:t>offers</a:t>
            </a:r>
            <a:r>
              <a:rPr lang="it-IT" sz="2800" dirty="0"/>
              <a:t> the </a:t>
            </a:r>
            <a:r>
              <a:rPr lang="it-IT" sz="2800" dirty="0" err="1"/>
              <a:t>possibility</a:t>
            </a:r>
            <a:r>
              <a:rPr lang="it-IT" sz="2800" dirty="0"/>
              <a:t> to </a:t>
            </a:r>
            <a:r>
              <a:rPr lang="it-IT" sz="2800" dirty="0" err="1"/>
              <a:t>install</a:t>
            </a:r>
            <a:r>
              <a:rPr lang="it-IT" sz="2800" dirty="0"/>
              <a:t> </a:t>
            </a:r>
            <a:r>
              <a:rPr lang="it-IT" sz="2800" dirty="0" err="1"/>
              <a:t>your</a:t>
            </a:r>
            <a:r>
              <a:rPr lang="it-IT" sz="2800" dirty="0"/>
              <a:t> </a:t>
            </a:r>
            <a:r>
              <a:rPr lang="it-IT" sz="2800" dirty="0" err="1"/>
              <a:t>application</a:t>
            </a:r>
            <a:r>
              <a:rPr lang="it-IT" sz="2800" dirty="0"/>
              <a:t> and </a:t>
            </a:r>
            <a:r>
              <a:rPr lang="it-IT" sz="2800" dirty="0" err="1"/>
              <a:t>run</a:t>
            </a:r>
            <a:r>
              <a:rPr lang="it-IT" sz="2800" dirty="0"/>
              <a:t> </a:t>
            </a:r>
            <a:r>
              <a:rPr lang="it-IT" sz="2800" dirty="0" err="1"/>
              <a:t>it</a:t>
            </a:r>
            <a:r>
              <a:rPr lang="it-IT" sz="2800" dirty="0"/>
              <a:t> in a </a:t>
            </a:r>
            <a:r>
              <a:rPr lang="it-IT" sz="2800" dirty="0" err="1"/>
              <a:t>real</a:t>
            </a:r>
            <a:r>
              <a:rPr lang="it-IT" sz="2800" dirty="0"/>
              <a:t> Android device</a:t>
            </a:r>
          </a:p>
          <a:p>
            <a:r>
              <a:rPr lang="it-IT" sz="2800" dirty="0" err="1"/>
              <a:t>Activate</a:t>
            </a:r>
            <a:r>
              <a:rPr lang="it-IT" sz="2800" dirty="0"/>
              <a:t> ADB (Android Debug Bridge) on target device (</a:t>
            </a:r>
            <a:r>
              <a:rPr lang="it-IT" sz="2800" dirty="0" err="1"/>
              <a:t>only</a:t>
            </a:r>
            <a:r>
              <a:rPr lang="it-IT" sz="2800" dirty="0"/>
              <a:t> on Android 6.0 or </a:t>
            </a:r>
            <a:r>
              <a:rPr lang="it-IT" sz="2800" dirty="0" err="1"/>
              <a:t>higher</a:t>
            </a:r>
            <a:r>
              <a:rPr lang="it-IT" sz="2800" dirty="0"/>
              <a:t>)</a:t>
            </a:r>
          </a:p>
          <a:p>
            <a:pPr lvl="1"/>
            <a:r>
              <a:rPr lang="en-US" sz="2400" i="1" dirty="0"/>
              <a:t>Settings </a:t>
            </a:r>
            <a:r>
              <a:rPr lang="en-US" sz="2400" i="1" dirty="0">
                <a:sym typeface="Wingdings" panose="05000000000000000000" pitchFamily="2" charset="2"/>
              </a:rPr>
              <a:t></a:t>
            </a:r>
            <a:r>
              <a:rPr lang="en-US" sz="2400" i="1" dirty="0"/>
              <a:t> About Phone/Tablet </a:t>
            </a:r>
            <a:r>
              <a:rPr lang="en-US" sz="2400" i="1" dirty="0">
                <a:sym typeface="Wingdings" panose="05000000000000000000" pitchFamily="2" charset="2"/>
              </a:rPr>
              <a:t></a:t>
            </a:r>
            <a:r>
              <a:rPr lang="en-US" sz="2400" i="1" dirty="0"/>
              <a:t> Software Information</a:t>
            </a:r>
          </a:p>
          <a:p>
            <a:pPr lvl="1"/>
            <a:r>
              <a:rPr lang="en-US" sz="2400" dirty="0"/>
              <a:t>Tap on </a:t>
            </a:r>
            <a:r>
              <a:rPr lang="en-US" sz="2400" i="1" dirty="0"/>
              <a:t>Build number </a:t>
            </a:r>
            <a:r>
              <a:rPr lang="en-US" sz="2400" dirty="0"/>
              <a:t>field seven times (a message appears indicating that developer mode has been enabled)</a:t>
            </a:r>
          </a:p>
          <a:p>
            <a:pPr lvl="1"/>
            <a:r>
              <a:rPr lang="en-US" sz="2400" dirty="0"/>
              <a:t>Go to </a:t>
            </a:r>
            <a:r>
              <a:rPr lang="en-US" sz="2400" i="1" dirty="0"/>
              <a:t>Settings</a:t>
            </a:r>
            <a:r>
              <a:rPr lang="en-US" sz="2400" dirty="0"/>
              <a:t> page and now appears </a:t>
            </a:r>
            <a:r>
              <a:rPr lang="en-US" sz="2400" i="1" dirty="0"/>
              <a:t>Developer options</a:t>
            </a:r>
          </a:p>
          <a:p>
            <a:pPr lvl="1"/>
            <a:r>
              <a:rPr lang="en-US" sz="2400" dirty="0"/>
              <a:t>Switch on </a:t>
            </a:r>
            <a:r>
              <a:rPr lang="en-US" sz="2400" i="1" dirty="0"/>
              <a:t>USB debugging </a:t>
            </a:r>
            <a:r>
              <a:rPr lang="en-US" sz="2400" dirty="0"/>
              <a:t>option</a:t>
            </a:r>
            <a:endParaRPr lang="it-IT" sz="2400" dirty="0"/>
          </a:p>
          <a:p>
            <a:r>
              <a:rPr lang="it-IT" sz="2800" dirty="0"/>
              <a:t>Connect to PC with USB, device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appear</a:t>
            </a:r>
            <a:r>
              <a:rPr lang="it-IT" sz="2800" dirty="0"/>
              <a:t> in Android Studio devices list</a:t>
            </a:r>
            <a:endParaRPr lang="en-US" sz="2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6CDC0E-8C87-4D48-93CC-B2186DF0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7072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1DDCC-92EA-4832-AF18-70EF0317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components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839098-7C55-4E77-9C88-FFC98721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Android Profiler: </a:t>
            </a:r>
            <a:r>
              <a:rPr lang="it-IT" dirty="0"/>
              <a:t>show the </a:t>
            </a:r>
            <a:r>
              <a:rPr lang="it-IT" dirty="0" err="1"/>
              <a:t>behavior</a:t>
            </a:r>
            <a:r>
              <a:rPr lang="it-IT" dirty="0"/>
              <a:t> and performance of </a:t>
            </a:r>
            <a:r>
              <a:rPr lang="it-IT" dirty="0" err="1"/>
              <a:t>your</a:t>
            </a:r>
            <a:r>
              <a:rPr lang="it-IT" dirty="0"/>
              <a:t> app in </a:t>
            </a:r>
            <a:r>
              <a:rPr lang="it-IT" dirty="0" err="1"/>
              <a:t>real</a:t>
            </a:r>
            <a:r>
              <a:rPr lang="it-IT" dirty="0"/>
              <a:t> time (CPU,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managment</a:t>
            </a:r>
            <a:r>
              <a:rPr lang="it-IT" dirty="0"/>
              <a:t>, network </a:t>
            </a:r>
            <a:r>
              <a:rPr lang="it-IT" dirty="0" err="1"/>
              <a:t>traffic</a:t>
            </a:r>
            <a:r>
              <a:rPr lang="it-IT" dirty="0"/>
              <a:t>)</a:t>
            </a:r>
          </a:p>
          <a:p>
            <a:r>
              <a:rPr lang="it-IT" dirty="0">
                <a:solidFill>
                  <a:srgbClr val="FF0000"/>
                </a:solidFill>
              </a:rPr>
              <a:t>SQLite3: </a:t>
            </a:r>
            <a:r>
              <a:rPr lang="en-US" dirty="0"/>
              <a:t>From a remote shell to your device or from your host machine, you can use the sqlite3 command-line program to manage SQLite databases created by Android applications. </a:t>
            </a:r>
            <a:r>
              <a:rPr lang="en-US" dirty="0">
                <a:hlinkClick r:id="rId2"/>
              </a:rPr>
              <a:t>https://developer.android.com/studio/command-line/sqlite3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Logcat: </a:t>
            </a:r>
            <a:r>
              <a:rPr lang="en-US" dirty="0"/>
              <a:t>show </a:t>
            </a:r>
            <a:r>
              <a:rPr lang="en-US" dirty="0" err="1"/>
              <a:t>androd</a:t>
            </a:r>
            <a:r>
              <a:rPr lang="en-US" dirty="0"/>
              <a:t> logging system (helps you to see what app is doing)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5AB588-AB13-402E-8191-52528AA4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0520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908A6-95BF-4881-AB3C-D754E8EA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 from VCS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D6AED0-3C26-4E11-A37C-C299F9B4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Android Studio </a:t>
            </a:r>
            <a:r>
              <a:rPr lang="it-IT" dirty="0" err="1"/>
              <a:t>has</a:t>
            </a:r>
            <a:r>
              <a:rPr lang="it-IT" dirty="0"/>
              <a:t> GitHub plugin</a:t>
            </a:r>
          </a:p>
          <a:p>
            <a:r>
              <a:rPr lang="it-IT" dirty="0"/>
              <a:t>Clone repository on </a:t>
            </a:r>
            <a:r>
              <a:rPr lang="it-IT" dirty="0" err="1"/>
              <a:t>your</a:t>
            </a:r>
            <a:r>
              <a:rPr lang="it-IT" dirty="0"/>
              <a:t> PC</a:t>
            </a:r>
          </a:p>
          <a:p>
            <a:r>
              <a:rPr lang="it-IT" dirty="0"/>
              <a:t>Open code project directory from Android Studio</a:t>
            </a:r>
          </a:p>
          <a:p>
            <a:r>
              <a:rPr lang="it-IT" dirty="0"/>
              <a:t>GitHub tools </a:t>
            </a:r>
            <a:r>
              <a:rPr lang="it-IT" dirty="0" err="1"/>
              <a:t>appear</a:t>
            </a:r>
            <a:r>
              <a:rPr lang="it-IT" dirty="0"/>
              <a:t> in Android Studio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697B47-D532-4C3A-837A-D2652252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891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F1979-42A0-45A5-B3FF-E873E2E2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GitHub tools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EB25EF-CB47-4915-89D1-A5845A3D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6D3546A-E625-4B16-9649-1A3A25E15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-1"/>
          <a:stretch/>
        </p:blipFill>
        <p:spPr>
          <a:xfrm>
            <a:off x="1466126" y="1433887"/>
            <a:ext cx="9259747" cy="4953239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815035C-7AC3-4546-A16A-FF185C71C239}"/>
              </a:ext>
            </a:extLst>
          </p:cNvPr>
          <p:cNvSpPr/>
          <p:nvPr/>
        </p:nvSpPr>
        <p:spPr>
          <a:xfrm rot="16200000">
            <a:off x="8712845" y="1976456"/>
            <a:ext cx="636608" cy="549800"/>
          </a:xfrm>
          <a:prstGeom prst="rightArrow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12E6E2CA-0D2B-4843-926E-88A4BACF3690}"/>
              </a:ext>
            </a:extLst>
          </p:cNvPr>
          <p:cNvSpPr/>
          <p:nvPr/>
        </p:nvSpPr>
        <p:spPr>
          <a:xfrm rot="10800000">
            <a:off x="1694731" y="2367904"/>
            <a:ext cx="636608" cy="549800"/>
          </a:xfrm>
          <a:prstGeom prst="rightArrow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BA8054ED-0A22-4074-817A-05180BFE574B}"/>
              </a:ext>
            </a:extLst>
          </p:cNvPr>
          <p:cNvSpPr/>
          <p:nvPr/>
        </p:nvSpPr>
        <p:spPr>
          <a:xfrm rot="5400000">
            <a:off x="2276882" y="5312338"/>
            <a:ext cx="645207" cy="536293"/>
          </a:xfrm>
          <a:prstGeom prst="rightArrow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EFBA0B79-7816-4286-AD9D-CE531B455D8F}"/>
              </a:ext>
            </a:extLst>
          </p:cNvPr>
          <p:cNvSpPr/>
          <p:nvPr/>
        </p:nvSpPr>
        <p:spPr>
          <a:xfrm rot="16200000">
            <a:off x="3980728" y="1701559"/>
            <a:ext cx="636608" cy="549800"/>
          </a:xfrm>
          <a:prstGeom prst="rightArrow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021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96FFE2-A2EC-42E3-BF7F-16D855D7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it-IT" dirty="0"/>
              <a:t>Device file </a:t>
            </a:r>
            <a:r>
              <a:rPr lang="it-IT" dirty="0" err="1"/>
              <a:t>explorer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4A981F-7833-469D-AA38-1E965AB19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r>
              <a:rPr lang="it-IT" sz="2600" dirty="0" err="1"/>
              <a:t>You</a:t>
            </a:r>
            <a:r>
              <a:rPr lang="it-IT" sz="2600" dirty="0"/>
              <a:t> can </a:t>
            </a:r>
            <a:r>
              <a:rPr lang="it-IT" sz="2600" dirty="0" err="1"/>
              <a:t>also</a:t>
            </a:r>
            <a:r>
              <a:rPr lang="it-IT" sz="2600" dirty="0"/>
              <a:t> </a:t>
            </a:r>
            <a:r>
              <a:rPr lang="it-IT" sz="2600" dirty="0" err="1"/>
              <a:t>explore</a:t>
            </a:r>
            <a:r>
              <a:rPr lang="it-IT" sz="2600" dirty="0"/>
              <a:t> storage device </a:t>
            </a:r>
          </a:p>
          <a:p>
            <a:pPr lvl="1"/>
            <a:r>
              <a:rPr lang="it-IT" sz="2600" dirty="0" err="1"/>
              <a:t>If</a:t>
            </a:r>
            <a:r>
              <a:rPr lang="it-IT" sz="2600" dirty="0"/>
              <a:t> </a:t>
            </a:r>
            <a:r>
              <a:rPr lang="it-IT" sz="2600" dirty="0" err="1"/>
              <a:t>you</a:t>
            </a:r>
            <a:r>
              <a:rPr lang="it-IT" sz="2600" dirty="0"/>
              <a:t> use AVD, storage </a:t>
            </a:r>
            <a:r>
              <a:rPr lang="it-IT" sz="2600" dirty="0" err="1"/>
              <a:t>is</a:t>
            </a:r>
            <a:r>
              <a:rPr lang="it-IT" sz="2600" dirty="0"/>
              <a:t> a </a:t>
            </a:r>
            <a:r>
              <a:rPr lang="it-IT" sz="2600" dirty="0" err="1"/>
              <a:t>direactory</a:t>
            </a:r>
            <a:r>
              <a:rPr lang="it-IT" sz="2600" dirty="0"/>
              <a:t> in </a:t>
            </a:r>
            <a:r>
              <a:rPr lang="it-IT" sz="2600" dirty="0" err="1"/>
              <a:t>your</a:t>
            </a:r>
            <a:r>
              <a:rPr lang="it-IT" sz="2600" dirty="0"/>
              <a:t> PC</a:t>
            </a:r>
          </a:p>
          <a:p>
            <a:pPr lvl="1"/>
            <a:r>
              <a:rPr lang="it-IT" sz="2600" dirty="0" err="1"/>
              <a:t>If</a:t>
            </a:r>
            <a:r>
              <a:rPr lang="it-IT" sz="2600" dirty="0"/>
              <a:t> </a:t>
            </a:r>
            <a:r>
              <a:rPr lang="it-IT" sz="2600" dirty="0" err="1"/>
              <a:t>you</a:t>
            </a:r>
            <a:r>
              <a:rPr lang="it-IT" sz="2600" dirty="0"/>
              <a:t> use Real device </a:t>
            </a:r>
            <a:r>
              <a:rPr lang="it-IT" sz="2600" dirty="0" err="1"/>
              <a:t>is</a:t>
            </a:r>
            <a:r>
              <a:rPr lang="it-IT" sz="2600" dirty="0"/>
              <a:t> the </a:t>
            </a:r>
            <a:r>
              <a:rPr lang="it-IT" sz="2600" dirty="0" err="1"/>
              <a:t>real</a:t>
            </a:r>
            <a:r>
              <a:rPr lang="it-IT" sz="2600" dirty="0"/>
              <a:t> file system</a:t>
            </a:r>
          </a:p>
          <a:p>
            <a:r>
              <a:rPr lang="it-IT" sz="2600" dirty="0"/>
              <a:t>To </a:t>
            </a:r>
            <a:r>
              <a:rPr lang="it-IT" sz="2600" dirty="0" err="1"/>
              <a:t>see</a:t>
            </a:r>
            <a:r>
              <a:rPr lang="it-IT" sz="2600" dirty="0"/>
              <a:t> </a:t>
            </a:r>
            <a:r>
              <a:rPr lang="it-IT" sz="2600" dirty="0" err="1"/>
              <a:t>your</a:t>
            </a:r>
            <a:r>
              <a:rPr lang="it-IT" sz="2600" dirty="0"/>
              <a:t> app directory in storage</a:t>
            </a:r>
          </a:p>
          <a:p>
            <a:pPr lvl="1"/>
            <a:r>
              <a:rPr lang="it-IT" sz="2600" i="1" dirty="0"/>
              <a:t>File </a:t>
            </a:r>
            <a:r>
              <a:rPr lang="it-IT" sz="2600" i="1" dirty="0" err="1"/>
              <a:t>explorer</a:t>
            </a:r>
            <a:r>
              <a:rPr lang="it-IT" sz="2600" i="1" dirty="0"/>
              <a:t> -&gt; Data -&gt; Data </a:t>
            </a:r>
            <a:r>
              <a:rPr lang="it-IT" sz="2600" dirty="0"/>
              <a:t>-&gt; </a:t>
            </a:r>
            <a:r>
              <a:rPr lang="it-IT" sz="2600" dirty="0" err="1"/>
              <a:t>your</a:t>
            </a:r>
            <a:r>
              <a:rPr lang="it-IT" sz="2600" dirty="0"/>
              <a:t> app package (e.g. </a:t>
            </a:r>
            <a:r>
              <a:rPr lang="it-IT" sz="2600" dirty="0" err="1"/>
              <a:t>com.example.MyApplication</a:t>
            </a:r>
            <a:r>
              <a:rPr lang="it-IT" sz="2600" dirty="0"/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C0766B-D598-41BE-8FAF-8FA15D24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it-IT"/>
          </a:p>
        </p:txBody>
      </p:sp>
      <p:pic>
        <p:nvPicPr>
          <p:cNvPr id="9" name="Segnaposto contenuto 4">
            <a:extLst>
              <a:ext uri="{FF2B5EF4-FFF2-40B4-BE49-F238E27FC236}">
                <a16:creationId xmlns:a16="http://schemas.microsoft.com/office/drawing/2014/main" id="{D98786AA-EAB5-4FA5-949E-CCC96C50EE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9835" t="64543" r="-1"/>
          <a:stretch/>
        </p:blipFill>
        <p:spPr>
          <a:xfrm>
            <a:off x="6380977" y="2496351"/>
            <a:ext cx="5293111" cy="33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45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E2770-9318-4303-8FE3-A9A7AF94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design tool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E6EA8C-7277-41B2-B77B-C309CBD1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44596D0-68FC-4242-81F9-2B69BCB9E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Android Studio </a:t>
            </a:r>
            <a:r>
              <a:rPr lang="it-IT" dirty="0" err="1"/>
              <a:t>offers</a:t>
            </a:r>
            <a:r>
              <a:rPr lang="it-IT" dirty="0"/>
              <a:t> 3 mode to </a:t>
            </a:r>
            <a:r>
              <a:rPr lang="it-IT" dirty="0" err="1"/>
              <a:t>manipulate</a:t>
            </a:r>
            <a:r>
              <a:rPr lang="it-IT" dirty="0"/>
              <a:t> graphic </a:t>
            </a:r>
            <a:r>
              <a:rPr lang="it-IT" dirty="0" err="1"/>
              <a:t>element</a:t>
            </a:r>
            <a:r>
              <a:rPr lang="it-IT" dirty="0"/>
              <a:t> (Layout, </a:t>
            </a:r>
            <a:r>
              <a:rPr lang="it-IT" dirty="0" err="1"/>
              <a:t>Drawable</a:t>
            </a:r>
            <a:r>
              <a:rPr lang="it-IT" dirty="0"/>
              <a:t>, ecc.),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open an xml file</a:t>
            </a:r>
          </a:p>
          <a:p>
            <a:r>
              <a:rPr lang="it-IT" dirty="0">
                <a:solidFill>
                  <a:srgbClr val="FF0000"/>
                </a:solidFill>
              </a:rPr>
              <a:t>Code mode: </a:t>
            </a:r>
            <a:r>
              <a:rPr lang="it-IT" dirty="0"/>
              <a:t>use </a:t>
            </a:r>
            <a:r>
              <a:rPr lang="it-IT" dirty="0" err="1"/>
              <a:t>only</a:t>
            </a:r>
            <a:r>
              <a:rPr lang="it-IT" dirty="0"/>
              <a:t> xml</a:t>
            </a:r>
          </a:p>
          <a:p>
            <a:r>
              <a:rPr lang="it-IT" dirty="0">
                <a:solidFill>
                  <a:srgbClr val="FF0000"/>
                </a:solidFill>
              </a:rPr>
              <a:t>Split mode: </a:t>
            </a:r>
            <a:r>
              <a:rPr lang="it-IT" dirty="0"/>
              <a:t>use xml and graphic tool</a:t>
            </a:r>
          </a:p>
          <a:p>
            <a:r>
              <a:rPr lang="it-IT" dirty="0">
                <a:solidFill>
                  <a:srgbClr val="FF0000"/>
                </a:solidFill>
              </a:rPr>
              <a:t>Design mode: </a:t>
            </a:r>
            <a:r>
              <a:rPr lang="it-IT" dirty="0"/>
              <a:t>use </a:t>
            </a:r>
            <a:r>
              <a:rPr lang="it-IT" dirty="0" err="1"/>
              <a:t>only</a:t>
            </a:r>
            <a:r>
              <a:rPr lang="it-IT" dirty="0"/>
              <a:t> drag and drop graphic tool</a:t>
            </a:r>
          </a:p>
        </p:txBody>
      </p:sp>
    </p:spTree>
    <p:extLst>
      <p:ext uri="{BB962C8B-B14F-4D97-AF65-F5344CB8AC3E}">
        <p14:creationId xmlns:p14="http://schemas.microsoft.com/office/powerpoint/2010/main" val="407069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Android Studio is the official Android IDE. </a:t>
            </a:r>
          </a:p>
          <a:p>
            <a:pPr marL="0" indent="0">
              <a:buNone/>
            </a:pPr>
            <a:r>
              <a:rPr lang="en-US" dirty="0"/>
              <a:t>Is based on IntelliJ IDEA.</a:t>
            </a:r>
          </a:p>
          <a:p>
            <a:pPr marL="0" indent="0">
              <a:buNone/>
            </a:pPr>
            <a:r>
              <a:rPr lang="en-US" dirty="0"/>
              <a:t>Includes: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SDK and JDK (Java Development Kit)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Gradle plugins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emulator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profiler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23E6CB-DDC6-429C-BCC1-E6CAC76207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GitHub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Layout design tool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Debug 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Testing tools and framework (JUnit)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to device’s filesystem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logging and output console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Project Wizard: simplifies creating new project</a:t>
            </a:r>
          </a:p>
        </p:txBody>
      </p:sp>
    </p:spTree>
    <p:extLst>
      <p:ext uri="{BB962C8B-B14F-4D97-AF65-F5344CB8AC3E}">
        <p14:creationId xmlns:p14="http://schemas.microsoft.com/office/powerpoint/2010/main" val="92484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4F5280-7690-45DA-B68F-F5D01416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Mode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14C115-6581-47A8-A6E5-7AB7FF04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  <p:pic>
        <p:nvPicPr>
          <p:cNvPr id="9" name="Segnaposto contenuto 5">
            <a:extLst>
              <a:ext uri="{FF2B5EF4-FFF2-40B4-BE49-F238E27FC236}">
                <a16:creationId xmlns:a16="http://schemas.microsoft.com/office/drawing/2014/main" id="{649F5E30-606B-4521-8080-539B1F7E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93" y="1600200"/>
            <a:ext cx="962281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80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B084B2-7AF1-4D51-BE34-884C0B3A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Split Mode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4232BFD-CEB8-4111-B9D4-2DFC08F16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499" y="1600200"/>
            <a:ext cx="9787001" cy="4525963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8A6574-AA9E-43C0-AF88-902D2C34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8143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7B2E1A-3022-4B3E-887F-5C2404A3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Mode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F2B7F70-A1CC-426D-B349-1BE79A42D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605" y="1600200"/>
            <a:ext cx="9694789" cy="4525963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7B6A2A-AAA0-4F0A-B3B6-2C225CB4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63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2D92A4-841A-4471-873E-A47EB50F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Opening sample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8C581D-5A24-4914-B57A-E393A414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File </a:t>
            </a:r>
            <a:r>
              <a:rPr lang="it-IT" dirty="0">
                <a:sym typeface="Wingdings" panose="05000000000000000000" pitchFamily="2" charset="2"/>
              </a:rPr>
              <a:t> new  import sample 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Android studio </a:t>
            </a:r>
            <a:r>
              <a:rPr lang="it-IT" dirty="0" err="1">
                <a:sym typeface="Wingdings" panose="05000000000000000000" pitchFamily="2" charset="2"/>
              </a:rPr>
              <a:t>offers</a:t>
            </a:r>
            <a:r>
              <a:rPr lang="it-IT" dirty="0">
                <a:sym typeface="Wingdings" panose="05000000000000000000" pitchFamily="2" charset="2"/>
              </a:rPr>
              <a:t> the </a:t>
            </a:r>
            <a:r>
              <a:rPr lang="it-IT" dirty="0" err="1">
                <a:sym typeface="Wingdings" panose="05000000000000000000" pitchFamily="2" charset="2"/>
              </a:rPr>
              <a:t>opportunity</a:t>
            </a:r>
            <a:r>
              <a:rPr lang="it-IT" dirty="0">
                <a:sym typeface="Wingdings" panose="05000000000000000000" pitchFamily="2" charset="2"/>
              </a:rPr>
              <a:t> to import sample project </a:t>
            </a:r>
          </a:p>
          <a:p>
            <a:pPr marL="0" indent="0">
              <a:buNone/>
            </a:pPr>
            <a:r>
              <a:rPr lang="it-IT" dirty="0" err="1">
                <a:sym typeface="Wingdings" panose="05000000000000000000" pitchFamily="2" charset="2"/>
              </a:rPr>
              <a:t>All</a:t>
            </a:r>
            <a:r>
              <a:rPr lang="it-IT" dirty="0">
                <a:sym typeface="Wingdings" panose="05000000000000000000" pitchFamily="2" charset="2"/>
              </a:rPr>
              <a:t> sample code in Android Studio are </a:t>
            </a:r>
            <a:r>
              <a:rPr lang="it-IT" dirty="0" err="1">
                <a:sym typeface="Wingdings" panose="05000000000000000000" pitchFamily="2" charset="2"/>
              </a:rPr>
              <a:t>available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>
                <a:sym typeface="Wingdings" panose="05000000000000000000" pitchFamily="2" charset="2"/>
                <a:hlinkClick r:id="rId2"/>
              </a:rPr>
              <a:t>https://github.com/googlesamples/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F90ED1-D02F-4EE5-A35A-6A193904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2063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6B46B-75A9-46D6-90F9-25C66A9B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Gradle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53291F-A597-472D-BFC2-593BBB1E0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Gradle is an open-source and general-purpose build automation tool that is designed to be flexible enough to build almost any type of software.</a:t>
            </a:r>
          </a:p>
          <a:p>
            <a:r>
              <a:rPr lang="en-US" dirty="0"/>
              <a:t>Is based on Groovy or Kotlin scripts</a:t>
            </a:r>
          </a:p>
          <a:p>
            <a:r>
              <a:rPr lang="en-US" dirty="0"/>
              <a:t>Run on JVM (to use it you must install JDK)</a:t>
            </a:r>
          </a:p>
          <a:p>
            <a:r>
              <a:rPr lang="en-US" dirty="0"/>
              <a:t>Gradle manage your android project build, dependencies, versions, resources…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https://developer.android.com/studio/build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8FFE9A-039C-417D-8904-521AA37A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116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11889F-369B-4214-AE99-796AD27B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Project </a:t>
            </a:r>
            <a:r>
              <a:rPr lang="it-IT" dirty="0" err="1"/>
              <a:t>creation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CB8CA5E-3BE1-45A4-BF1F-AEA56DEA6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760" y="2013004"/>
            <a:ext cx="4583445" cy="360193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F5D292-C8FF-4E71-996E-017EAB1A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6861B742-95E6-4F46-83EE-4E619527034F}"/>
                  </a:ext>
                </a:extLst>
              </p14:cNvPr>
              <p14:cNvContentPartPr/>
              <p14:nvPr/>
            </p14:nvContentPartPr>
            <p14:xfrm>
              <a:off x="3320681" y="2132078"/>
              <a:ext cx="672480" cy="39492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6861B742-95E6-4F46-83EE-4E61952703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1681" y="2123438"/>
                <a:ext cx="6901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696213AA-2A02-424B-B1E3-61F7015C6932}"/>
                  </a:ext>
                </a:extLst>
              </p14:cNvPr>
              <p14:cNvContentPartPr/>
              <p14:nvPr/>
            </p14:nvContentPartPr>
            <p14:xfrm>
              <a:off x="6951108" y="6380783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696213AA-2A02-424B-B1E3-61F7015C69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42108" y="637178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Segnaposto contenuto 4">
            <a:extLst>
              <a:ext uri="{FF2B5EF4-FFF2-40B4-BE49-F238E27FC236}">
                <a16:creationId xmlns:a16="http://schemas.microsoft.com/office/drawing/2014/main" id="{070BB74E-11CE-45A3-B790-5C0EA5AF6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3797" y="2013004"/>
            <a:ext cx="4963537" cy="361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4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79979B-5C28-44D0-907C-F8CFCF7B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</a:t>
            </a:r>
            <a:r>
              <a:rPr lang="it-IT" dirty="0" err="1"/>
              <a:t>creation</a:t>
            </a:r>
            <a:r>
              <a:rPr lang="it-IT" dirty="0"/>
              <a:t> (2)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BDCCC0-96CA-450E-B810-78DB4796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1183193-A74A-47BC-83A3-EE7259693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1433"/>
            <a:ext cx="5290827" cy="3827206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DC2785A-EB53-447B-8191-BDCC64B151E3}"/>
              </a:ext>
            </a:extLst>
          </p:cNvPr>
          <p:cNvCxnSpPr/>
          <p:nvPr/>
        </p:nvCxnSpPr>
        <p:spPr>
          <a:xfrm>
            <a:off x="3472533" y="2448133"/>
            <a:ext cx="3844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E64F006-BE18-40DB-8126-0C3B2D58AE9B}"/>
              </a:ext>
            </a:extLst>
          </p:cNvPr>
          <p:cNvCxnSpPr>
            <a:cxnSpLocks/>
          </p:cNvCxnSpPr>
          <p:nvPr/>
        </p:nvCxnSpPr>
        <p:spPr>
          <a:xfrm>
            <a:off x="3472533" y="3515036"/>
            <a:ext cx="3001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637D50A-86DC-4493-9A0D-5D6AE369876F}"/>
              </a:ext>
            </a:extLst>
          </p:cNvPr>
          <p:cNvCxnSpPr/>
          <p:nvPr/>
        </p:nvCxnSpPr>
        <p:spPr>
          <a:xfrm>
            <a:off x="3540958" y="3216353"/>
            <a:ext cx="3844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F42740C-3A58-40FD-87B5-D51E3FE6D9FE}"/>
              </a:ext>
            </a:extLst>
          </p:cNvPr>
          <p:cNvSpPr txBox="1"/>
          <p:nvPr/>
        </p:nvSpPr>
        <p:spPr>
          <a:xfrm>
            <a:off x="7385371" y="2258009"/>
            <a:ext cx="305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 name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5D5464A-3708-422D-AF0D-181F999B9A46}"/>
              </a:ext>
            </a:extLst>
          </p:cNvPr>
          <p:cNvSpPr txBox="1"/>
          <p:nvPr/>
        </p:nvSpPr>
        <p:spPr>
          <a:xfrm>
            <a:off x="7481787" y="3031687"/>
            <a:ext cx="305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Programming </a:t>
            </a:r>
            <a:r>
              <a:rPr lang="it-IT" dirty="0" err="1"/>
              <a:t>language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8072F4D-E828-400F-8C7D-FC92080D17A1}"/>
              </a:ext>
            </a:extLst>
          </p:cNvPr>
          <p:cNvSpPr txBox="1"/>
          <p:nvPr/>
        </p:nvSpPr>
        <p:spPr>
          <a:xfrm>
            <a:off x="6570196" y="3386317"/>
            <a:ext cx="305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API / SDK </a:t>
            </a:r>
            <a:r>
              <a:rPr lang="it-IT" dirty="0" err="1"/>
              <a:t>version</a:t>
            </a:r>
            <a:endParaRPr lang="it-IT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D6F4A0F6-62CB-4755-88E9-BD715C4F3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944" y="3805365"/>
            <a:ext cx="4348823" cy="2962335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0F283551-4B40-49A1-9C0B-C8A8A070FF86}"/>
              </a:ext>
            </a:extLst>
          </p:cNvPr>
          <p:cNvCxnSpPr/>
          <p:nvPr/>
        </p:nvCxnSpPr>
        <p:spPr>
          <a:xfrm>
            <a:off x="2211355" y="3925612"/>
            <a:ext cx="4544008" cy="184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94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227E6-1ABA-4BB4-9868-47B5C537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Android Studio Tools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6CDF90-2CA2-4C59-B7A4-9C0CC390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3461A076-3CEF-4B10-B75E-059417168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46" y="1537802"/>
            <a:ext cx="9073267" cy="4824899"/>
          </a:xfr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53698E7F-DB6B-441B-85D8-867D77EE1C53}"/>
              </a:ext>
            </a:extLst>
          </p:cNvPr>
          <p:cNvSpPr/>
          <p:nvPr/>
        </p:nvSpPr>
        <p:spPr>
          <a:xfrm>
            <a:off x="437734" y="1326357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1269F7B-D132-41E3-B3BD-5957815285E1}"/>
              </a:ext>
            </a:extLst>
          </p:cNvPr>
          <p:cNvSpPr/>
          <p:nvPr/>
        </p:nvSpPr>
        <p:spPr>
          <a:xfrm>
            <a:off x="6916289" y="1477720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C5D8D2A-143D-4CAB-B832-8F9CB99C3764}"/>
              </a:ext>
            </a:extLst>
          </p:cNvPr>
          <p:cNvSpPr/>
          <p:nvPr/>
        </p:nvSpPr>
        <p:spPr>
          <a:xfrm>
            <a:off x="5303073" y="1858194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3B5DF5B-B8EB-40FA-8368-3D4B6BC8E0A5}"/>
              </a:ext>
            </a:extLst>
          </p:cNvPr>
          <p:cNvSpPr/>
          <p:nvPr/>
        </p:nvSpPr>
        <p:spPr>
          <a:xfrm>
            <a:off x="6515642" y="3429000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6F278443-B624-430A-BADC-590FFF8A1550}"/>
              </a:ext>
            </a:extLst>
          </p:cNvPr>
          <p:cNvSpPr/>
          <p:nvPr/>
        </p:nvSpPr>
        <p:spPr>
          <a:xfrm>
            <a:off x="3993848" y="5939811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F6190B8-32B2-455C-9826-A3DEE32BE9AE}"/>
              </a:ext>
            </a:extLst>
          </p:cNvPr>
          <p:cNvSpPr/>
          <p:nvPr/>
        </p:nvSpPr>
        <p:spPr>
          <a:xfrm>
            <a:off x="1955946" y="3950251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5A8B282-96CF-41AC-8E32-B3F12D7E642E}"/>
              </a:ext>
            </a:extLst>
          </p:cNvPr>
          <p:cNvSpPr txBox="1"/>
          <p:nvPr/>
        </p:nvSpPr>
        <p:spPr>
          <a:xfrm>
            <a:off x="9826025" y="1568262"/>
            <a:ext cx="2270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it-IT" dirty="0"/>
              <a:t>Menu Bar</a:t>
            </a:r>
          </a:p>
          <a:p>
            <a:pPr marL="342900" indent="-342900">
              <a:buAutoNum type="arabicParenR"/>
            </a:pPr>
            <a:r>
              <a:rPr lang="it-IT" dirty="0"/>
              <a:t>Toolbar</a:t>
            </a:r>
          </a:p>
          <a:p>
            <a:pPr marL="342900" indent="-342900">
              <a:buAutoNum type="arabicParenR"/>
            </a:pPr>
            <a:r>
              <a:rPr lang="it-IT" dirty="0" err="1"/>
              <a:t>Navigation</a:t>
            </a:r>
            <a:r>
              <a:rPr lang="it-IT" dirty="0"/>
              <a:t> Bar</a:t>
            </a:r>
          </a:p>
          <a:p>
            <a:pPr marL="342900" indent="-342900">
              <a:buAutoNum type="arabicParenR"/>
            </a:pPr>
            <a:r>
              <a:rPr lang="it-IT" dirty="0"/>
              <a:t>Editor Window</a:t>
            </a:r>
          </a:p>
          <a:p>
            <a:pPr marL="342900" indent="-342900">
              <a:buAutoNum type="arabicParenR"/>
            </a:pPr>
            <a:r>
              <a:rPr lang="it-IT" dirty="0"/>
              <a:t>Status Bar</a:t>
            </a:r>
          </a:p>
          <a:p>
            <a:pPr marL="342900" indent="-342900">
              <a:buAutoNum type="arabicParenR"/>
            </a:pPr>
            <a:r>
              <a:rPr lang="it-IT" dirty="0"/>
              <a:t>Project Tool Window</a:t>
            </a:r>
          </a:p>
        </p:txBody>
      </p:sp>
    </p:spTree>
    <p:extLst>
      <p:ext uri="{BB962C8B-B14F-4D97-AF65-F5344CB8AC3E}">
        <p14:creationId xmlns:p14="http://schemas.microsoft.com/office/powerpoint/2010/main" val="3162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gnaposto contenuto 52">
            <a:extLst>
              <a:ext uri="{FF2B5EF4-FFF2-40B4-BE49-F238E27FC236}">
                <a16:creationId xmlns:a16="http://schemas.microsoft.com/office/drawing/2014/main" id="{ACB859F0-F52F-4053-B97D-8CD31DF64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830" y="1905190"/>
            <a:ext cx="11217227" cy="486562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42814AD-C96F-4BA2-8818-DF27D5AD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Toolbar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29759A-BDA4-4442-9455-48B86B47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900E024-455A-4049-B7D9-B01679D0E5AA}"/>
              </a:ext>
            </a:extLst>
          </p:cNvPr>
          <p:cNvCxnSpPr/>
          <p:nvPr/>
        </p:nvCxnSpPr>
        <p:spPr>
          <a:xfrm>
            <a:off x="700197" y="2289465"/>
            <a:ext cx="0" cy="1197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A44B5D1-155F-4C57-A502-A1E69E207196}"/>
              </a:ext>
            </a:extLst>
          </p:cNvPr>
          <p:cNvCxnSpPr>
            <a:cxnSpLocks/>
          </p:cNvCxnSpPr>
          <p:nvPr/>
        </p:nvCxnSpPr>
        <p:spPr>
          <a:xfrm>
            <a:off x="2028254" y="2289465"/>
            <a:ext cx="0" cy="2265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FA97664-9E25-4CBD-825A-2459F07A03C8}"/>
              </a:ext>
            </a:extLst>
          </p:cNvPr>
          <p:cNvCxnSpPr/>
          <p:nvPr/>
        </p:nvCxnSpPr>
        <p:spPr>
          <a:xfrm>
            <a:off x="3997013" y="2289465"/>
            <a:ext cx="0" cy="1197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23204AA-7445-4BB2-A76D-1B2B3B854EDB}"/>
              </a:ext>
            </a:extLst>
          </p:cNvPr>
          <p:cNvCxnSpPr>
            <a:cxnSpLocks/>
          </p:cNvCxnSpPr>
          <p:nvPr/>
        </p:nvCxnSpPr>
        <p:spPr>
          <a:xfrm>
            <a:off x="5293968" y="2305191"/>
            <a:ext cx="0" cy="2753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EF0C9E3-1829-4C1A-9F68-2A8FA6ED233A}"/>
              </a:ext>
            </a:extLst>
          </p:cNvPr>
          <p:cNvCxnSpPr>
            <a:cxnSpLocks/>
          </p:cNvCxnSpPr>
          <p:nvPr/>
        </p:nvCxnSpPr>
        <p:spPr>
          <a:xfrm>
            <a:off x="6665568" y="2330248"/>
            <a:ext cx="0" cy="1247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6FD251F-7485-4912-ADAE-1B5F03FB6306}"/>
              </a:ext>
            </a:extLst>
          </p:cNvPr>
          <p:cNvCxnSpPr>
            <a:cxnSpLocks/>
          </p:cNvCxnSpPr>
          <p:nvPr/>
        </p:nvCxnSpPr>
        <p:spPr>
          <a:xfrm>
            <a:off x="5807152" y="2330248"/>
            <a:ext cx="0" cy="1855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A830649-3F02-4D93-B2F6-35DBC50606C8}"/>
              </a:ext>
            </a:extLst>
          </p:cNvPr>
          <p:cNvCxnSpPr>
            <a:cxnSpLocks/>
          </p:cNvCxnSpPr>
          <p:nvPr/>
        </p:nvCxnSpPr>
        <p:spPr>
          <a:xfrm>
            <a:off x="10360491" y="2330248"/>
            <a:ext cx="0" cy="3605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20CF24-941C-4AB9-AB8E-B644689290F9}"/>
              </a:ext>
            </a:extLst>
          </p:cNvPr>
          <p:cNvSpPr txBox="1"/>
          <p:nvPr/>
        </p:nvSpPr>
        <p:spPr>
          <a:xfrm>
            <a:off x="9914931" y="5993369"/>
            <a:ext cx="211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AVD Manager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BE899BE-8455-4BC5-9CCE-83E82EAB5C04}"/>
              </a:ext>
            </a:extLst>
          </p:cNvPr>
          <p:cNvSpPr txBox="1"/>
          <p:nvPr/>
        </p:nvSpPr>
        <p:spPr>
          <a:xfrm>
            <a:off x="6255680" y="358705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App debug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37353FC-4BD2-4F98-83F5-4C4FD9AE0579}"/>
              </a:ext>
            </a:extLst>
          </p:cNvPr>
          <p:cNvSpPr txBox="1"/>
          <p:nvPr/>
        </p:nvSpPr>
        <p:spPr>
          <a:xfrm>
            <a:off x="5461392" y="4185266"/>
            <a:ext cx="158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changes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09053FC-EECD-4933-8F84-C2EF0A108FD9}"/>
              </a:ext>
            </a:extLst>
          </p:cNvPr>
          <p:cNvSpPr txBox="1"/>
          <p:nvPr/>
        </p:nvSpPr>
        <p:spPr>
          <a:xfrm>
            <a:off x="4297885" y="5092776"/>
            <a:ext cx="1860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Run</a:t>
            </a:r>
            <a:r>
              <a:rPr lang="it-IT" dirty="0"/>
              <a:t>/</a:t>
            </a:r>
            <a:r>
              <a:rPr lang="it-IT" dirty="0" err="1"/>
              <a:t>Install</a:t>
            </a:r>
            <a:r>
              <a:rPr lang="it-IT" dirty="0"/>
              <a:t> app on </a:t>
            </a:r>
            <a:r>
              <a:rPr lang="it-IT" dirty="0" err="1"/>
              <a:t>selected</a:t>
            </a:r>
            <a:r>
              <a:rPr lang="it-IT" dirty="0"/>
              <a:t> device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2660EE9-1FE3-445B-89ED-F4DAB2BA1037}"/>
              </a:ext>
            </a:extLst>
          </p:cNvPr>
          <p:cNvSpPr txBox="1"/>
          <p:nvPr/>
        </p:nvSpPr>
        <p:spPr>
          <a:xfrm>
            <a:off x="3190548" y="3469970"/>
            <a:ext cx="178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Available</a:t>
            </a:r>
            <a:r>
              <a:rPr lang="it-IT" dirty="0"/>
              <a:t> devices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09FFEA1-C9B0-4522-97B5-6894BA6F5556}"/>
              </a:ext>
            </a:extLst>
          </p:cNvPr>
          <p:cNvSpPr txBox="1"/>
          <p:nvPr/>
        </p:nvSpPr>
        <p:spPr>
          <a:xfrm>
            <a:off x="27676" y="3335064"/>
            <a:ext cx="137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Build project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313D539-AAAE-4F74-9F6D-C7DA3E29873D}"/>
              </a:ext>
            </a:extLst>
          </p:cNvPr>
          <p:cNvSpPr txBox="1"/>
          <p:nvPr/>
        </p:nvSpPr>
        <p:spPr>
          <a:xfrm>
            <a:off x="1221875" y="4595329"/>
            <a:ext cx="264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Run</a:t>
            </a:r>
            <a:r>
              <a:rPr lang="it-IT" dirty="0"/>
              <a:t>/Debug </a:t>
            </a:r>
            <a:r>
              <a:rPr lang="it-IT" dirty="0" err="1"/>
              <a:t>configurations</a:t>
            </a:r>
            <a:endParaRPr lang="it-IT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DC45FB5-EA8F-4242-A9C4-E61CE04019B7}"/>
              </a:ext>
            </a:extLst>
          </p:cNvPr>
          <p:cNvCxnSpPr>
            <a:cxnSpLocks/>
          </p:cNvCxnSpPr>
          <p:nvPr/>
        </p:nvCxnSpPr>
        <p:spPr>
          <a:xfrm>
            <a:off x="9834465" y="2345630"/>
            <a:ext cx="0" cy="1714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0FF3B03-A50A-47A3-ACC9-4E7B8CB27949}"/>
              </a:ext>
            </a:extLst>
          </p:cNvPr>
          <p:cNvCxnSpPr>
            <a:cxnSpLocks/>
          </p:cNvCxnSpPr>
          <p:nvPr/>
        </p:nvCxnSpPr>
        <p:spPr>
          <a:xfrm>
            <a:off x="8381999" y="2289465"/>
            <a:ext cx="0" cy="1132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DB853ED-7D62-42D2-9AD4-139CB3C3ABF9}"/>
              </a:ext>
            </a:extLst>
          </p:cNvPr>
          <p:cNvSpPr txBox="1"/>
          <p:nvPr/>
        </p:nvSpPr>
        <p:spPr>
          <a:xfrm>
            <a:off x="7952350" y="3486542"/>
            <a:ext cx="101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Stop app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C58F5C2-24D0-45C7-AAFB-75482933B2ED}"/>
              </a:ext>
            </a:extLst>
          </p:cNvPr>
          <p:cNvSpPr txBox="1"/>
          <p:nvPr/>
        </p:nvSpPr>
        <p:spPr>
          <a:xfrm>
            <a:off x="7049968" y="2855748"/>
            <a:ext cx="101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Profiler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799DBA84-E56F-49ED-AB52-BC067CAF6FA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545354" y="2305191"/>
            <a:ext cx="12605" cy="550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EE8CA31-2430-4826-B22A-38E66D02C637}"/>
              </a:ext>
            </a:extLst>
          </p:cNvPr>
          <p:cNvSpPr txBox="1"/>
          <p:nvPr/>
        </p:nvSpPr>
        <p:spPr>
          <a:xfrm>
            <a:off x="9301767" y="4063573"/>
            <a:ext cx="87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Sync</a:t>
            </a:r>
            <a:r>
              <a:rPr lang="it-IT" dirty="0"/>
              <a:t> project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E5FA505-549E-4C0B-8537-2F9D00B865C6}"/>
              </a:ext>
            </a:extLst>
          </p:cNvPr>
          <p:cNvSpPr txBox="1"/>
          <p:nvPr/>
        </p:nvSpPr>
        <p:spPr>
          <a:xfrm>
            <a:off x="10436259" y="4000600"/>
            <a:ext cx="211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SDK Manager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1B5D212A-B022-4CFF-9C7F-368829CF568A}"/>
              </a:ext>
            </a:extLst>
          </p:cNvPr>
          <p:cNvCxnSpPr>
            <a:cxnSpLocks/>
          </p:cNvCxnSpPr>
          <p:nvPr/>
        </p:nvCxnSpPr>
        <p:spPr>
          <a:xfrm>
            <a:off x="10733314" y="2330248"/>
            <a:ext cx="0" cy="1714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292B59EE-D004-4F12-8590-C537A958B533}"/>
              </a:ext>
            </a:extLst>
          </p:cNvPr>
          <p:cNvCxnSpPr/>
          <p:nvPr/>
        </p:nvCxnSpPr>
        <p:spPr>
          <a:xfrm>
            <a:off x="8968334" y="2345630"/>
            <a:ext cx="0" cy="2747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BA1F172-B348-4C62-A57F-78093801F9E0}"/>
              </a:ext>
            </a:extLst>
          </p:cNvPr>
          <p:cNvSpPr txBox="1"/>
          <p:nvPr/>
        </p:nvSpPr>
        <p:spPr>
          <a:xfrm>
            <a:off x="8550156" y="5032386"/>
            <a:ext cx="111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Project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880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19D87-27CF-4970-A68F-7242C0C7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SDK Manager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21979C-1273-4156-95AD-9628C6149B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Tools </a:t>
            </a:r>
            <a:r>
              <a:rPr lang="it-IT" dirty="0">
                <a:sym typeface="Wingdings" panose="05000000000000000000" pitchFamily="2" charset="2"/>
              </a:rPr>
              <a:t> SDK manager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Manage</a:t>
            </a:r>
            <a:r>
              <a:rPr lang="it-IT" dirty="0"/>
              <a:t> </a:t>
            </a:r>
            <a:r>
              <a:rPr lang="it-IT" dirty="0" err="1"/>
              <a:t>Additional</a:t>
            </a:r>
            <a:r>
              <a:rPr lang="it-IT" dirty="0"/>
              <a:t> SDK Components. </a:t>
            </a:r>
          </a:p>
          <a:p>
            <a:r>
              <a:rPr lang="it-IT" dirty="0">
                <a:solidFill>
                  <a:srgbClr val="FF0000"/>
                </a:solidFill>
              </a:rPr>
              <a:t>SDK Platform</a:t>
            </a:r>
            <a:r>
              <a:rPr lang="it-IT" dirty="0"/>
              <a:t>: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install</a:t>
            </a:r>
            <a:r>
              <a:rPr lang="it-IT" dirty="0"/>
              <a:t> SDK </a:t>
            </a:r>
            <a:r>
              <a:rPr lang="it-IT" dirty="0" err="1"/>
              <a:t>version</a:t>
            </a:r>
            <a:r>
              <a:rPr lang="it-IT" dirty="0"/>
              <a:t> and </a:t>
            </a:r>
            <a:r>
              <a:rPr lang="it-IT" dirty="0" err="1"/>
              <a:t>related</a:t>
            </a:r>
            <a:r>
              <a:rPr lang="it-IT" dirty="0"/>
              <a:t> API</a:t>
            </a:r>
          </a:p>
          <a:p>
            <a:r>
              <a:rPr lang="it-IT" dirty="0">
                <a:solidFill>
                  <a:srgbClr val="FF0000"/>
                </a:solidFill>
              </a:rPr>
              <a:t>SDK tools</a:t>
            </a:r>
            <a:r>
              <a:rPr lang="it-IT" dirty="0"/>
              <a:t>: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update and new tools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D54CC3-3F60-4360-80FA-82CB30AF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  <p:pic>
        <p:nvPicPr>
          <p:cNvPr id="10" name="Segnaposto contenuto 6">
            <a:extLst>
              <a:ext uri="{FF2B5EF4-FFF2-40B4-BE49-F238E27FC236}">
                <a16:creationId xmlns:a16="http://schemas.microsoft.com/office/drawing/2014/main" id="{236115C9-BFCE-4E32-9B57-0D31786CC1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906897"/>
            <a:ext cx="5384800" cy="3912568"/>
          </a:xfrm>
        </p:spPr>
      </p:pic>
    </p:spTree>
    <p:extLst>
      <p:ext uri="{BB962C8B-B14F-4D97-AF65-F5344CB8AC3E}">
        <p14:creationId xmlns:p14="http://schemas.microsoft.com/office/powerpoint/2010/main" val="330952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308693-5A5D-44AE-B724-F05FB240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AVD Manager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B6F786-0700-4461-A84D-E93945C5397F}"/>
              </a:ext>
            </a:extLst>
          </p:cNvPr>
          <p:cNvSpPr txBox="1"/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Bef>
                <a:spcPct val="20000"/>
              </a:spcBef>
              <a:buFont typeface="Arial"/>
            </a:pPr>
            <a:r>
              <a:rPr lang="it-IT" sz="3200" dirty="0"/>
              <a:t>In Android Studio </a:t>
            </a:r>
            <a:r>
              <a:rPr lang="it-IT" sz="3200" dirty="0" err="1"/>
              <a:t>you</a:t>
            </a:r>
            <a:r>
              <a:rPr lang="it-IT" sz="3200" dirty="0"/>
              <a:t> can create a AVD (Android Virtual Device) an emulator </a:t>
            </a:r>
            <a:r>
              <a:rPr lang="it-IT" sz="3200" dirty="0" err="1"/>
              <a:t>where</a:t>
            </a:r>
            <a:r>
              <a:rPr lang="it-IT" sz="3200" dirty="0"/>
              <a:t> </a:t>
            </a:r>
            <a:r>
              <a:rPr lang="it-IT" sz="3200" dirty="0" err="1"/>
              <a:t>you</a:t>
            </a:r>
            <a:r>
              <a:rPr lang="it-IT" sz="3200" dirty="0"/>
              <a:t> can </a:t>
            </a:r>
            <a:r>
              <a:rPr lang="it-IT" sz="3200" dirty="0" err="1"/>
              <a:t>install</a:t>
            </a:r>
            <a:r>
              <a:rPr lang="it-IT" sz="3200" dirty="0"/>
              <a:t> and  </a:t>
            </a:r>
            <a:r>
              <a:rPr lang="it-IT" sz="3200" dirty="0" err="1"/>
              <a:t>run</a:t>
            </a:r>
            <a:r>
              <a:rPr lang="it-IT" sz="3200" dirty="0"/>
              <a:t> </a:t>
            </a:r>
            <a:r>
              <a:rPr lang="it-IT" sz="3200" dirty="0" err="1"/>
              <a:t>your</a:t>
            </a:r>
            <a:r>
              <a:rPr lang="it-IT" sz="3200" dirty="0"/>
              <a:t> </a:t>
            </a:r>
            <a:r>
              <a:rPr lang="it-IT" sz="3200" dirty="0" err="1"/>
              <a:t>application</a:t>
            </a:r>
            <a:r>
              <a:rPr lang="it-IT" sz="3200" dirty="0"/>
              <a:t>.</a:t>
            </a:r>
          </a:p>
          <a:p>
            <a:pPr defTabSz="457200">
              <a:spcBef>
                <a:spcPct val="20000"/>
              </a:spcBef>
              <a:buFont typeface="Arial"/>
            </a:pPr>
            <a:r>
              <a:rPr lang="it-IT" sz="3200" dirty="0"/>
              <a:t>AVD Manager </a:t>
            </a:r>
            <a:r>
              <a:rPr lang="it-IT" sz="3200" dirty="0" err="1"/>
              <a:t>is</a:t>
            </a:r>
            <a:r>
              <a:rPr lang="it-IT" sz="3200" dirty="0"/>
              <a:t> the tool </a:t>
            </a:r>
            <a:r>
              <a:rPr lang="it-IT" sz="3200" dirty="0" err="1"/>
              <a:t>that</a:t>
            </a:r>
            <a:r>
              <a:rPr lang="it-IT" sz="3200" dirty="0"/>
              <a:t> help </a:t>
            </a:r>
            <a:r>
              <a:rPr lang="it-IT" sz="3200" dirty="0" err="1"/>
              <a:t>you</a:t>
            </a:r>
            <a:r>
              <a:rPr lang="it-IT" sz="3200" dirty="0"/>
              <a:t> to create and </a:t>
            </a:r>
            <a:r>
              <a:rPr lang="it-IT" sz="3200" dirty="0" err="1"/>
              <a:t>manage</a:t>
            </a:r>
            <a:r>
              <a:rPr lang="it-IT" sz="3200" dirty="0"/>
              <a:t> </a:t>
            </a:r>
            <a:r>
              <a:rPr lang="it-IT" sz="3200" dirty="0" err="1"/>
              <a:t>your</a:t>
            </a:r>
            <a:r>
              <a:rPr lang="it-IT" sz="3200" dirty="0"/>
              <a:t> AVD.</a:t>
            </a:r>
          </a:p>
          <a:p>
            <a:pPr defTabSz="457200">
              <a:spcBef>
                <a:spcPct val="20000"/>
              </a:spcBef>
              <a:buFont typeface="Arial"/>
            </a:pPr>
            <a:endParaRPr lang="it-IT" sz="32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ADE28F-C35D-4E6F-9A6D-3A952C3F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95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7FAD29A-C6BA-4353-9A90-B9130B45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AVD Initialization (1)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5096E9-F824-470F-91AE-B68BD0280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91024"/>
            <a:ext cx="5384800" cy="2544317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B9313F3-B1EF-46BA-B168-71D78A528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r>
              <a:rPr lang="en-US" dirty="0"/>
              <a:t>In this page you create new AVD and manage AVD already existing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33FAA8-2F62-487D-AE61-5446775C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8573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802</Words>
  <Application>Microsoft Office PowerPoint</Application>
  <PresentationFormat>Widescreen</PresentationFormat>
  <Paragraphs>141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Tema di Office</vt:lpstr>
      <vt:lpstr>Nicola</vt:lpstr>
      <vt:lpstr>Android Studio</vt:lpstr>
      <vt:lpstr>Intro</vt:lpstr>
      <vt:lpstr>Project creation</vt:lpstr>
      <vt:lpstr>Project creation (2)</vt:lpstr>
      <vt:lpstr>Android Studio Tools</vt:lpstr>
      <vt:lpstr>Toolbar</vt:lpstr>
      <vt:lpstr>SDK Manager</vt:lpstr>
      <vt:lpstr>AVD Manager</vt:lpstr>
      <vt:lpstr>AVD Initialization (1)</vt:lpstr>
      <vt:lpstr>AVD Initialization (2)</vt:lpstr>
      <vt:lpstr>AVD Initialization (3)</vt:lpstr>
      <vt:lpstr>AVD Initialization (4)</vt:lpstr>
      <vt:lpstr>Run and Debug</vt:lpstr>
      <vt:lpstr>Run/Debug in real device</vt:lpstr>
      <vt:lpstr>Other components</vt:lpstr>
      <vt:lpstr>Import from VCS</vt:lpstr>
      <vt:lpstr>GitHub tools</vt:lpstr>
      <vt:lpstr>Device file explorer</vt:lpstr>
      <vt:lpstr>Layout design tool</vt:lpstr>
      <vt:lpstr>Code Mode</vt:lpstr>
      <vt:lpstr>Split Mode</vt:lpstr>
      <vt:lpstr>Design Mode</vt:lpstr>
      <vt:lpstr>Opening sample project</vt:lpstr>
      <vt:lpstr>What is Gradle?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KEVIN MALAGOLI</dc:creator>
  <cp:lastModifiedBy>KEVIN MALAGOLI</cp:lastModifiedBy>
  <cp:revision>9</cp:revision>
  <dcterms:created xsi:type="dcterms:W3CDTF">2021-11-12T15:41:14Z</dcterms:created>
  <dcterms:modified xsi:type="dcterms:W3CDTF">2021-12-19T10:32:56Z</dcterms:modified>
</cp:coreProperties>
</file>