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7" r:id="rId3"/>
    <p:sldId id="261" r:id="rId4"/>
    <p:sldId id="262" r:id="rId5"/>
    <p:sldId id="263" r:id="rId6"/>
    <p:sldId id="264" r:id="rId7"/>
    <p:sldId id="265" r:id="rId8"/>
    <p:sldId id="266" r:id="rId9"/>
    <p:sldId id="268" r:id="rId10"/>
    <p:sldId id="267" r:id="rId11"/>
    <p:sldId id="269" r:id="rId12"/>
    <p:sldId id="270" r:id="rId13"/>
    <p:sldId id="271" r:id="rId14"/>
    <p:sldId id="274" r:id="rId15"/>
    <p:sldId id="272" r:id="rId16"/>
    <p:sldId id="273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790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58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10:47:32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1864 387 24575,'-1'-1'0,"0"1"0,0 0 0,0 0 0,0-1 0,0 1 0,1-1 0,-1 1 0,0-1 0,0 1 0,0-1 0,1 1 0,-1-1 0,0 1 0,1-1 0,-1 0 0,1 0 0,-1 1 0,1-1 0,-1 0 0,1 0 0,-1 0 0,1 1 0,-1-3 0,-8-26 0,5 15 0,-6-6 0,0 1 0,-19-27 0,12 20 0,11 16 0,0 2 0,-1-1 0,0 1 0,0 0 0,-1 0 0,0 1 0,0 0 0,-1 0 0,0 1 0,0 0 0,0 1 0,-1 0 0,1 1 0,-1-1 0,-21-4 0,-86-32 0,87 28 0,-1 2 0,0 1 0,-1 1 0,0 2 0,-36-3 0,-326 7 0,199 5 0,96-3 0,-113 3 0,200 0 0,-1 0 0,1 0 0,0 1 0,0 1 0,0 0 0,0 1 0,-15 8 0,-75 51 0,78-47 0,14-8 0,0 1 0,1-1 0,0 1 0,1 1 0,0 0 0,1 0 0,0 1 0,1-1 0,-8 20 0,7-17 0,0 4 0,0 1 0,1-1 0,0 1 0,2 0 0,0 1 0,-2 37 0,5-20 0,2-1 0,9 67 0,-6-78 0,2 0 0,0 0 0,1-1 0,2 0 0,0 0 0,16 28 0,-17-39 0,1 0 0,-1 0 0,2-1 0,0 0 0,0 0 0,1-1 0,1-1 0,0 0 0,0 0 0,1-2 0,19 12 0,-10-10 0,0-1 0,1-1 0,43 9 0,-59-16 0,59 19 0,-46-13 0,1 0 0,0-2 0,25 3 0,244-4 0,-153-6 0,-100 2 0,-9-2 0,-1 2 0,1 1 0,-1 2 0,1 0 0,-1 2 0,42 12 0,-48-10 0,1-1 0,0-1 0,0-1 0,0-1 0,0-1 0,0-1 0,1-1 0,32-4 0,-22 0 0,0-2 0,0-1 0,0-2 0,61-25 0,-81 28 0,-1 0 0,1-1 0,-1 0 0,-1-1 0,1 0 0,-1-1 0,0 0 0,16-19 0,-21 20 0,0 0 0,-1-1 0,1 0 0,-1 0 0,-1 0 0,0-1 0,0 1 0,-1-1 0,0 0 0,-1 0 0,0 0 0,1-17 0,-4-149 94,-2 81-1553,2 66-5367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10:47:55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827037-25DA-4DB1-8EE1-688F22CA4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923B6B3-B4EF-482A-AFF8-58B3DD535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48033A6-1A6C-4AAF-9F02-B38950124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466-74B7-40A2-BA8B-04EDC83C4333}" type="datetimeFigureOut">
              <a:rPr lang="it-IT" smtClean="0"/>
              <a:t>20/11/2021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F5B78C2-7E58-4DE1-AB6A-18D03C403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24EC289-7F15-4DD8-B9E3-0CFB6E297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9896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583D5F-8546-4002-A9E3-7E1AD9D68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D0802BF-280F-4CD3-8901-8A2098D59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A3BF8A-A18C-4C9A-ABE4-5D4F06B5E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466-74B7-40A2-BA8B-04EDC83C4333}" type="datetimeFigureOut">
              <a:rPr lang="it-IT" smtClean="0"/>
              <a:t>20/11/2021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3ECC0BD-602A-44D5-82D4-504AA24FB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EEB09B4-09A3-4542-8232-E6869BAA7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5785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702AF6E-A7A7-47E5-9FA2-559002CF01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EA9BF74-3E82-405D-A0BD-5EEACDC14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E59DB8C-4458-47B6-A4FA-22DE83D27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466-74B7-40A2-BA8B-04EDC83C4333}" type="datetimeFigureOut">
              <a:rPr lang="it-IT" smtClean="0"/>
              <a:t>20/11/2021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21A12C4-D3BB-479C-8ED2-DF5D3722B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B9F9872-C9D7-45CC-A3A0-4AA84D4C0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9781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09600" y="3600450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3835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09600" y="3600450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806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757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963085" y="4406900"/>
            <a:ext cx="11228916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558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8241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2477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5852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21373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687A86-A7B3-42CB-AB07-1623B425C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6174D7D-C3F5-4322-AB27-5E4795EF9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1C75C0B-83D2-4BE8-A02B-859A793A7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466-74B7-40A2-BA8B-04EDC83C4333}" type="datetimeFigureOut">
              <a:rPr lang="it-IT" smtClean="0"/>
              <a:t>20/11/2021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D2F68A-50E3-4589-B62A-32BF7545A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1DAE195-0F3E-4E2E-A316-A6885967A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4794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2343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4752218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6321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9399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24853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9E0239-BF85-4EB1-9FDA-BDDF92D13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5AAB3AE-D574-40DE-A6A9-93EAACBB3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2F6196-C244-4D90-B42F-A970A00B5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466-74B7-40A2-BA8B-04EDC83C4333}" type="datetimeFigureOut">
              <a:rPr lang="it-IT" smtClean="0"/>
              <a:t>20/11/2021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B0B67F3-3F3F-472B-ADB1-1A69C863B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1EE145-B1FF-499C-8366-0472E03F9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429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1F2C9C-8B52-48D9-AE2F-C75269D49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9DF1F15-16DD-47C0-BB08-5EDF4B60A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53B7A53-15EB-455A-8D7F-ECF47AAD8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27BAF78-28CB-4D00-8B7B-5CAD83166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466-74B7-40A2-BA8B-04EDC83C4333}" type="datetimeFigureOut">
              <a:rPr lang="it-IT" smtClean="0"/>
              <a:t>20/11/2021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E1145B8-8D36-4B10-80A7-C6B2865A6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D3C90C8-4708-44BF-A6D1-B186B1E19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1828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2E6E9E-91BE-4897-9856-FDEC6EDE6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1867BCC-8316-4748-815A-37E59A341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7D120B2-A338-4A75-B46D-F26E8DB9D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31F06E4-3D1C-439F-818F-BC7F68B8E3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AD0C2A8-97E1-4877-89AB-F5BF93BB6F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5823421-54A4-4A8A-9E02-94520551B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466-74B7-40A2-BA8B-04EDC83C4333}" type="datetimeFigureOut">
              <a:rPr lang="it-IT" smtClean="0"/>
              <a:t>20/11/2021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439619E-FBAD-4484-9F41-62BA6F749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EA3F2F3-C6EB-4C30-98F0-DB9180A3E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9146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1BB3E-9F19-42DA-9986-C171124A0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1212E36-2967-474D-9BF5-D867E8F17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466-74B7-40A2-BA8B-04EDC83C4333}" type="datetimeFigureOut">
              <a:rPr lang="it-IT" smtClean="0"/>
              <a:t>20/11/2021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617B080-9EA5-4C0D-9C94-25803DCE7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C4F9E2E-3D2B-4EA9-89E2-CAE11FEA1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4128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B404EB8-133C-4C91-AC37-51D3E99E9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466-74B7-40A2-BA8B-04EDC83C4333}" type="datetimeFigureOut">
              <a:rPr lang="it-IT" smtClean="0"/>
              <a:t>20/11/2021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2B636D3-1100-47D4-B124-E7E0AECE8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6BC564C-E8B2-47E3-AF8A-6FA8038B5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586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A565EA-2C70-4F19-8A00-FD33A9428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347C80-BA24-41F1-921F-10BFE876A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1F85C6F-C97F-47A0-960C-83493B7063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474D64B-E0D0-411F-9806-5BEB7BD00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466-74B7-40A2-BA8B-04EDC83C4333}" type="datetimeFigureOut">
              <a:rPr lang="it-IT" smtClean="0"/>
              <a:t>20/11/2021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9B030E6-2F61-43CA-9878-B873B71BB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B0623FA-4355-4AA6-902E-7DA7B2FE7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7538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38B23B-8CF1-4EC7-B194-2FD3AD4EF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A0A8F9A-9AA2-443C-A5E9-71B0F271E3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FF76E96-67A2-4A00-BE0D-755A398A8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C82EA76-DF76-4A11-90E6-9472012EE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466-74B7-40A2-BA8B-04EDC83C4333}" type="datetimeFigureOut">
              <a:rPr lang="it-IT" smtClean="0"/>
              <a:t>20/11/2021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3A1263F-1C9B-4729-B02A-5BBAD79D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5C657E6-F585-42C4-9574-A3218DC39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0136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C9D2A40-9302-420E-B524-AF1BD83CA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309960E-D96D-408B-835A-02A8A7A75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2EA5558-E456-4421-A402-3092BCC19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60466-74B7-40A2-BA8B-04EDC83C4333}" type="datetimeFigureOut">
              <a:rPr lang="it-IT" smtClean="0"/>
              <a:t>20/11/2021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A6D22AD-58D2-443D-9FE9-F9D6880138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A002C75-E842-4139-B072-1B23193782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1016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pic>
        <p:nvPicPr>
          <p:cNvPr id="8" name="Picture 7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803" y="6021288"/>
            <a:ext cx="1533291" cy="899495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9023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/>
            <a:endParaRPr lang="it-IT" sz="1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3DBDCE3-A1B2-4F5F-A40F-90927FED1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Android Studio</a:t>
            </a:r>
          </a:p>
        </p:txBody>
      </p:sp>
    </p:spTree>
    <p:extLst>
      <p:ext uri="{BB962C8B-B14F-4D97-AF65-F5344CB8AC3E}">
        <p14:creationId xmlns:p14="http://schemas.microsoft.com/office/powerpoint/2010/main" val="3439994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8F1979-42A0-45A5-B3FF-E873E2E24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GitHub tools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AEB25EF-CB47-4915-89D1-A5845A3D7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10</a:t>
            </a:fld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B6D3546A-E625-4B16-9649-1A3A25E15E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" r="-1"/>
          <a:stretch/>
        </p:blipFill>
        <p:spPr>
          <a:xfrm>
            <a:off x="1466126" y="1433887"/>
            <a:ext cx="9259747" cy="4953239"/>
          </a:xfrm>
          <a:prstGeom prst="rect">
            <a:avLst/>
          </a:prstGeom>
        </p:spPr>
      </p:pic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8815035C-7AC3-4546-A16A-FF185C71C239}"/>
              </a:ext>
            </a:extLst>
          </p:cNvPr>
          <p:cNvSpPr/>
          <p:nvPr/>
        </p:nvSpPr>
        <p:spPr>
          <a:xfrm rot="16200000">
            <a:off x="8712845" y="1976456"/>
            <a:ext cx="636608" cy="549800"/>
          </a:xfrm>
          <a:prstGeom prst="rightArrow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Freccia a destra 8">
            <a:extLst>
              <a:ext uri="{FF2B5EF4-FFF2-40B4-BE49-F238E27FC236}">
                <a16:creationId xmlns:a16="http://schemas.microsoft.com/office/drawing/2014/main" id="{12E6E2CA-0D2B-4843-926E-88A4BACF3690}"/>
              </a:ext>
            </a:extLst>
          </p:cNvPr>
          <p:cNvSpPr/>
          <p:nvPr/>
        </p:nvSpPr>
        <p:spPr>
          <a:xfrm rot="10800000">
            <a:off x="1694731" y="2367904"/>
            <a:ext cx="636608" cy="549800"/>
          </a:xfrm>
          <a:prstGeom prst="rightArrow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Freccia a destra 9">
            <a:extLst>
              <a:ext uri="{FF2B5EF4-FFF2-40B4-BE49-F238E27FC236}">
                <a16:creationId xmlns:a16="http://schemas.microsoft.com/office/drawing/2014/main" id="{BA8054ED-0A22-4074-817A-05180BFE574B}"/>
              </a:ext>
            </a:extLst>
          </p:cNvPr>
          <p:cNvSpPr/>
          <p:nvPr/>
        </p:nvSpPr>
        <p:spPr>
          <a:xfrm rot="5400000">
            <a:off x="2276882" y="5312338"/>
            <a:ext cx="645207" cy="536293"/>
          </a:xfrm>
          <a:prstGeom prst="rightArrow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Freccia a destra 10">
            <a:extLst>
              <a:ext uri="{FF2B5EF4-FFF2-40B4-BE49-F238E27FC236}">
                <a16:creationId xmlns:a16="http://schemas.microsoft.com/office/drawing/2014/main" id="{EFBA0B79-7816-4286-AD9D-CE531B455D8F}"/>
              </a:ext>
            </a:extLst>
          </p:cNvPr>
          <p:cNvSpPr/>
          <p:nvPr/>
        </p:nvSpPr>
        <p:spPr>
          <a:xfrm rot="16200000">
            <a:off x="3980728" y="1701559"/>
            <a:ext cx="636608" cy="549800"/>
          </a:xfrm>
          <a:prstGeom prst="rightArrow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2021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96FFE2-A2EC-42E3-BF7F-16D855D7D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Device file </a:t>
            </a:r>
            <a:r>
              <a:rPr lang="it-IT" dirty="0" err="1"/>
              <a:t>explorer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4A981F-7833-469D-AA38-1E965AB19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You</a:t>
            </a:r>
            <a:r>
              <a:rPr lang="it-IT" dirty="0"/>
              <a:t> can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explore</a:t>
            </a:r>
            <a:r>
              <a:rPr lang="it-IT" dirty="0"/>
              <a:t> storage device </a:t>
            </a:r>
          </a:p>
          <a:p>
            <a:pPr lvl="1"/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use AVD, storage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direactory</a:t>
            </a:r>
            <a:r>
              <a:rPr lang="it-IT" dirty="0"/>
              <a:t> in </a:t>
            </a:r>
            <a:r>
              <a:rPr lang="it-IT" dirty="0" err="1"/>
              <a:t>your</a:t>
            </a:r>
            <a:r>
              <a:rPr lang="it-IT" dirty="0"/>
              <a:t> PC</a:t>
            </a:r>
          </a:p>
          <a:p>
            <a:pPr lvl="1"/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use Real device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real</a:t>
            </a:r>
            <a:r>
              <a:rPr lang="it-IT" dirty="0"/>
              <a:t> file system</a:t>
            </a:r>
          </a:p>
          <a:p>
            <a:r>
              <a:rPr lang="it-IT" dirty="0"/>
              <a:t>To </a:t>
            </a: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app directory in storage</a:t>
            </a:r>
          </a:p>
          <a:p>
            <a:pPr lvl="1"/>
            <a:r>
              <a:rPr lang="it-IT" i="1" dirty="0"/>
              <a:t>File </a:t>
            </a:r>
            <a:r>
              <a:rPr lang="it-IT" i="1" dirty="0" err="1"/>
              <a:t>explorer</a:t>
            </a:r>
            <a:r>
              <a:rPr lang="it-IT" i="1" dirty="0"/>
              <a:t> -&gt; Data -&gt; Data </a:t>
            </a:r>
            <a:r>
              <a:rPr lang="it-IT" dirty="0"/>
              <a:t>-&gt; </a:t>
            </a:r>
            <a:r>
              <a:rPr lang="it-IT" dirty="0" err="1"/>
              <a:t>your</a:t>
            </a:r>
            <a:r>
              <a:rPr lang="it-IT" dirty="0"/>
              <a:t> app package (e.g. </a:t>
            </a:r>
            <a:r>
              <a:rPr lang="it-IT" dirty="0" err="1"/>
              <a:t>com.example.MyApplication</a:t>
            </a:r>
            <a:r>
              <a:rPr lang="it-IT" dirty="0"/>
              <a:t>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FC0766B-D598-41BE-8FAF-8FA15D241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63645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DE2770-9318-4303-8FE3-A9A7AF948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Layout design tool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FE6EA8C-7277-41B2-B77B-C309CBD1C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12</a:t>
            </a:fld>
            <a:endParaRPr lang="it-IT" dirty="0"/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144596D0-68FC-4242-81F9-2B69BCB9E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Android Studio </a:t>
            </a:r>
            <a:r>
              <a:rPr lang="it-IT" dirty="0" err="1"/>
              <a:t>offers</a:t>
            </a:r>
            <a:r>
              <a:rPr lang="it-IT" dirty="0"/>
              <a:t> 3 mode to </a:t>
            </a:r>
            <a:r>
              <a:rPr lang="it-IT" dirty="0" err="1"/>
              <a:t>manipulate</a:t>
            </a:r>
            <a:r>
              <a:rPr lang="it-IT" dirty="0"/>
              <a:t> graphic </a:t>
            </a:r>
            <a:r>
              <a:rPr lang="it-IT" dirty="0" err="1"/>
              <a:t>element</a:t>
            </a:r>
            <a:r>
              <a:rPr lang="it-IT" dirty="0"/>
              <a:t> (Layout, </a:t>
            </a:r>
            <a:r>
              <a:rPr lang="it-IT" dirty="0" err="1"/>
              <a:t>Drawable</a:t>
            </a:r>
            <a:r>
              <a:rPr lang="it-IT" dirty="0"/>
              <a:t>, ecc.), </a:t>
            </a:r>
            <a:r>
              <a:rPr lang="it-IT" dirty="0" err="1"/>
              <a:t>you</a:t>
            </a:r>
            <a:r>
              <a:rPr lang="it-IT" dirty="0"/>
              <a:t> can </a:t>
            </a:r>
            <a:r>
              <a:rPr lang="it-IT" dirty="0" err="1"/>
              <a:t>choose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open an xml file</a:t>
            </a:r>
          </a:p>
          <a:p>
            <a:r>
              <a:rPr lang="it-IT" dirty="0">
                <a:solidFill>
                  <a:srgbClr val="FF0000"/>
                </a:solidFill>
              </a:rPr>
              <a:t>Code mode: </a:t>
            </a:r>
            <a:r>
              <a:rPr lang="it-IT" dirty="0"/>
              <a:t>use </a:t>
            </a:r>
            <a:r>
              <a:rPr lang="it-IT" dirty="0" err="1"/>
              <a:t>only</a:t>
            </a:r>
            <a:r>
              <a:rPr lang="it-IT" dirty="0"/>
              <a:t> xml</a:t>
            </a:r>
          </a:p>
          <a:p>
            <a:r>
              <a:rPr lang="it-IT" dirty="0">
                <a:solidFill>
                  <a:srgbClr val="FF0000"/>
                </a:solidFill>
              </a:rPr>
              <a:t>Split mode: </a:t>
            </a:r>
            <a:r>
              <a:rPr lang="it-IT" dirty="0"/>
              <a:t>use xml and graphic tool</a:t>
            </a:r>
          </a:p>
          <a:p>
            <a:r>
              <a:rPr lang="it-IT" dirty="0">
                <a:solidFill>
                  <a:srgbClr val="FF0000"/>
                </a:solidFill>
              </a:rPr>
              <a:t>Design mode: </a:t>
            </a:r>
            <a:r>
              <a:rPr lang="it-IT" dirty="0"/>
              <a:t>use </a:t>
            </a:r>
            <a:r>
              <a:rPr lang="it-IT" dirty="0" err="1"/>
              <a:t>only</a:t>
            </a:r>
            <a:r>
              <a:rPr lang="it-IT" dirty="0"/>
              <a:t> drag and drop graphic tool</a:t>
            </a:r>
          </a:p>
        </p:txBody>
      </p:sp>
    </p:spTree>
    <p:extLst>
      <p:ext uri="{BB962C8B-B14F-4D97-AF65-F5344CB8AC3E}">
        <p14:creationId xmlns:p14="http://schemas.microsoft.com/office/powerpoint/2010/main" val="4070693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4F5280-7690-45DA-B68F-F5D01416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Code Mode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14C115-6581-47A8-A6E5-7AB7FF040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13</a:t>
            </a:fld>
            <a:endParaRPr lang="it-IT" dirty="0"/>
          </a:p>
        </p:txBody>
      </p:sp>
      <p:pic>
        <p:nvPicPr>
          <p:cNvPr id="9" name="Segnaposto contenuto 5">
            <a:extLst>
              <a:ext uri="{FF2B5EF4-FFF2-40B4-BE49-F238E27FC236}">
                <a16:creationId xmlns:a16="http://schemas.microsoft.com/office/drawing/2014/main" id="{649F5E30-606B-4521-8080-539B1F7EE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593" y="1600200"/>
            <a:ext cx="9622814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980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B084B2-7AF1-4D51-BE34-884C0B3A1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Split Mode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44232BFD-CEB8-4111-B9D4-2DFC08F16D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499" y="1600200"/>
            <a:ext cx="9787001" cy="4525963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88A6574-AA9E-43C0-AF88-902D2C34E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8143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7B2E1A-3022-4B3E-887F-5C2404A30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Design Mode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6F2B7F70-A1CC-426D-B349-1BE79A42D9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8605" y="1600200"/>
            <a:ext cx="9694789" cy="4525963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A7B6A2A-AAA0-4F0A-B3B6-2C225CB4B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7630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Android Studio is the official Android IDE. </a:t>
            </a:r>
          </a:p>
          <a:p>
            <a:pPr marL="0" indent="0">
              <a:buNone/>
            </a:pPr>
            <a:r>
              <a:rPr lang="en-US" dirty="0"/>
              <a:t>Is based on IntelliJ IDEA.</a:t>
            </a:r>
          </a:p>
          <a:p>
            <a:pPr marL="0" indent="0">
              <a:buNone/>
            </a:pPr>
            <a:r>
              <a:rPr lang="en-US" dirty="0"/>
              <a:t>Includes:</a:t>
            </a:r>
          </a:p>
          <a:p>
            <a:pPr lvl="1"/>
            <a:r>
              <a:rPr lang="en-US" dirty="0"/>
              <a:t>Android SDK</a:t>
            </a:r>
          </a:p>
          <a:p>
            <a:pPr lvl="1"/>
            <a:r>
              <a:rPr lang="en-US" dirty="0"/>
              <a:t>Gradle plugins</a:t>
            </a:r>
          </a:p>
          <a:p>
            <a:pPr lvl="1"/>
            <a:r>
              <a:rPr lang="en-US" dirty="0"/>
              <a:t>Android emulator</a:t>
            </a:r>
          </a:p>
          <a:p>
            <a:pPr lvl="1"/>
            <a:r>
              <a:rPr lang="en-US" dirty="0"/>
              <a:t>GitHub integration</a:t>
            </a:r>
          </a:p>
          <a:p>
            <a:pPr lvl="1"/>
            <a:r>
              <a:rPr lang="en-US" dirty="0"/>
              <a:t>Layout design tool</a:t>
            </a:r>
          </a:p>
        </p:txBody>
      </p:sp>
    </p:spTree>
    <p:extLst>
      <p:ext uri="{BB962C8B-B14F-4D97-AF65-F5344CB8AC3E}">
        <p14:creationId xmlns:p14="http://schemas.microsoft.com/office/powerpoint/2010/main" val="924841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11889F-369B-4214-AE99-796AD27B2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Project </a:t>
            </a:r>
            <a:r>
              <a:rPr lang="it-IT" dirty="0" err="1"/>
              <a:t>creation</a:t>
            </a:r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2CB8CA5E-3BE1-45A4-BF1F-AEA56DEA62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4760" y="2013004"/>
            <a:ext cx="4583445" cy="3601931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7F5D292-C8FF-4E71-996E-017EAB1AA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</a:t>
            </a:fld>
            <a:endParaRPr lang="it-IT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6861B742-95E6-4F46-83EE-4E619527034F}"/>
                  </a:ext>
                </a:extLst>
              </p14:cNvPr>
              <p14:cNvContentPartPr/>
              <p14:nvPr/>
            </p14:nvContentPartPr>
            <p14:xfrm>
              <a:off x="3320681" y="2132078"/>
              <a:ext cx="672480" cy="394920"/>
            </p14:xfrm>
          </p:contentPart>
        </mc:Choice>
        <mc:Fallback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6861B742-95E6-4F46-83EE-4E619527034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11681" y="2123438"/>
                <a:ext cx="690120" cy="4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696213AA-2A02-424B-B1E3-61F7015C6932}"/>
                  </a:ext>
                </a:extLst>
              </p14:cNvPr>
              <p14:cNvContentPartPr/>
              <p14:nvPr/>
            </p14:nvContentPartPr>
            <p14:xfrm>
              <a:off x="6951108" y="6380783"/>
              <a:ext cx="360" cy="360"/>
            </p14:xfrm>
          </p:contentPart>
        </mc:Choice>
        <mc:Fallback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696213AA-2A02-424B-B1E3-61F7015C693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42108" y="6371783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Ovale 17">
            <a:extLst>
              <a:ext uri="{FF2B5EF4-FFF2-40B4-BE49-F238E27FC236}">
                <a16:creationId xmlns:a16="http://schemas.microsoft.com/office/drawing/2014/main" id="{8C71A402-D5E3-488A-BF95-9D257D62073F}"/>
              </a:ext>
            </a:extLst>
          </p:cNvPr>
          <p:cNvSpPr/>
          <p:nvPr/>
        </p:nvSpPr>
        <p:spPr>
          <a:xfrm>
            <a:off x="1787665" y="6210301"/>
            <a:ext cx="334297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2</a:t>
            </a:r>
          </a:p>
        </p:txBody>
      </p:sp>
      <p:pic>
        <p:nvPicPr>
          <p:cNvPr id="20" name="Segnaposto contenuto 4">
            <a:extLst>
              <a:ext uri="{FF2B5EF4-FFF2-40B4-BE49-F238E27FC236}">
                <a16:creationId xmlns:a16="http://schemas.microsoft.com/office/drawing/2014/main" id="{070BB74E-11CE-45A3-B790-5C0EA5AF6E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3797" y="2013004"/>
            <a:ext cx="4963537" cy="361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941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79979B-5C28-44D0-907C-F8CFCF7B9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Project </a:t>
            </a:r>
            <a:r>
              <a:rPr lang="it-IT" dirty="0" err="1"/>
              <a:t>creation</a:t>
            </a:r>
            <a:r>
              <a:rPr lang="it-IT" dirty="0"/>
              <a:t> (2)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3BDCCC0-96CA-450E-B810-78DB4796A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</a:t>
            </a:fld>
            <a:endParaRPr lang="it-IT" dirty="0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91183193-A74A-47BC-83A3-EE72596935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601433"/>
            <a:ext cx="5290827" cy="3827206"/>
          </a:xfrm>
          <a:prstGeom prst="rect">
            <a:avLst/>
          </a:prstGeom>
        </p:spPr>
      </p:pic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CDC2785A-EB53-447B-8191-BDCC64B151E3}"/>
              </a:ext>
            </a:extLst>
          </p:cNvPr>
          <p:cNvCxnSpPr/>
          <p:nvPr/>
        </p:nvCxnSpPr>
        <p:spPr>
          <a:xfrm>
            <a:off x="3472533" y="2448133"/>
            <a:ext cx="38444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8E64F006-BE18-40DB-8126-0C3B2D58AE9B}"/>
              </a:ext>
            </a:extLst>
          </p:cNvPr>
          <p:cNvCxnSpPr>
            <a:cxnSpLocks/>
          </p:cNvCxnSpPr>
          <p:nvPr/>
        </p:nvCxnSpPr>
        <p:spPr>
          <a:xfrm>
            <a:off x="3472533" y="3515036"/>
            <a:ext cx="30012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1637D50A-86DC-4493-9A0D-5D6AE369876F}"/>
              </a:ext>
            </a:extLst>
          </p:cNvPr>
          <p:cNvCxnSpPr/>
          <p:nvPr/>
        </p:nvCxnSpPr>
        <p:spPr>
          <a:xfrm>
            <a:off x="3540958" y="3216353"/>
            <a:ext cx="38444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4F42740C-3A58-40FD-87B5-D51E3FE6D9FE}"/>
              </a:ext>
            </a:extLst>
          </p:cNvPr>
          <p:cNvSpPr txBox="1"/>
          <p:nvPr/>
        </p:nvSpPr>
        <p:spPr>
          <a:xfrm>
            <a:off x="7385371" y="2258009"/>
            <a:ext cx="3053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App name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5D5464A-3708-422D-AF0D-181F999B9A46}"/>
              </a:ext>
            </a:extLst>
          </p:cNvPr>
          <p:cNvSpPr txBox="1"/>
          <p:nvPr/>
        </p:nvSpPr>
        <p:spPr>
          <a:xfrm>
            <a:off x="7481787" y="3031687"/>
            <a:ext cx="3053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Programming </a:t>
            </a:r>
            <a:r>
              <a:rPr lang="it-IT" dirty="0" err="1"/>
              <a:t>language</a:t>
            </a:r>
            <a:endParaRPr lang="it-IT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C8072F4D-E828-400F-8C7D-FC92080D17A1}"/>
              </a:ext>
            </a:extLst>
          </p:cNvPr>
          <p:cNvSpPr txBox="1"/>
          <p:nvPr/>
        </p:nvSpPr>
        <p:spPr>
          <a:xfrm>
            <a:off x="6570196" y="3386317"/>
            <a:ext cx="3053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API / SDK </a:t>
            </a:r>
            <a:r>
              <a:rPr lang="it-IT" dirty="0" err="1"/>
              <a:t>version</a:t>
            </a:r>
            <a:endParaRPr lang="it-IT" dirty="0"/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D6F4A0F6-62CB-4755-88E9-BD715C4F3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5944" y="3805365"/>
            <a:ext cx="4348823" cy="2962335"/>
          </a:xfrm>
          <a:prstGeom prst="rect">
            <a:avLst/>
          </a:prstGeom>
        </p:spPr>
      </p:pic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0F283551-4B40-49A1-9C0B-C8A8A070FF86}"/>
              </a:ext>
            </a:extLst>
          </p:cNvPr>
          <p:cNvCxnSpPr/>
          <p:nvPr/>
        </p:nvCxnSpPr>
        <p:spPr>
          <a:xfrm>
            <a:off x="2211355" y="3925612"/>
            <a:ext cx="4544008" cy="1846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946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B227E6-1ABA-4BB4-9868-47B5C537D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Android Studio Tools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76CDF90-2CA2-4C59-B7A4-9C0CC3901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</a:t>
            </a:fld>
            <a:endParaRPr lang="it-IT" dirty="0"/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3461A076-3CEF-4B10-B75E-0594171681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846" y="1537802"/>
            <a:ext cx="9073267" cy="4824899"/>
          </a:xfrm>
        </p:spPr>
      </p:pic>
      <p:sp>
        <p:nvSpPr>
          <p:cNvPr id="11" name="Ovale 10">
            <a:extLst>
              <a:ext uri="{FF2B5EF4-FFF2-40B4-BE49-F238E27FC236}">
                <a16:creationId xmlns:a16="http://schemas.microsoft.com/office/drawing/2014/main" id="{53698E7F-DB6B-441B-85D8-867D77EE1C53}"/>
              </a:ext>
            </a:extLst>
          </p:cNvPr>
          <p:cNvSpPr/>
          <p:nvPr/>
        </p:nvSpPr>
        <p:spPr>
          <a:xfrm>
            <a:off x="437734" y="1326357"/>
            <a:ext cx="282223" cy="30272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C1269F7B-D132-41E3-B3BD-5957815285E1}"/>
              </a:ext>
            </a:extLst>
          </p:cNvPr>
          <p:cNvSpPr/>
          <p:nvPr/>
        </p:nvSpPr>
        <p:spPr>
          <a:xfrm>
            <a:off x="6916289" y="1477720"/>
            <a:ext cx="282223" cy="30272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BC5D8D2A-143D-4CAB-B832-8F9CB99C3764}"/>
              </a:ext>
            </a:extLst>
          </p:cNvPr>
          <p:cNvSpPr/>
          <p:nvPr/>
        </p:nvSpPr>
        <p:spPr>
          <a:xfrm>
            <a:off x="5303073" y="1858194"/>
            <a:ext cx="282223" cy="30272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3</a:t>
            </a:r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A3B5DF5B-B8EB-40FA-8368-3D4B6BC8E0A5}"/>
              </a:ext>
            </a:extLst>
          </p:cNvPr>
          <p:cNvSpPr/>
          <p:nvPr/>
        </p:nvSpPr>
        <p:spPr>
          <a:xfrm>
            <a:off x="6515642" y="3429000"/>
            <a:ext cx="282223" cy="30272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4</a:t>
            </a:r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6F278443-B624-430A-BADC-590FFF8A1550}"/>
              </a:ext>
            </a:extLst>
          </p:cNvPr>
          <p:cNvSpPr/>
          <p:nvPr/>
        </p:nvSpPr>
        <p:spPr>
          <a:xfrm>
            <a:off x="3993848" y="5939811"/>
            <a:ext cx="282223" cy="30272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5</a:t>
            </a:r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8F6190B8-32B2-455C-9826-A3DEE32BE9AE}"/>
              </a:ext>
            </a:extLst>
          </p:cNvPr>
          <p:cNvSpPr/>
          <p:nvPr/>
        </p:nvSpPr>
        <p:spPr>
          <a:xfrm>
            <a:off x="1955946" y="3950251"/>
            <a:ext cx="282223" cy="30272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6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85A8B282-96CF-41AC-8E32-B3F12D7E642E}"/>
              </a:ext>
            </a:extLst>
          </p:cNvPr>
          <p:cNvSpPr txBox="1"/>
          <p:nvPr/>
        </p:nvSpPr>
        <p:spPr>
          <a:xfrm>
            <a:off x="9826025" y="1568262"/>
            <a:ext cx="22706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it-IT" dirty="0"/>
              <a:t>Menu Bar</a:t>
            </a:r>
          </a:p>
          <a:p>
            <a:pPr marL="342900" indent="-342900">
              <a:buAutoNum type="arabicParenR"/>
            </a:pPr>
            <a:r>
              <a:rPr lang="it-IT" dirty="0"/>
              <a:t>Toolbar</a:t>
            </a:r>
          </a:p>
          <a:p>
            <a:pPr marL="342900" indent="-342900">
              <a:buAutoNum type="arabicParenR"/>
            </a:pPr>
            <a:r>
              <a:rPr lang="it-IT" dirty="0" err="1"/>
              <a:t>Navigation</a:t>
            </a:r>
            <a:r>
              <a:rPr lang="it-IT" dirty="0"/>
              <a:t> Bar</a:t>
            </a:r>
          </a:p>
          <a:p>
            <a:pPr marL="342900" indent="-342900">
              <a:buAutoNum type="arabicParenR"/>
            </a:pPr>
            <a:r>
              <a:rPr lang="it-IT" dirty="0"/>
              <a:t>Editor Window</a:t>
            </a:r>
          </a:p>
          <a:p>
            <a:pPr marL="342900" indent="-342900">
              <a:buAutoNum type="arabicParenR"/>
            </a:pPr>
            <a:r>
              <a:rPr lang="it-IT" dirty="0"/>
              <a:t>Status Bar</a:t>
            </a:r>
          </a:p>
          <a:p>
            <a:pPr marL="342900" indent="-342900">
              <a:buAutoNum type="arabicParenR"/>
            </a:pPr>
            <a:r>
              <a:rPr lang="it-IT" dirty="0"/>
              <a:t>Project Tool Window</a:t>
            </a:r>
          </a:p>
        </p:txBody>
      </p:sp>
    </p:spTree>
    <p:extLst>
      <p:ext uri="{BB962C8B-B14F-4D97-AF65-F5344CB8AC3E}">
        <p14:creationId xmlns:p14="http://schemas.microsoft.com/office/powerpoint/2010/main" val="31629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Segnaposto contenuto 52">
            <a:extLst>
              <a:ext uri="{FF2B5EF4-FFF2-40B4-BE49-F238E27FC236}">
                <a16:creationId xmlns:a16="http://schemas.microsoft.com/office/drawing/2014/main" id="{ACB859F0-F52F-4053-B97D-8CD31DF64A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830" y="1905190"/>
            <a:ext cx="11217227" cy="486562"/>
          </a:xfr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242814AD-C96F-4BA2-8818-DF27D5ADF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Toolbar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729759A-BDA4-4442-9455-48B86B479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</a:t>
            </a:fld>
            <a:endParaRPr lang="it-IT" dirty="0"/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1900E024-455A-4049-B7D9-B01679D0E5AA}"/>
              </a:ext>
            </a:extLst>
          </p:cNvPr>
          <p:cNvCxnSpPr/>
          <p:nvPr/>
        </p:nvCxnSpPr>
        <p:spPr>
          <a:xfrm>
            <a:off x="700197" y="2289465"/>
            <a:ext cx="0" cy="11970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1A44B5D1-155F-4C57-A502-A1E69E207196}"/>
              </a:ext>
            </a:extLst>
          </p:cNvPr>
          <p:cNvCxnSpPr>
            <a:cxnSpLocks/>
          </p:cNvCxnSpPr>
          <p:nvPr/>
        </p:nvCxnSpPr>
        <p:spPr>
          <a:xfrm>
            <a:off x="2028254" y="2289465"/>
            <a:ext cx="0" cy="22651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2FA97664-9E25-4CBD-825A-2459F07A03C8}"/>
              </a:ext>
            </a:extLst>
          </p:cNvPr>
          <p:cNvCxnSpPr/>
          <p:nvPr/>
        </p:nvCxnSpPr>
        <p:spPr>
          <a:xfrm>
            <a:off x="3997013" y="2289465"/>
            <a:ext cx="0" cy="11970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223204AA-7445-4BB2-A76D-1B2B3B854EDB}"/>
              </a:ext>
            </a:extLst>
          </p:cNvPr>
          <p:cNvCxnSpPr>
            <a:cxnSpLocks/>
          </p:cNvCxnSpPr>
          <p:nvPr/>
        </p:nvCxnSpPr>
        <p:spPr>
          <a:xfrm>
            <a:off x="5293968" y="2305191"/>
            <a:ext cx="0" cy="27535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8EF0C9E3-1829-4C1A-9F68-2A8FA6ED233A}"/>
              </a:ext>
            </a:extLst>
          </p:cNvPr>
          <p:cNvCxnSpPr>
            <a:cxnSpLocks/>
          </p:cNvCxnSpPr>
          <p:nvPr/>
        </p:nvCxnSpPr>
        <p:spPr>
          <a:xfrm>
            <a:off x="6665568" y="2330248"/>
            <a:ext cx="0" cy="12470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36FD251F-7485-4912-ADAE-1B5F03FB6306}"/>
              </a:ext>
            </a:extLst>
          </p:cNvPr>
          <p:cNvCxnSpPr>
            <a:cxnSpLocks/>
          </p:cNvCxnSpPr>
          <p:nvPr/>
        </p:nvCxnSpPr>
        <p:spPr>
          <a:xfrm>
            <a:off x="5807152" y="2330248"/>
            <a:ext cx="0" cy="18550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FA830649-3F02-4D93-B2F6-35DBC50606C8}"/>
              </a:ext>
            </a:extLst>
          </p:cNvPr>
          <p:cNvCxnSpPr>
            <a:cxnSpLocks/>
          </p:cNvCxnSpPr>
          <p:nvPr/>
        </p:nvCxnSpPr>
        <p:spPr>
          <a:xfrm>
            <a:off x="10360491" y="2330248"/>
            <a:ext cx="0" cy="36055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420CF24-941C-4AB9-AB8E-B644689290F9}"/>
              </a:ext>
            </a:extLst>
          </p:cNvPr>
          <p:cNvSpPr txBox="1"/>
          <p:nvPr/>
        </p:nvSpPr>
        <p:spPr>
          <a:xfrm>
            <a:off x="9914931" y="5993369"/>
            <a:ext cx="2118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AVD Manager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BE899BE-8455-4BC5-9CCE-83E82EAB5C04}"/>
              </a:ext>
            </a:extLst>
          </p:cNvPr>
          <p:cNvSpPr txBox="1"/>
          <p:nvPr/>
        </p:nvSpPr>
        <p:spPr>
          <a:xfrm>
            <a:off x="6255680" y="3587054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App debug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37353FC-4BD2-4F98-83F5-4C4FD9AE0579}"/>
              </a:ext>
            </a:extLst>
          </p:cNvPr>
          <p:cNvSpPr txBox="1"/>
          <p:nvPr/>
        </p:nvSpPr>
        <p:spPr>
          <a:xfrm>
            <a:off x="5461392" y="4185266"/>
            <a:ext cx="1588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Apply</a:t>
            </a:r>
            <a:r>
              <a:rPr lang="it-IT" dirty="0"/>
              <a:t> </a:t>
            </a:r>
            <a:r>
              <a:rPr lang="it-IT" dirty="0" err="1"/>
              <a:t>changes</a:t>
            </a:r>
            <a:endParaRPr lang="it-IT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709053FC-EECD-4933-8F84-C2EF0A108FD9}"/>
              </a:ext>
            </a:extLst>
          </p:cNvPr>
          <p:cNvSpPr txBox="1"/>
          <p:nvPr/>
        </p:nvSpPr>
        <p:spPr>
          <a:xfrm>
            <a:off x="4297885" y="5092776"/>
            <a:ext cx="18603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Run</a:t>
            </a:r>
            <a:r>
              <a:rPr lang="it-IT" dirty="0"/>
              <a:t>/</a:t>
            </a:r>
            <a:r>
              <a:rPr lang="it-IT" dirty="0" err="1"/>
              <a:t>Install</a:t>
            </a:r>
            <a:r>
              <a:rPr lang="it-IT" dirty="0"/>
              <a:t> app on </a:t>
            </a:r>
            <a:r>
              <a:rPr lang="it-IT" dirty="0" err="1"/>
              <a:t>selected</a:t>
            </a:r>
            <a:r>
              <a:rPr lang="it-IT" dirty="0"/>
              <a:t> device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42660EE9-1FE3-445B-89ED-F4DAB2BA1037}"/>
              </a:ext>
            </a:extLst>
          </p:cNvPr>
          <p:cNvSpPr txBox="1"/>
          <p:nvPr/>
        </p:nvSpPr>
        <p:spPr>
          <a:xfrm>
            <a:off x="3190548" y="3469970"/>
            <a:ext cx="178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Available</a:t>
            </a:r>
            <a:r>
              <a:rPr lang="it-IT" dirty="0"/>
              <a:t> devices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09FFEA1-C9B0-4522-97B5-6894BA6F5556}"/>
              </a:ext>
            </a:extLst>
          </p:cNvPr>
          <p:cNvSpPr txBox="1"/>
          <p:nvPr/>
        </p:nvSpPr>
        <p:spPr>
          <a:xfrm>
            <a:off x="27676" y="3335064"/>
            <a:ext cx="1376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Build project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2313D539-AAAE-4F74-9F6D-C7DA3E29873D}"/>
              </a:ext>
            </a:extLst>
          </p:cNvPr>
          <p:cNvSpPr txBox="1"/>
          <p:nvPr/>
        </p:nvSpPr>
        <p:spPr>
          <a:xfrm>
            <a:off x="1221875" y="4595329"/>
            <a:ext cx="2646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Run</a:t>
            </a:r>
            <a:r>
              <a:rPr lang="it-IT" dirty="0"/>
              <a:t>/Debug </a:t>
            </a:r>
            <a:r>
              <a:rPr lang="it-IT" dirty="0" err="1"/>
              <a:t>configurations</a:t>
            </a:r>
            <a:endParaRPr lang="it-IT" dirty="0"/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EDC45FB5-EA8F-4242-A9C4-E61CE04019B7}"/>
              </a:ext>
            </a:extLst>
          </p:cNvPr>
          <p:cNvCxnSpPr>
            <a:cxnSpLocks/>
          </p:cNvCxnSpPr>
          <p:nvPr/>
        </p:nvCxnSpPr>
        <p:spPr>
          <a:xfrm>
            <a:off x="9834465" y="2345630"/>
            <a:ext cx="0" cy="17147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F0FF3B03-A50A-47A3-ACC9-4E7B8CB27949}"/>
              </a:ext>
            </a:extLst>
          </p:cNvPr>
          <p:cNvCxnSpPr>
            <a:cxnSpLocks/>
          </p:cNvCxnSpPr>
          <p:nvPr/>
        </p:nvCxnSpPr>
        <p:spPr>
          <a:xfrm>
            <a:off x="8381999" y="2289465"/>
            <a:ext cx="0" cy="11325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3DB853ED-7D62-42D2-9AD4-139CB3C3ABF9}"/>
              </a:ext>
            </a:extLst>
          </p:cNvPr>
          <p:cNvSpPr txBox="1"/>
          <p:nvPr/>
        </p:nvSpPr>
        <p:spPr>
          <a:xfrm>
            <a:off x="7952350" y="3486542"/>
            <a:ext cx="1015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Stop app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BC58F5C2-24D0-45C7-AAFB-75482933B2ED}"/>
              </a:ext>
            </a:extLst>
          </p:cNvPr>
          <p:cNvSpPr txBox="1"/>
          <p:nvPr/>
        </p:nvSpPr>
        <p:spPr>
          <a:xfrm>
            <a:off x="7049968" y="2855748"/>
            <a:ext cx="1015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Profiler</a:t>
            </a:r>
          </a:p>
        </p:txBody>
      </p: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799DBA84-E56F-49ED-AB52-BC067CAF6FA3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7545354" y="2305191"/>
            <a:ext cx="12605" cy="5505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AEE8CA31-2430-4826-B22A-38E66D02C637}"/>
              </a:ext>
            </a:extLst>
          </p:cNvPr>
          <p:cNvSpPr txBox="1"/>
          <p:nvPr/>
        </p:nvSpPr>
        <p:spPr>
          <a:xfrm>
            <a:off x="9301767" y="4063573"/>
            <a:ext cx="877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Sync</a:t>
            </a:r>
            <a:r>
              <a:rPr lang="it-IT" dirty="0"/>
              <a:t> project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7E5FA505-549E-4C0B-8537-2F9D00B865C6}"/>
              </a:ext>
            </a:extLst>
          </p:cNvPr>
          <p:cNvSpPr txBox="1"/>
          <p:nvPr/>
        </p:nvSpPr>
        <p:spPr>
          <a:xfrm>
            <a:off x="10436259" y="4000600"/>
            <a:ext cx="2118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SDK Manager</a:t>
            </a: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1B5D212A-B022-4CFF-9C7F-368829CF568A}"/>
              </a:ext>
            </a:extLst>
          </p:cNvPr>
          <p:cNvCxnSpPr>
            <a:cxnSpLocks/>
          </p:cNvCxnSpPr>
          <p:nvPr/>
        </p:nvCxnSpPr>
        <p:spPr>
          <a:xfrm>
            <a:off x="10733314" y="2330248"/>
            <a:ext cx="0" cy="17147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292B59EE-D004-4F12-8590-C537A958B533}"/>
              </a:ext>
            </a:extLst>
          </p:cNvPr>
          <p:cNvCxnSpPr/>
          <p:nvPr/>
        </p:nvCxnSpPr>
        <p:spPr>
          <a:xfrm>
            <a:off x="8968334" y="2345630"/>
            <a:ext cx="0" cy="27471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BBA1F172-B348-4C62-A57F-78093801F9E0}"/>
              </a:ext>
            </a:extLst>
          </p:cNvPr>
          <p:cNvSpPr txBox="1"/>
          <p:nvPr/>
        </p:nvSpPr>
        <p:spPr>
          <a:xfrm>
            <a:off x="8550156" y="5032386"/>
            <a:ext cx="1114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Project </a:t>
            </a:r>
            <a:r>
              <a:rPr lang="it-IT" dirty="0" err="1"/>
              <a:t>Structure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28804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308693-5A5D-44AE-B724-F05FB240E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AVD Manager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8ADE28F-C35D-4E6F-9A6D-3A952C3F0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7</a:t>
            </a:fld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6B6F786-0700-4461-A84D-E93945C5397F}"/>
              </a:ext>
            </a:extLst>
          </p:cNvPr>
          <p:cNvSpPr txBox="1"/>
          <p:nvPr/>
        </p:nvSpPr>
        <p:spPr>
          <a:xfrm>
            <a:off x="373625" y="1582994"/>
            <a:ext cx="9812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 Android Studio </a:t>
            </a:r>
            <a:r>
              <a:rPr lang="it-IT" dirty="0" err="1"/>
              <a:t>you</a:t>
            </a:r>
            <a:r>
              <a:rPr lang="it-IT" dirty="0"/>
              <a:t> can create Android Virtual Devices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F1A2A52-B31F-46AD-AF66-05CF9093E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25" y="1952326"/>
            <a:ext cx="4119771" cy="195108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37FF3D3F-EC40-4B50-A475-7FAA3CD58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920" y="3225997"/>
            <a:ext cx="4234080" cy="3359355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704DEB0F-2281-4DAE-87A1-55DA9A0DC8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96412"/>
            <a:ext cx="3657600" cy="2897312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E7531160-6E37-49FF-9F0B-F2A30EAA5A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0730" y="3949737"/>
            <a:ext cx="3577645" cy="2823702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4972E34-C30F-49C8-8EAD-15B70361F971}"/>
              </a:ext>
            </a:extLst>
          </p:cNvPr>
          <p:cNvSpPr txBox="1"/>
          <p:nvPr/>
        </p:nvSpPr>
        <p:spPr>
          <a:xfrm>
            <a:off x="6096000" y="4856096"/>
            <a:ext cx="1435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ADVICE: </a:t>
            </a:r>
            <a:r>
              <a:rPr lang="it-IT" dirty="0" err="1"/>
              <a:t>choose</a:t>
            </a:r>
            <a:r>
              <a:rPr lang="it-IT" dirty="0"/>
              <a:t> Device with Play Store</a:t>
            </a:r>
          </a:p>
        </p:txBody>
      </p:sp>
    </p:spTree>
    <p:extLst>
      <p:ext uri="{BB962C8B-B14F-4D97-AF65-F5344CB8AC3E}">
        <p14:creationId xmlns:p14="http://schemas.microsoft.com/office/powerpoint/2010/main" val="2646957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DD1A6E-48A6-4A64-9701-0CA9448B1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Run</a:t>
            </a:r>
            <a:r>
              <a:rPr lang="it-IT" dirty="0"/>
              <a:t>/Debug in </a:t>
            </a:r>
            <a:r>
              <a:rPr lang="it-IT" dirty="0" err="1"/>
              <a:t>real</a:t>
            </a:r>
            <a:r>
              <a:rPr lang="it-IT" dirty="0"/>
              <a:t> device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E613F0-FD57-4722-90F9-11098F329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800" dirty="0" err="1"/>
              <a:t>Activate</a:t>
            </a:r>
            <a:r>
              <a:rPr lang="it-IT" sz="2800" dirty="0"/>
              <a:t> ADB (Android Debug Bridge) on target device (</a:t>
            </a:r>
            <a:r>
              <a:rPr lang="it-IT" sz="2800" dirty="0" err="1"/>
              <a:t>only</a:t>
            </a:r>
            <a:r>
              <a:rPr lang="it-IT" sz="2800" dirty="0"/>
              <a:t> on Android 6.0 or </a:t>
            </a:r>
            <a:r>
              <a:rPr lang="it-IT" sz="2800" dirty="0" err="1"/>
              <a:t>higher</a:t>
            </a:r>
            <a:r>
              <a:rPr lang="it-IT" sz="2800" dirty="0"/>
              <a:t>)</a:t>
            </a:r>
          </a:p>
          <a:p>
            <a:pPr lvl="1"/>
            <a:r>
              <a:rPr lang="en-US" sz="2400" i="1" dirty="0"/>
              <a:t>Settings -&gt; About Phone/Tablet -&gt; Software Information</a:t>
            </a:r>
          </a:p>
          <a:p>
            <a:pPr lvl="1"/>
            <a:r>
              <a:rPr lang="en-US" sz="2400" dirty="0"/>
              <a:t>Tap on </a:t>
            </a:r>
            <a:r>
              <a:rPr lang="en-US" sz="2400" i="1" dirty="0"/>
              <a:t>Build number </a:t>
            </a:r>
            <a:r>
              <a:rPr lang="en-US" sz="2400" dirty="0"/>
              <a:t>field seven times (a message appears indicating that developer mode has been enabled)</a:t>
            </a:r>
          </a:p>
          <a:p>
            <a:pPr lvl="1"/>
            <a:r>
              <a:rPr lang="en-US" sz="2400" dirty="0"/>
              <a:t>Go to </a:t>
            </a:r>
            <a:r>
              <a:rPr lang="en-US" sz="2400" i="1" dirty="0"/>
              <a:t>Settings</a:t>
            </a:r>
            <a:r>
              <a:rPr lang="en-US" sz="2400" dirty="0"/>
              <a:t> page and now appears </a:t>
            </a:r>
            <a:r>
              <a:rPr lang="en-US" sz="2400" i="1" dirty="0"/>
              <a:t>Developer options</a:t>
            </a:r>
          </a:p>
          <a:p>
            <a:pPr lvl="1"/>
            <a:r>
              <a:rPr lang="en-US" sz="2400" dirty="0"/>
              <a:t>Switch on </a:t>
            </a:r>
            <a:r>
              <a:rPr lang="en-US" sz="2400" i="1" dirty="0"/>
              <a:t>USB debugging </a:t>
            </a:r>
            <a:r>
              <a:rPr lang="en-US" sz="2400" dirty="0"/>
              <a:t>option</a:t>
            </a:r>
            <a:endParaRPr lang="it-IT" sz="2400" dirty="0"/>
          </a:p>
          <a:p>
            <a:r>
              <a:rPr lang="it-IT" sz="2800" dirty="0"/>
              <a:t>Connect to PC with USB, device </a:t>
            </a:r>
            <a:r>
              <a:rPr lang="it-IT" sz="2800" dirty="0" err="1"/>
              <a:t>will</a:t>
            </a:r>
            <a:r>
              <a:rPr lang="it-IT" sz="2800" dirty="0"/>
              <a:t> </a:t>
            </a:r>
            <a:r>
              <a:rPr lang="it-IT" sz="2800" dirty="0" err="1"/>
              <a:t>appear</a:t>
            </a:r>
            <a:r>
              <a:rPr lang="it-IT" sz="2800" dirty="0"/>
              <a:t> in Android Studio devices list</a:t>
            </a:r>
            <a:endParaRPr lang="en-US" sz="2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76CDC0E-8C87-4D48-93CC-B2186DF0C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17072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5908A6-95BF-4881-AB3C-D754E8EAD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Import from VCS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D6AED0-3C26-4E11-A37C-C299F9B4A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Android Studio </a:t>
            </a:r>
            <a:r>
              <a:rPr lang="it-IT" dirty="0" err="1"/>
              <a:t>has</a:t>
            </a:r>
            <a:r>
              <a:rPr lang="it-IT" dirty="0"/>
              <a:t> GitHub plugin</a:t>
            </a:r>
          </a:p>
          <a:p>
            <a:r>
              <a:rPr lang="it-IT" dirty="0"/>
              <a:t>Clone repository on </a:t>
            </a:r>
            <a:r>
              <a:rPr lang="it-IT" dirty="0" err="1"/>
              <a:t>your</a:t>
            </a:r>
            <a:r>
              <a:rPr lang="it-IT" dirty="0"/>
              <a:t> PC</a:t>
            </a:r>
          </a:p>
          <a:p>
            <a:r>
              <a:rPr lang="it-IT" dirty="0"/>
              <a:t>Open code project directory from Android Studio</a:t>
            </a:r>
          </a:p>
          <a:p>
            <a:r>
              <a:rPr lang="it-IT" dirty="0"/>
              <a:t>GitHub tools </a:t>
            </a:r>
            <a:r>
              <a:rPr lang="it-IT" dirty="0" err="1"/>
              <a:t>appear</a:t>
            </a:r>
            <a:r>
              <a:rPr lang="it-IT" dirty="0"/>
              <a:t> in Android Studio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3697B47-D532-4C3A-837A-D2652252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08918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ico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0 - Java Introduction" id="{2D0C21C8-6F94-AC4C-8309-F1E5902B85F9}" vid="{1BB67297-C6B5-5C49-B905-92E04B265F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360</Words>
  <Application>Microsoft Office PowerPoint</Application>
  <PresentationFormat>Widescreen</PresentationFormat>
  <Paragraphs>86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Tema di Office</vt:lpstr>
      <vt:lpstr>Nicola</vt:lpstr>
      <vt:lpstr>Android Studio</vt:lpstr>
      <vt:lpstr>Intro</vt:lpstr>
      <vt:lpstr>Project creation</vt:lpstr>
      <vt:lpstr>Project creation (2)</vt:lpstr>
      <vt:lpstr>Android Studio Tools</vt:lpstr>
      <vt:lpstr>Toolbar</vt:lpstr>
      <vt:lpstr>AVD Manager</vt:lpstr>
      <vt:lpstr>Run/Debug in real device</vt:lpstr>
      <vt:lpstr>Import from VCS</vt:lpstr>
      <vt:lpstr>GitHub tools</vt:lpstr>
      <vt:lpstr>Device file explorer</vt:lpstr>
      <vt:lpstr>Layout design tool</vt:lpstr>
      <vt:lpstr>Code Mode</vt:lpstr>
      <vt:lpstr>Split Mode</vt:lpstr>
      <vt:lpstr>Design Mode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title</dc:title>
  <dc:creator>KEVIN MALAGOLI</dc:creator>
  <cp:lastModifiedBy>KEVIN MALAGOLI</cp:lastModifiedBy>
  <cp:revision>3</cp:revision>
  <dcterms:created xsi:type="dcterms:W3CDTF">2021-11-12T15:41:14Z</dcterms:created>
  <dcterms:modified xsi:type="dcterms:W3CDTF">2021-11-20T15:58:54Z</dcterms:modified>
</cp:coreProperties>
</file>