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2" r:id="rId5"/>
    <p:sldId id="264" r:id="rId6"/>
    <p:sldId id="263" r:id="rId7"/>
    <p:sldId id="265" r:id="rId8"/>
    <p:sldId id="266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.android.com/devices/tech/dalvik?hl=en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droid_Gingerbread" TargetMode="External"/><Relationship Id="rId13" Type="http://schemas.openxmlformats.org/officeDocument/2006/relationships/hyperlink" Target="https://en.wikipedia.org/wiki/Android_Lollipop" TargetMode="External"/><Relationship Id="rId18" Type="http://schemas.openxmlformats.org/officeDocument/2006/relationships/hyperlink" Target="https://en.wikipedia.org/wiki/Android_10" TargetMode="External"/><Relationship Id="rId3" Type="http://schemas.openxmlformats.org/officeDocument/2006/relationships/hyperlink" Target="https://en.wikipedia.org/wiki/Android_1.1" TargetMode="External"/><Relationship Id="rId7" Type="http://schemas.openxmlformats.org/officeDocument/2006/relationships/hyperlink" Target="https://en.wikipedia.org/wiki/Android_Froyo" TargetMode="External"/><Relationship Id="rId12" Type="http://schemas.openxmlformats.org/officeDocument/2006/relationships/hyperlink" Target="https://en.wikipedia.org/wiki/Android_KitKat" TargetMode="External"/><Relationship Id="rId17" Type="http://schemas.openxmlformats.org/officeDocument/2006/relationships/hyperlink" Target="https://en.wikipedia.org/wiki/Android_Pie" TargetMode="External"/><Relationship Id="rId2" Type="http://schemas.openxmlformats.org/officeDocument/2006/relationships/hyperlink" Target="https://en.wikipedia.org/wiki/Android_1.0" TargetMode="External"/><Relationship Id="rId16" Type="http://schemas.openxmlformats.org/officeDocument/2006/relationships/hyperlink" Target="https://en.wikipedia.org/wiki/Android_Oreo" TargetMode="External"/><Relationship Id="rId20" Type="http://schemas.openxmlformats.org/officeDocument/2006/relationships/hyperlink" Target="https://en.wikipedia.org/wiki/Android_12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en.wikipedia.org/wiki/Android_Eclair" TargetMode="External"/><Relationship Id="rId11" Type="http://schemas.openxmlformats.org/officeDocument/2006/relationships/hyperlink" Target="https://en.wikipedia.org/wiki/Android_Jelly_Bean" TargetMode="External"/><Relationship Id="rId5" Type="http://schemas.openxmlformats.org/officeDocument/2006/relationships/hyperlink" Target="https://en.wikipedia.org/wiki/Android_Donut" TargetMode="External"/><Relationship Id="rId15" Type="http://schemas.openxmlformats.org/officeDocument/2006/relationships/hyperlink" Target="https://en.wikipedia.org/wiki/Android_Nougat" TargetMode="External"/><Relationship Id="rId10" Type="http://schemas.openxmlformats.org/officeDocument/2006/relationships/hyperlink" Target="https://en.wikipedia.org/wiki/Android_Ice_Cream_Sandwich" TargetMode="External"/><Relationship Id="rId19" Type="http://schemas.openxmlformats.org/officeDocument/2006/relationships/hyperlink" Target="https://en.wikipedia.org/wiki/Android_11" TargetMode="External"/><Relationship Id="rId4" Type="http://schemas.openxmlformats.org/officeDocument/2006/relationships/hyperlink" Target="https://en.wikipedia.org/wiki/Android_Cupcake" TargetMode="External"/><Relationship Id="rId9" Type="http://schemas.openxmlformats.org/officeDocument/2006/relationships/hyperlink" Target="https://en.wikipedia.org/wiki/Android_Honeycomb" TargetMode="External"/><Relationship Id="rId14" Type="http://schemas.openxmlformats.org/officeDocument/2006/relationships/hyperlink" Target="https://en.wikipedia.org/wiki/Android_Marshmallo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58418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81917-C9DC-45E7-94C0-DDC5B50F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 and DALVIK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5BE46-3551-4289-8B76-12FF7F06F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277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linkClick r:id="rId2"/>
              </a:rPr>
              <a:t>https://source.android.com/devices/tech/dalvik?hl=en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DF76D3-9A2D-4737-8528-9B0DE2AA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7172" name="Picture 4" descr="Closer Look At Android Runtime: DVM vs ART | by Ankit Sinhal | AndroidPub |  Medium">
            <a:extLst>
              <a:ext uri="{FF2B5EF4-FFF2-40B4-BE49-F238E27FC236}">
                <a16:creationId xmlns:a16="http://schemas.microsoft.com/office/drawing/2014/main" id="{5ECD2251-7BA7-4178-A1E3-B4ADFBE1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45" y="2201862"/>
            <a:ext cx="5138855" cy="4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DC067E-AA08-4DA7-9508-8D7FC6393884}"/>
              </a:ext>
            </a:extLst>
          </p:cNvPr>
          <p:cNvSpPr txBox="1"/>
          <p:nvPr/>
        </p:nvSpPr>
        <p:spPr>
          <a:xfrm>
            <a:off x="762000" y="3429000"/>
            <a:ext cx="613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Since</a:t>
            </a:r>
            <a:r>
              <a:rPr lang="it-IT" sz="2800" dirty="0"/>
              <a:t> Android 8.0 </a:t>
            </a:r>
            <a:r>
              <a:rPr lang="it-IT" sz="2800" dirty="0" err="1"/>
              <a:t>Dalvik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been</a:t>
            </a:r>
            <a:r>
              <a:rPr lang="it-IT" sz="2800" dirty="0"/>
              <a:t> </a:t>
            </a:r>
            <a:r>
              <a:rPr lang="it-IT" sz="2800" dirty="0" err="1"/>
              <a:t>replaced</a:t>
            </a:r>
            <a:r>
              <a:rPr lang="it-IT" sz="2800" dirty="0"/>
              <a:t> by ART (Android </a:t>
            </a:r>
            <a:r>
              <a:rPr lang="it-IT" sz="2800" dirty="0" err="1"/>
              <a:t>Run</a:t>
            </a:r>
            <a:r>
              <a:rPr lang="it-IT" sz="2800" dirty="0"/>
              <a:t> Time) </a:t>
            </a:r>
          </a:p>
        </p:txBody>
      </p:sp>
    </p:spTree>
    <p:extLst>
      <p:ext uri="{BB962C8B-B14F-4D97-AF65-F5344CB8AC3E}">
        <p14:creationId xmlns:p14="http://schemas.microsoft.com/office/powerpoint/2010/main" val="200608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TIMELINE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9745AC3-D05C-47F3-8F59-E9C6F57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502" y="2747866"/>
            <a:ext cx="5658498" cy="2579913"/>
          </a:xfrm>
        </p:spPr>
        <p:txBody>
          <a:bodyPr>
            <a:normAutofit/>
          </a:bodyPr>
          <a:lstStyle/>
          <a:p>
            <a:r>
              <a:rPr lang="en-US" dirty="0"/>
              <a:t>2003: Android Inc. was founded</a:t>
            </a:r>
          </a:p>
          <a:p>
            <a:r>
              <a:rPr lang="en-US" dirty="0"/>
              <a:t>2005: Google bought Android Inc.</a:t>
            </a:r>
          </a:p>
          <a:p>
            <a:r>
              <a:rPr lang="en-US" dirty="0"/>
              <a:t>2008: first device with Android OS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788C23B-5725-4418-AAAA-6251024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7CA0AF-2C9F-47BD-802F-EA6C77BFC5FD}"/>
              </a:ext>
            </a:extLst>
          </p:cNvPr>
          <p:cNvSpPr txBox="1"/>
          <p:nvPr/>
        </p:nvSpPr>
        <p:spPr>
          <a:xfrm>
            <a:off x="6230037" y="1454345"/>
            <a:ext cx="453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ANDROID OS VERSION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B1BEAED-4487-4D10-AC71-F3FD1D871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207"/>
              </p:ext>
            </p:extLst>
          </p:nvPr>
        </p:nvGraphicFramePr>
        <p:xfrm>
          <a:off x="6328047" y="1782764"/>
          <a:ext cx="4626090" cy="4936786"/>
        </p:xfrm>
        <a:graphic>
          <a:graphicData uri="http://schemas.openxmlformats.org/drawingml/2006/table">
            <a:tbl>
              <a:tblPr/>
              <a:tblGrid>
                <a:gridCol w="925218">
                  <a:extLst>
                    <a:ext uri="{9D8B030D-6E8A-4147-A177-3AD203B41FA5}">
                      <a16:colId xmlns:a16="http://schemas.microsoft.com/office/drawing/2014/main" val="3423916861"/>
                    </a:ext>
                  </a:extLst>
                </a:gridCol>
                <a:gridCol w="925218">
                  <a:extLst>
                    <a:ext uri="{9D8B030D-6E8A-4147-A177-3AD203B41FA5}">
                      <a16:colId xmlns:a16="http://schemas.microsoft.com/office/drawing/2014/main" val="1402887097"/>
                    </a:ext>
                  </a:extLst>
                </a:gridCol>
                <a:gridCol w="925218">
                  <a:extLst>
                    <a:ext uri="{9D8B030D-6E8A-4147-A177-3AD203B41FA5}">
                      <a16:colId xmlns:a16="http://schemas.microsoft.com/office/drawing/2014/main" val="734833409"/>
                    </a:ext>
                  </a:extLst>
                </a:gridCol>
                <a:gridCol w="925218">
                  <a:extLst>
                    <a:ext uri="{9D8B030D-6E8A-4147-A177-3AD203B41FA5}">
                      <a16:colId xmlns:a16="http://schemas.microsoft.com/office/drawing/2014/main" val="2852275310"/>
                    </a:ext>
                  </a:extLst>
                </a:gridCol>
                <a:gridCol w="925218">
                  <a:extLst>
                    <a:ext uri="{9D8B030D-6E8A-4147-A177-3AD203B41FA5}">
                      <a16:colId xmlns:a16="http://schemas.microsoft.com/office/drawing/2014/main" val="2803033877"/>
                    </a:ext>
                  </a:extLst>
                </a:gridCol>
              </a:tblGrid>
              <a:tr h="230197">
                <a:tc>
                  <a:txBody>
                    <a:bodyPr/>
                    <a:lstStyle/>
                    <a:p>
                      <a:pPr algn="ctr"/>
                      <a:r>
                        <a:rPr lang="it-IT" sz="800" dirty="0">
                          <a:effectLst/>
                        </a:rPr>
                        <a:t>Name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effectLst/>
                        </a:rPr>
                        <a:t>Internal codename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effectLst/>
                        </a:rPr>
                        <a:t>Version number(s)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effectLst/>
                        </a:rPr>
                        <a:t>Initial stable</a:t>
                      </a:r>
                      <a:br>
                        <a:rPr lang="it-IT" sz="800">
                          <a:effectLst/>
                        </a:rPr>
                      </a:br>
                      <a:r>
                        <a:rPr lang="it-IT" sz="800">
                          <a:effectLst/>
                        </a:rPr>
                        <a:t>release date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dirty="0">
                          <a:effectLst/>
                        </a:rPr>
                        <a:t>API </a:t>
                      </a:r>
                      <a:r>
                        <a:rPr lang="it-IT" sz="800" dirty="0" err="1">
                          <a:effectLst/>
                        </a:rPr>
                        <a:t>level</a:t>
                      </a:r>
                      <a:endParaRPr lang="it-IT" sz="800" dirty="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30243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2" tooltip="Android 1.0"/>
                        </a:rPr>
                        <a:t>Android 1.0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7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1.0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September 23, 2008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697399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3" tooltip="Android 1.1"/>
                        </a:rPr>
                        <a:t>Android 1.1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Petit Four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February 9, 2009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33757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4" tooltip="Android Cupcake"/>
                        </a:rPr>
                        <a:t>Android Cupcake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Cupcake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1.5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April 27, 2009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3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50262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5" tooltip="Android Donut"/>
                        </a:rPr>
                        <a:t>Android Donut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Donut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1.6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September 15, 2009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34042"/>
                  </a:ext>
                </a:extLst>
              </a:tr>
              <a:tr h="148371">
                <a:tc rowSpan="3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6" tooltip="Android Eclair"/>
                        </a:rPr>
                        <a:t>Android Eclair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Eclair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2.0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October 27, 2009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5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562725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2.0.1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December 3, 2009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16708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January 11, 2010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7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84780"/>
                  </a:ext>
                </a:extLst>
              </a:tr>
              <a:tr h="125797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7" tooltip="Android Froyo"/>
                        </a:rPr>
                        <a:t>Android Froyo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Froyo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2.2 – 2.2.3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May 20, 2010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8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44181"/>
                  </a:ext>
                </a:extLst>
              </a:tr>
              <a:tr h="148371">
                <a:tc rowSpan="2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8" tooltip="Android Gingerbread"/>
                        </a:rPr>
                        <a:t>Android Gingerbread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Gingerbread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2.3 – 2.3.2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December 6, 2010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47569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2.3.3 – 2.3.7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February 9, 2011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0636"/>
                  </a:ext>
                </a:extLst>
              </a:tr>
              <a:tr h="148371">
                <a:tc rowSpan="3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9" tooltip="Android Honeycomb"/>
                        </a:rPr>
                        <a:t>Android Honeycomb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Honeycomb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3.0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February 22, 2011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55210"/>
                  </a:ext>
                </a:extLst>
              </a:tr>
              <a:tr h="1257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3.1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May 10, 2011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90656"/>
                  </a:ext>
                </a:extLst>
              </a:tr>
              <a:tr h="1257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3.2 – 3.2.6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July 15, 2011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13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27148"/>
                  </a:ext>
                </a:extLst>
              </a:tr>
              <a:tr h="148371">
                <a:tc rowSpan="2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0" tooltip="Android Ice Cream Sandwich"/>
                        </a:rPr>
                        <a:t>Android Ice Cream Sandwich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Ice Cream Sandwich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4.0 – 4.0.2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October 18, 2011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5412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4.0.3 – 4.0.4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December 16, 2011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15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91496"/>
                  </a:ext>
                </a:extLst>
              </a:tr>
              <a:tr h="125797">
                <a:tc rowSpan="3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1" tooltip="Android Jelly Bean"/>
                        </a:rPr>
                        <a:t>Android Jelly Bean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Jelly Bean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4.1 – 4.1.2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July 9, 2012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55693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4.2 – 4.2.2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November 13, 2012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17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3382"/>
                  </a:ext>
                </a:extLst>
              </a:tr>
              <a:tr h="1257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4.3 – 4.3.1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July 24, 2013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18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33229"/>
                  </a:ext>
                </a:extLst>
              </a:tr>
              <a:tr h="148371">
                <a:tc rowSpan="2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2" tooltip="Android KitKat"/>
                        </a:rPr>
                        <a:t>Android KitKat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Key Lime Pie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4.4 – 4.4.4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October 31, 2013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21239"/>
                  </a:ext>
                </a:extLst>
              </a:tr>
              <a:tr h="1257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4.4W – 4.4W.2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June 25, 2014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58108"/>
                  </a:ext>
                </a:extLst>
              </a:tr>
              <a:tr h="148371">
                <a:tc rowSpan="2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3" tooltip="Android Lollipop"/>
                        </a:rPr>
                        <a:t>Android Lollipop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Lemon Meringue Pie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5.0 – 5.0.2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November 4, 2014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06844"/>
                  </a:ext>
                </a:extLst>
              </a:tr>
              <a:tr h="1257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5.1 – 5.1.1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March 2, 2015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82286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4" tooltip="Android Marshmallow"/>
                        </a:rPr>
                        <a:t>Android Marshmallow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Macadamia Nut Cookie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6.0 – 6.0.1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October 2, 2015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23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6873"/>
                  </a:ext>
                </a:extLst>
              </a:tr>
              <a:tr h="148371">
                <a:tc rowSpan="2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5" tooltip="Android Nougat"/>
                        </a:rPr>
                        <a:t>Android Nougat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New York Cheesecake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7.0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August 22, 2016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24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01294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7.1 – 7.1.2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October 4, 2016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25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25951"/>
                  </a:ext>
                </a:extLst>
              </a:tr>
              <a:tr h="148371">
                <a:tc rowSpan="2"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6" tooltip="Android Oreo"/>
                        </a:rPr>
                        <a:t>Android Oreo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Oatmeal Cookie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8.0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August 21, 2017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26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69926"/>
                  </a:ext>
                </a:extLst>
              </a:tr>
              <a:tr h="1483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8.1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December 5, 2017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27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44231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7" tooltip="Android Pie"/>
                        </a:rPr>
                        <a:t>Android Pie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August 6, 2018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28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07467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8" tooltip="Android 10"/>
                        </a:rPr>
                        <a:t>Android 10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Quince Tart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September 3, 2019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29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16622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19" tooltip="Android 11"/>
                        </a:rPr>
                        <a:t>Android 11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Red Velvet Cake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September 8, 2020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30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7841"/>
                  </a:ext>
                </a:extLst>
              </a:tr>
              <a:tr h="148371">
                <a:tc>
                  <a:txBody>
                    <a:bodyPr/>
                    <a:lstStyle/>
                    <a:p>
                      <a:r>
                        <a:rPr lang="it-IT" sz="700" u="none" strike="noStrike">
                          <a:solidFill>
                            <a:srgbClr val="0645AD"/>
                          </a:solidFill>
                          <a:effectLst/>
                          <a:hlinkClick r:id="rId20" tooltip="Android 12"/>
                        </a:rPr>
                        <a:t>Android 12</a:t>
                      </a:r>
                      <a:endParaRPr lang="it-IT" sz="700"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Snow Cone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October 4, 2021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31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281902"/>
                  </a:ext>
                </a:extLst>
              </a:tr>
              <a:tr h="125797"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Android 12L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700" dirty="0" err="1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  <a:endParaRPr lang="it-IT" sz="700" dirty="0">
                        <a:solidFill>
                          <a:srgbClr val="2C2C2C"/>
                        </a:solidFill>
                        <a:effectLst/>
                      </a:endParaRP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7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Q1 2022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dirty="0">
                          <a:effectLst/>
                        </a:rPr>
                        <a:t>32</a:t>
                      </a:r>
                    </a:p>
                  </a:txBody>
                  <a:tcPr marL="21865" marR="21865" marT="10932" marB="10932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6185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216EF7B2-A62B-4BAA-8EC9-66A59B96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4F6415-6E85-4973-81E5-0BF10A4BFEC2}"/>
              </a:ext>
            </a:extLst>
          </p:cNvPr>
          <p:cNvSpPr txBox="1"/>
          <p:nvPr/>
        </p:nvSpPr>
        <p:spPr>
          <a:xfrm>
            <a:off x="2773189" y="6029298"/>
            <a:ext cx="6181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https://en.wikipedia.org/wiki/Android_version_history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statistics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91A130-743A-4D12-B2E9-9CFDA4C8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3947"/>
            <a:ext cx="6433071" cy="45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8AE31ED-65DE-4F60-BD1B-C1BDE31C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5501"/>
              </p:ext>
            </p:extLst>
          </p:nvPr>
        </p:nvGraphicFramePr>
        <p:xfrm>
          <a:off x="7561006" y="1633947"/>
          <a:ext cx="4138152" cy="3352800"/>
        </p:xfrm>
        <a:graphic>
          <a:graphicData uri="http://schemas.openxmlformats.org/drawingml/2006/table">
            <a:tbl>
              <a:tblPr/>
              <a:tblGrid>
                <a:gridCol w="2069076">
                  <a:extLst>
                    <a:ext uri="{9D8B030D-6E8A-4147-A177-3AD203B41FA5}">
                      <a16:colId xmlns:a16="http://schemas.microsoft.com/office/drawing/2014/main" val="2716621217"/>
                    </a:ext>
                  </a:extLst>
                </a:gridCol>
                <a:gridCol w="2069076">
                  <a:extLst>
                    <a:ext uri="{9D8B030D-6E8A-4147-A177-3AD203B41FA5}">
                      <a16:colId xmlns:a16="http://schemas.microsoft.com/office/drawing/2014/main" val="705278644"/>
                    </a:ext>
                  </a:extLst>
                </a:gridCol>
              </a:tblGrid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Year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Active users 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1396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2012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86057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2013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0009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2014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32750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2015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1.4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42050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2016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29975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2017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4959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2018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2.3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9926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2019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4329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2020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2.8 </a:t>
                      </a:r>
                      <a:r>
                        <a:rPr lang="it-IT" sz="1200" dirty="0" err="1">
                          <a:effectLst/>
                        </a:rPr>
                        <a:t>billion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666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A22906-EC72-411A-BA57-C0D47A66EBCF}"/>
              </a:ext>
            </a:extLst>
          </p:cNvPr>
          <p:cNvSpPr txBox="1"/>
          <p:nvPr/>
        </p:nvSpPr>
        <p:spPr>
          <a:xfrm>
            <a:off x="7745713" y="4856740"/>
            <a:ext cx="3609643" cy="260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https://www.businessofapps.com/data/android-statistics/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3A91C-6581-4F88-8669-CA3E205883FA}"/>
              </a:ext>
            </a:extLst>
          </p:cNvPr>
          <p:cNvSpPr txBox="1"/>
          <p:nvPr/>
        </p:nvSpPr>
        <p:spPr>
          <a:xfrm>
            <a:off x="1379476" y="6128546"/>
            <a:ext cx="618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/>
              <a:t>https://en.wikipedia.org/wiki/Usage_share_of_operating_systems#/media/File:World_Wide_Smartphone_Sales.png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A2148-0D64-4D5C-A634-4923595FD741}"/>
              </a:ext>
            </a:extLst>
          </p:cNvPr>
          <p:cNvSpPr txBox="1"/>
          <p:nvPr/>
        </p:nvSpPr>
        <p:spPr>
          <a:xfrm>
            <a:off x="7417837" y="5402374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Over </a:t>
            </a:r>
            <a:r>
              <a:rPr lang="it-IT" b="1" dirty="0"/>
              <a:t>3 </a:t>
            </a:r>
            <a:r>
              <a:rPr lang="it-IT" b="1" dirty="0" err="1"/>
              <a:t>millions</a:t>
            </a:r>
            <a:r>
              <a:rPr lang="it-IT" b="1" dirty="0"/>
              <a:t> 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app in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25994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Android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070" y="1646855"/>
            <a:ext cx="874900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MARKET SHARE</a:t>
            </a:r>
          </a:p>
          <a:p>
            <a:pPr lvl="1"/>
            <a:r>
              <a:rPr lang="en-US" dirty="0"/>
              <a:t>best-selling OS worldwide on smartphones and tablets</a:t>
            </a:r>
          </a:p>
          <a:p>
            <a:r>
              <a:rPr lang="en-US" dirty="0"/>
              <a:t>DEVICE COMPATIBILITY</a:t>
            </a:r>
          </a:p>
          <a:p>
            <a:r>
              <a:rPr lang="en-US" dirty="0"/>
              <a:t>FREE and OPEN-SOURCE SOTWARE</a:t>
            </a:r>
          </a:p>
          <a:p>
            <a:pPr lvl="1"/>
            <a:r>
              <a:rPr lang="en-US" dirty="0">
                <a:hlinkClick r:id="rId2"/>
              </a:rPr>
              <a:t>https://source.android.com/</a:t>
            </a:r>
            <a:endParaRPr lang="en-US" dirty="0"/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You can use Java, Kotlin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Large API</a:t>
            </a:r>
          </a:p>
        </p:txBody>
      </p:sp>
    </p:spTree>
    <p:extLst>
      <p:ext uri="{BB962C8B-B14F-4D97-AF65-F5344CB8AC3E}">
        <p14:creationId xmlns:p14="http://schemas.microsoft.com/office/powerpoint/2010/main" val="904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FA3339-8186-4C6E-A00D-A8D3A0CDF96F}"/>
              </a:ext>
            </a:extLst>
          </p:cNvPr>
          <p:cNvSpPr txBox="1"/>
          <p:nvPr/>
        </p:nvSpPr>
        <p:spPr>
          <a:xfrm>
            <a:off x="332793" y="1754155"/>
            <a:ext cx="11526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Android </a:t>
            </a:r>
            <a:r>
              <a:rPr lang="it-IT" sz="2400" dirty="0" err="1"/>
              <a:t>is</a:t>
            </a:r>
            <a:r>
              <a:rPr lang="it-IT" sz="2400" dirty="0"/>
              <a:t> a OS </a:t>
            </a:r>
            <a:r>
              <a:rPr lang="it-IT" sz="2400" dirty="0" err="1"/>
              <a:t>based</a:t>
            </a:r>
            <a:r>
              <a:rPr lang="it-IT" sz="2400" dirty="0"/>
              <a:t> on Linux Kernel and open source software.,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primarily</a:t>
            </a:r>
            <a:r>
              <a:rPr lang="it-IT" sz="2400" dirty="0"/>
              <a:t> </a:t>
            </a:r>
            <a:r>
              <a:rPr lang="it-IT" sz="2400" dirty="0" err="1"/>
              <a:t>developed</a:t>
            </a:r>
            <a:r>
              <a:rPr lang="it-IT" sz="2400" dirty="0"/>
              <a:t> for embedded device (smartphone, tablets, wearable, tv …).</a:t>
            </a:r>
          </a:p>
          <a:p>
            <a:endParaRPr lang="it-IT" sz="2400" dirty="0"/>
          </a:p>
          <a:p>
            <a:r>
              <a:rPr lang="it-IT" sz="2400" dirty="0"/>
              <a:t>Software packages on Android (APK format) are </a:t>
            </a:r>
            <a:r>
              <a:rPr lang="it-IT" sz="2400" dirty="0" err="1"/>
              <a:t>generally</a:t>
            </a:r>
            <a:r>
              <a:rPr lang="it-IT" sz="2400" dirty="0"/>
              <a:t> </a:t>
            </a:r>
            <a:r>
              <a:rPr lang="it-IT" sz="2400" dirty="0" err="1"/>
              <a:t>distributed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stores (Google Play Store, …)</a:t>
            </a:r>
          </a:p>
          <a:p>
            <a:endParaRPr lang="it-IT" sz="2400" dirty="0"/>
          </a:p>
          <a:p>
            <a:r>
              <a:rPr lang="it-IT" sz="2400" dirty="0"/>
              <a:t>Android OS </a:t>
            </a:r>
            <a:r>
              <a:rPr lang="it-IT" sz="2400" dirty="0" err="1"/>
              <a:t>variant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developed</a:t>
            </a:r>
            <a:r>
              <a:rPr lang="it-IT" sz="2400" dirty="0"/>
              <a:t> by </a:t>
            </a:r>
            <a:r>
              <a:rPr lang="it-IT" sz="2400" dirty="0" err="1"/>
              <a:t>everyone</a:t>
            </a:r>
            <a:r>
              <a:rPr lang="it-IT" sz="2400" dirty="0"/>
              <a:t>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implement</a:t>
            </a:r>
            <a:r>
              <a:rPr lang="it-IT" sz="2400" dirty="0"/>
              <a:t> key features to be easy-use from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33388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081276C-A61E-4601-BBB5-57FC399E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75EB451D-29F8-4387-89DD-025D1BFEE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6594" y="1600201"/>
            <a:ext cx="691580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ANDROID FRAMEWORK: </a:t>
            </a:r>
            <a:r>
              <a:rPr lang="en-US" dirty="0"/>
              <a:t>When you develop android app you use Android Framework, which offer an interface for native languages libraries (Java, C++).</a:t>
            </a:r>
          </a:p>
          <a:p>
            <a:pPr marL="0" indent="0">
              <a:buNone/>
            </a:pPr>
            <a:r>
              <a:rPr lang="en-US" b="1" dirty="0"/>
              <a:t>ANDROID RUNTIME: </a:t>
            </a:r>
            <a:r>
              <a:rPr lang="en-US" dirty="0"/>
              <a:t>is the android “virtual machine”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Core Libraries is a set of classes which are used by SDK and included functionality near the android VM</a:t>
            </a:r>
          </a:p>
          <a:p>
            <a:pPr marL="0" indent="0">
              <a:buNone/>
            </a:pPr>
            <a:r>
              <a:rPr lang="en-US" b="1" dirty="0"/>
              <a:t>HAL (Hardware Abstraction Layer): </a:t>
            </a:r>
            <a:r>
              <a:rPr lang="en-US" dirty="0"/>
              <a:t>defines a standard interface for hardware vendors to implement</a:t>
            </a:r>
          </a:p>
          <a:p>
            <a:pPr marL="0" indent="0">
              <a:buNone/>
            </a:pPr>
            <a:r>
              <a:rPr lang="en-US" b="1" dirty="0"/>
              <a:t>LINUX KERNEL: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Android uses a version of the Linux kernel with a few special additions </a:t>
            </a:r>
            <a:r>
              <a:rPr lang="it-IT" b="0" i="0" dirty="0">
                <a:solidFill>
                  <a:srgbClr val="202124"/>
                </a:solidFill>
                <a:effectLst/>
              </a:rPr>
              <a:t>for a mobile embedded </a:t>
            </a:r>
            <a:r>
              <a:rPr lang="it-IT" b="0" i="0" dirty="0" err="1">
                <a:solidFill>
                  <a:srgbClr val="202124"/>
                </a:solidFill>
                <a:effectLst/>
              </a:rPr>
              <a:t>platform</a:t>
            </a:r>
            <a:r>
              <a:rPr lang="it-IT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it-IT" dirty="0">
                <a:solidFill>
                  <a:srgbClr val="202124"/>
                </a:solidFill>
              </a:rPr>
              <a:t>In Linux Kernel </a:t>
            </a:r>
            <a:r>
              <a:rPr lang="it-IT" dirty="0" err="1">
                <a:solidFill>
                  <a:srgbClr val="202124"/>
                </a:solidFill>
              </a:rPr>
              <a:t>each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u="sng" dirty="0" err="1">
                <a:solidFill>
                  <a:srgbClr val="202124"/>
                </a:solidFill>
              </a:rPr>
              <a:t>application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is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binded</a:t>
            </a:r>
            <a:r>
              <a:rPr lang="it-IT" dirty="0">
                <a:solidFill>
                  <a:srgbClr val="202124"/>
                </a:solidFill>
              </a:rPr>
              <a:t> to a </a:t>
            </a:r>
            <a:r>
              <a:rPr lang="it-IT" u="sng" dirty="0">
                <a:solidFill>
                  <a:srgbClr val="202124"/>
                </a:solidFill>
              </a:rPr>
              <a:t>single </a:t>
            </a:r>
            <a:r>
              <a:rPr lang="it-IT" u="sng" dirty="0" err="1">
                <a:solidFill>
                  <a:srgbClr val="202124"/>
                </a:solidFill>
              </a:rPr>
              <a:t>process</a:t>
            </a:r>
            <a:endParaRPr lang="en-US" b="1" u="sng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C0DD1-C1B6-4C6D-B4FA-33FB9F8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96899ED-A176-40E6-ADFF-73396011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3" y="1671146"/>
            <a:ext cx="3398493" cy="39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FD7CD-DB4D-41AD-9647-A5ADF538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</a:t>
            </a:r>
            <a:r>
              <a:rPr lang="it-IT" sz="3200" dirty="0"/>
              <a:t>&amp;</a:t>
            </a:r>
            <a:r>
              <a:rPr lang="it-IT" dirty="0"/>
              <a:t> Android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9136AA-6730-4F72-BBAE-6DF0CEB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4355AEF-E108-4D74-B8C5-71D54D9235C5}"/>
              </a:ext>
            </a:extLst>
          </p:cNvPr>
          <p:cNvSpPr txBox="1"/>
          <p:nvPr/>
        </p:nvSpPr>
        <p:spPr>
          <a:xfrm>
            <a:off x="3510455" y="3870491"/>
            <a:ext cx="7735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No, Android devices </a:t>
            </a:r>
            <a:r>
              <a:rPr lang="it-IT" sz="2800" dirty="0" err="1"/>
              <a:t>don’t</a:t>
            </a:r>
            <a:r>
              <a:rPr lang="it-IT" sz="2800" dirty="0"/>
              <a:t>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i="1" dirty="0"/>
              <a:t>.class </a:t>
            </a:r>
            <a:r>
              <a:rPr lang="it-IT" sz="2800" dirty="0"/>
              <a:t>and .</a:t>
            </a:r>
            <a:r>
              <a:rPr lang="it-IT" sz="2800" i="1" dirty="0" err="1"/>
              <a:t>jar</a:t>
            </a:r>
            <a:r>
              <a:rPr lang="it-IT" sz="2800" dirty="0"/>
              <a:t> files</a:t>
            </a:r>
          </a:p>
          <a:p>
            <a:r>
              <a:rPr lang="it-IT" sz="2800" dirty="0"/>
              <a:t>To </a:t>
            </a:r>
            <a:r>
              <a:rPr lang="it-IT" sz="2800" dirty="0" err="1"/>
              <a:t>improve</a:t>
            </a:r>
            <a:r>
              <a:rPr lang="it-IT" sz="2800" dirty="0"/>
              <a:t> performance, use </a:t>
            </a:r>
            <a:r>
              <a:rPr lang="it-IT" sz="2800" dirty="0" err="1"/>
              <a:t>optimized</a:t>
            </a:r>
            <a:r>
              <a:rPr lang="it-IT" sz="2800" dirty="0"/>
              <a:t> formats. </a:t>
            </a:r>
          </a:p>
          <a:p>
            <a:r>
              <a:rPr lang="it-IT" sz="2800" dirty="0"/>
              <a:t>FOR THIS REASON YOU HAVE TO USE ANDROID SDK,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inclue</a:t>
            </a:r>
            <a:r>
              <a:rPr lang="it-IT" sz="2800" dirty="0"/>
              <a:t> tools to </a:t>
            </a:r>
            <a:r>
              <a:rPr lang="it-IT" sz="2800" dirty="0" err="1"/>
              <a:t>convert</a:t>
            </a:r>
            <a:r>
              <a:rPr lang="it-IT" sz="2800" dirty="0"/>
              <a:t> java </a:t>
            </a:r>
            <a:r>
              <a:rPr lang="it-IT" sz="2800" dirty="0" err="1"/>
              <a:t>compiled</a:t>
            </a:r>
            <a:r>
              <a:rPr lang="it-IT" sz="2800" dirty="0"/>
              <a:t> code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android</a:t>
            </a:r>
            <a:r>
              <a:rPr lang="it-IT" sz="2800" dirty="0"/>
              <a:t> format</a:t>
            </a:r>
          </a:p>
        </p:txBody>
      </p:sp>
      <p:sp>
        <p:nvSpPr>
          <p:cNvPr id="9" name="Bolla: nuvola 8">
            <a:extLst>
              <a:ext uri="{FF2B5EF4-FFF2-40B4-BE49-F238E27FC236}">
                <a16:creationId xmlns:a16="http://schemas.microsoft.com/office/drawing/2014/main" id="{14A2123F-A58D-41F1-ABF1-79DC4254CBB9}"/>
              </a:ext>
            </a:extLst>
          </p:cNvPr>
          <p:cNvSpPr/>
          <p:nvPr/>
        </p:nvSpPr>
        <p:spPr>
          <a:xfrm>
            <a:off x="945931" y="1591059"/>
            <a:ext cx="4761186" cy="2318789"/>
          </a:xfrm>
          <a:prstGeom prst="cloudCallout">
            <a:avLst>
              <a:gd name="adj1" fmla="val -64306"/>
              <a:gd name="adj2" fmla="val 308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I </a:t>
            </a:r>
            <a:r>
              <a:rPr lang="it-IT" sz="2400" dirty="0" err="1"/>
              <a:t>write</a:t>
            </a:r>
            <a:r>
              <a:rPr lang="it-IT" sz="2400" dirty="0"/>
              <a:t> java code, so, ANDORID USE JAVA VIRTUAL MACHINE and I HAVE TO USE JDK?</a:t>
            </a:r>
          </a:p>
        </p:txBody>
      </p:sp>
    </p:spTree>
    <p:extLst>
      <p:ext uri="{BB962C8B-B14F-4D97-AF65-F5344CB8AC3E}">
        <p14:creationId xmlns:p14="http://schemas.microsoft.com/office/powerpoint/2010/main" val="406737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7A55-5FF1-4B2E-8B3F-56FFC0A2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SDK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1CE071-4D8C-490E-AA74-914B695F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1349DC-C951-4036-8ED1-233627A1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43" y="3929556"/>
            <a:ext cx="3286584" cy="193384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639027-EBE4-4D08-A95A-1125E900317D}"/>
              </a:ext>
            </a:extLst>
          </p:cNvPr>
          <p:cNvSpPr txBox="1"/>
          <p:nvPr/>
        </p:nvSpPr>
        <p:spPr>
          <a:xfrm>
            <a:off x="346841" y="1417639"/>
            <a:ext cx="11477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/>
              <a:t>Android Software Development Kit contains the libraries and tools you need to develop Android apps</a:t>
            </a:r>
            <a:endParaRPr lang="it-IT" sz="20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BA4C5E-58FD-4734-8A7C-4FBC9DD7A0D1}"/>
              </a:ext>
            </a:extLst>
          </p:cNvPr>
          <p:cNvSpPr txBox="1"/>
          <p:nvPr/>
        </p:nvSpPr>
        <p:spPr>
          <a:xfrm>
            <a:off x="767254" y="2478889"/>
            <a:ext cx="27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SDK </a:t>
            </a:r>
            <a:r>
              <a:rPr lang="it-IT" b="1" dirty="0" err="1"/>
              <a:t>platform</a:t>
            </a:r>
            <a:r>
              <a:rPr lang="it-IT" b="1" dirty="0"/>
              <a:t>: </a:t>
            </a:r>
          </a:p>
          <a:p>
            <a:r>
              <a:rPr lang="it-IT" dirty="0"/>
              <a:t>one for </a:t>
            </a:r>
            <a:r>
              <a:rPr lang="it-IT" dirty="0" err="1"/>
              <a:t>each</a:t>
            </a:r>
            <a:r>
              <a:rPr lang="it-IT" dirty="0"/>
              <a:t> Android </a:t>
            </a:r>
            <a:r>
              <a:rPr lang="it-IT" dirty="0" err="1"/>
              <a:t>version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AA3E18-02CB-4CCF-9398-7F658B247DA9}"/>
              </a:ext>
            </a:extLst>
          </p:cNvPr>
          <p:cNvSpPr txBox="1"/>
          <p:nvPr/>
        </p:nvSpPr>
        <p:spPr>
          <a:xfrm>
            <a:off x="9096703" y="2570226"/>
            <a:ext cx="27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SDK tools:</a:t>
            </a:r>
            <a:r>
              <a:rPr lang="it-IT" dirty="0"/>
              <a:t> </a:t>
            </a:r>
          </a:p>
          <a:p>
            <a:r>
              <a:rPr lang="it-IT" dirty="0"/>
              <a:t>emulator, debugger, design tools…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0441B6-D4AF-45F8-868B-0362591DA041}"/>
              </a:ext>
            </a:extLst>
          </p:cNvPr>
          <p:cNvSpPr txBox="1"/>
          <p:nvPr/>
        </p:nvSpPr>
        <p:spPr>
          <a:xfrm>
            <a:off x="9096703" y="3834384"/>
            <a:ext cx="27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Documentation</a:t>
            </a:r>
            <a:r>
              <a:rPr lang="it-IT" b="1" dirty="0"/>
              <a:t>:</a:t>
            </a:r>
          </a:p>
          <a:p>
            <a:r>
              <a:rPr lang="it-IT" dirty="0"/>
              <a:t>access API </a:t>
            </a:r>
            <a:r>
              <a:rPr lang="it-IT" dirty="0" err="1"/>
              <a:t>documentation</a:t>
            </a:r>
            <a:r>
              <a:rPr lang="it-IT" dirty="0"/>
              <a:t> offline</a:t>
            </a:r>
            <a:endParaRPr lang="it-IT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24DBF23-99F4-4671-953D-579B12B37F11}"/>
              </a:ext>
            </a:extLst>
          </p:cNvPr>
          <p:cNvSpPr txBox="1"/>
          <p:nvPr/>
        </p:nvSpPr>
        <p:spPr>
          <a:xfrm>
            <a:off x="767254" y="4019050"/>
            <a:ext cx="27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Sample apps: </a:t>
            </a:r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pratical</a:t>
            </a:r>
            <a:r>
              <a:rPr lang="it-IT" dirty="0"/>
              <a:t> code to help </a:t>
            </a:r>
            <a:r>
              <a:rPr lang="it-IT" dirty="0" err="1"/>
              <a:t>you</a:t>
            </a:r>
            <a:r>
              <a:rPr lang="it-IT" dirty="0"/>
              <a:t> to use </a:t>
            </a:r>
            <a:r>
              <a:rPr lang="it-IT" dirty="0" err="1"/>
              <a:t>APIs</a:t>
            </a:r>
            <a:endParaRPr lang="it-IT" b="1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8006930-B067-4D09-AC65-570C661CCA7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94689" y="2940554"/>
            <a:ext cx="2131670" cy="989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AFC51CC-B8B2-4D6C-BE7E-EF65684F7E5F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494689" y="4480715"/>
            <a:ext cx="894954" cy="415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6436F91-0C97-4C4F-95F7-AC976BF6DE0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65033" y="3031891"/>
            <a:ext cx="2131670" cy="84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BED3E0E-F3B5-445F-BAE2-3BF1180B1324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7676227" y="4296049"/>
            <a:ext cx="1420476" cy="600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36B1C88-FA5B-482E-8F1E-2BA6BE37962C}"/>
              </a:ext>
            </a:extLst>
          </p:cNvPr>
          <p:cNvSpPr txBox="1"/>
          <p:nvPr/>
        </p:nvSpPr>
        <p:spPr>
          <a:xfrm>
            <a:off x="4669217" y="1940278"/>
            <a:ext cx="272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Android support: </a:t>
            </a:r>
          </a:p>
          <a:p>
            <a:r>
              <a:rPr lang="it-IT" dirty="0"/>
              <a:t>Extra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standard </a:t>
            </a:r>
            <a:r>
              <a:rPr lang="it-IT" dirty="0" err="1"/>
              <a:t>platform</a:t>
            </a:r>
            <a:endParaRPr lang="it-IT" b="1" dirty="0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DE4C49A-4E26-43E6-B486-922772996DE5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>
            <a:off x="6032935" y="3140607"/>
            <a:ext cx="0" cy="788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1805C7D-8015-41C5-89C3-9ACEF098366D}"/>
              </a:ext>
            </a:extLst>
          </p:cNvPr>
          <p:cNvSpPr txBox="1"/>
          <p:nvPr/>
        </p:nvSpPr>
        <p:spPr>
          <a:xfrm>
            <a:off x="5115480" y="5281127"/>
            <a:ext cx="173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Android SDK</a:t>
            </a:r>
          </a:p>
        </p:txBody>
      </p:sp>
    </p:spTree>
    <p:extLst>
      <p:ext uri="{BB962C8B-B14F-4D97-AF65-F5344CB8AC3E}">
        <p14:creationId xmlns:p14="http://schemas.microsoft.com/office/powerpoint/2010/main" val="24984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9FF03-54A8-4FF6-88F6-78B099B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JVM vs </a:t>
            </a:r>
            <a:r>
              <a:rPr lang="it-IT" dirty="0" err="1"/>
              <a:t>Dalvik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C05C0F-14DA-40BC-B82E-2197126E0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r>
              <a:rPr lang="en-US" dirty="0"/>
              <a:t>Android doesn’t use JVM but use a special VM called DALVIK.</a:t>
            </a:r>
          </a:p>
          <a:p>
            <a:r>
              <a:rPr lang="en-US" dirty="0"/>
              <a:t>Android use DEX Compiler to transform Java Byte code in Dalvik Byte code (.</a:t>
            </a:r>
            <a:r>
              <a:rPr lang="en-US" i="1" dirty="0" err="1"/>
              <a:t>dex</a:t>
            </a:r>
            <a:r>
              <a:rPr lang="en-US" dirty="0"/>
              <a:t>)</a:t>
            </a:r>
          </a:p>
          <a:p>
            <a:r>
              <a:rPr lang="en-US" dirty="0"/>
              <a:t>Dalvik execute </a:t>
            </a:r>
            <a:r>
              <a:rPr lang="en-US" i="1" dirty="0"/>
              <a:t>.</a:t>
            </a:r>
            <a:r>
              <a:rPr lang="en-US" i="1" dirty="0" err="1"/>
              <a:t>dex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ndroid Core: JVM, DVM, ART, JIT, AOT | by SHISHIR | PROGRAMMING LITE |  Medium">
            <a:extLst>
              <a:ext uri="{FF2B5EF4-FFF2-40B4-BE49-F238E27FC236}">
                <a16:creationId xmlns:a16="http://schemas.microsoft.com/office/drawing/2014/main" id="{F92DD122-5531-479C-BE8D-0D2D2132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6904" y="1600201"/>
            <a:ext cx="4906192" cy="45259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E9B0D-3EA2-4696-ACDE-C6F20F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1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878</Words>
  <Application>Microsoft Office PowerPoint</Application>
  <PresentationFormat>Widescreen</PresentationFormat>
  <Paragraphs>228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Nicola</vt:lpstr>
      <vt:lpstr>INTRODUCTION</vt:lpstr>
      <vt:lpstr>ANDROID TIMELINE</vt:lpstr>
      <vt:lpstr>Android statistics</vt:lpstr>
      <vt:lpstr>Why develop Android app?</vt:lpstr>
      <vt:lpstr>KEY FEATURES</vt:lpstr>
      <vt:lpstr>Android Architecture</vt:lpstr>
      <vt:lpstr>Java &amp; Android</vt:lpstr>
      <vt:lpstr>Android SDK</vt:lpstr>
      <vt:lpstr>JVM vs Dalvik</vt:lpstr>
      <vt:lpstr>ART and DALVIK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2</cp:revision>
  <dcterms:created xsi:type="dcterms:W3CDTF">2021-11-12T15:41:14Z</dcterms:created>
  <dcterms:modified xsi:type="dcterms:W3CDTF">2021-11-19T12:40:06Z</dcterms:modified>
</cp:coreProperties>
</file>