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2" r:id="rId8"/>
    <p:sldId id="265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291"/>
  </p:normalViewPr>
  <p:slideViewPr>
    <p:cSldViewPr snapToGrid="0" snapToObjects="1">
      <p:cViewPr varScale="1">
        <p:scale>
          <a:sx n="88" d="100"/>
          <a:sy n="88" d="100"/>
        </p:scale>
        <p:origin x="184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B9100-9CFA-D040-A4B5-3E12CFB7A3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CA7667-15AB-2D4E-BB80-371A8DC6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1B3DDA-D44D-1943-BA5F-D1E4F3A3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68674-6EA9-F243-8505-9F39D39D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A081F-3AC4-F34E-BD6B-4140C6F3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99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9D2FA-5973-1947-AD1E-8D05266D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BCA6D-0507-1E40-97D7-AC195D431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5DC6D-F5A4-0944-BB5F-9FB365C2E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BCFE6-7266-424D-909E-352061E6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BA5B0-3CE2-C346-BDBF-AC6AAA09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880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8DCEB-19AE-FE44-87C1-56E1643EAF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B17673-AE88-8D42-817C-318AFC083F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8110D-D034-2B49-8B94-15D65B0C5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2076-5FC2-C843-BFDD-D6218352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86657-215B-B047-99A9-9B365EAEF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12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3BCFC-94FF-4848-9F17-255E23BA4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91DE-7422-2744-8C54-7E5CFCA6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FAFF-5899-9A4A-8991-7EBCB8324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B197-4925-374E-B511-5A9D97C5C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FE7DC-15CD-FE46-963D-AC0CCAFF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42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F113F-C895-B847-8654-E4E96D89E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7B4F6-B40A-2048-8069-DB070F60DE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219B8-E5A1-464D-80DA-C90F1C565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07DF6-F082-9E47-81B6-4CA5A7C4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D22A1-EA30-F142-9861-7687B1106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012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7010-E7EC-B546-B03B-FF849E14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F5A57-0708-254C-9C02-E0420421D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FB0021-7459-2E44-A87D-41261553A8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47361-936B-044D-AC82-9F4FDDEB1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E80829-25C8-E44F-B3A0-D4262B81B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E8DE9B-A4A2-9544-A9EF-C1FBF7A31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14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EEAB8-0B54-A64B-8321-1B798E43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49A18-F7DD-9A46-BC70-519566A52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73B4B-4392-584A-8FCB-A626EDC332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43C5EB-8655-1C42-8A48-D604EBDD9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0DEFB-AC74-7F46-9B44-CDFF5B186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8DE13F-CC57-9D45-8916-3DC2263F8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1E1F48-7052-2940-8F3E-CBF2852E3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D53E71-95C5-5E4F-ABB3-2007574EF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061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AFE5-3857-4F48-943D-1CE34909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6F8F3-9AFE-FD40-8BC9-F5141DEA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A1CC2E-39F2-8C45-BB19-CE61CBCCA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855CC-9444-424A-B27E-2C5193C2F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18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521E8-314E-F34A-93B1-D5D868159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552D49-2DA8-6C4E-A0B3-0357F923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249D5A-69BD-B74F-A7CC-83A146CA8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04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44B12-A76B-F44D-9EFC-0F4A9916C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E7893-281C-6542-86AE-C47EC5644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7E9D87-52E9-2245-A8C8-2A3B6C64E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004BD3-63DC-FC4F-B872-76CD7AE90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03D4C-C64F-2A4C-82C1-E7A3DE14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D74B-BD53-944F-AD6A-BEE9EE47F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33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9987B-8026-3043-8152-4F4238D10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98EB8-70F4-2B46-A89D-6A921FA09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BE42C5-FE9F-9A40-8CB8-2EC2A4800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D30EEF-9211-1B4F-A23F-3C3BE979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E23DF4-0D7E-B843-BF95-BC8890AA1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7EE84B-0714-2A46-8E0E-B63BD21B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330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64B69-1879-AA42-A48B-319CD8DB6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FF1F1-BBB0-D740-BF39-836BBADFA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CF02D-C3C3-BE43-A66F-E9D8DA1620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2D80-46D3-4E44-AA79-D6B27C172529}" type="datetimeFigureOut">
              <a:rPr lang="en-US" smtClean="0"/>
              <a:t>9/25/20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FF559-D9CB-994C-9320-FC8B33B61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8967-F6CE-9446-98E9-64497C09F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C2C0E8-CB0C-564F-BA52-60B52EEA3F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5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4C2DB6-7D12-2247-A249-8C7CEA6D3E78}"/>
              </a:ext>
            </a:extLst>
          </p:cNvPr>
          <p:cNvSpPr/>
          <p:nvPr/>
        </p:nvSpPr>
        <p:spPr>
          <a:xfrm>
            <a:off x="3152049" y="789777"/>
            <a:ext cx="686696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indoor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9497BD-68B0-BD41-8DD1-06EE8E2E9505}"/>
              </a:ext>
            </a:extLst>
          </p:cNvPr>
          <p:cNvSpPr/>
          <p:nvPr/>
        </p:nvSpPr>
        <p:spPr>
          <a:xfrm>
            <a:off x="2609655" y="2022437"/>
            <a:ext cx="686696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Small office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509444-147E-5640-B36C-7641AADC9325}"/>
              </a:ext>
            </a:extLst>
          </p:cNvPr>
          <p:cNvSpPr/>
          <p:nvPr/>
        </p:nvSpPr>
        <p:spPr>
          <a:xfrm>
            <a:off x="3495397" y="2022437"/>
            <a:ext cx="686696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Large space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438EE76D-4829-494D-8A83-D6F6C7B076EC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 rot="16200000" flipH="1">
            <a:off x="3394089" y="1577781"/>
            <a:ext cx="545964" cy="3433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246F0C53-5121-3F4A-9ECE-DEEA5FFE12BC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2951218" y="1478258"/>
            <a:ext cx="545964" cy="5423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AF68AD9-FF4B-FC48-809F-77C0B64CE95E}"/>
              </a:ext>
            </a:extLst>
          </p:cNvPr>
          <p:cNvSpPr txBox="1"/>
          <p:nvPr/>
        </p:nvSpPr>
        <p:spPr>
          <a:xfrm>
            <a:off x="355003" y="4835564"/>
            <a:ext cx="33956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WBGT: wet bulb glob temperature</a:t>
            </a:r>
          </a:p>
          <a:p>
            <a:r>
              <a:rPr lang="en-US" dirty="0"/>
              <a:t>CAV: clothing adjustment value</a:t>
            </a:r>
          </a:p>
          <a:p>
            <a:r>
              <a:rPr lang="en-US" dirty="0"/>
              <a:t>RAL: recommended alert limit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FC77A514-1092-594F-9A2B-612A460D4F12}"/>
              </a:ext>
            </a:extLst>
          </p:cNvPr>
          <p:cNvGrpSpPr/>
          <p:nvPr/>
        </p:nvGrpSpPr>
        <p:grpSpPr>
          <a:xfrm>
            <a:off x="4989059" y="542209"/>
            <a:ext cx="6041700" cy="5100571"/>
            <a:chOff x="5874801" y="658323"/>
            <a:chExt cx="6041700" cy="510057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A3709C0-05F7-1548-B1AF-725D7C3B78A4}"/>
                </a:ext>
              </a:extLst>
            </p:cNvPr>
            <p:cNvSpPr/>
            <p:nvPr/>
          </p:nvSpPr>
          <p:spPr>
            <a:xfrm>
              <a:off x="7521588" y="658323"/>
              <a:ext cx="686696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outdoor</a:t>
              </a: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7666ACC2-E181-084C-9BB0-AAF32F31A42C}"/>
                </a:ext>
              </a:extLst>
            </p:cNvPr>
            <p:cNvSpPr/>
            <p:nvPr/>
          </p:nvSpPr>
          <p:spPr>
            <a:xfrm>
              <a:off x="6864507" y="3595488"/>
              <a:ext cx="32846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ight Arrow 32">
              <a:extLst>
                <a:ext uri="{FF2B5EF4-FFF2-40B4-BE49-F238E27FC236}">
                  <a16:creationId xmlns:a16="http://schemas.microsoft.com/office/drawing/2014/main" id="{676D6BDC-C2C4-7A48-8E91-FEC5086C3B96}"/>
                </a:ext>
              </a:extLst>
            </p:cNvPr>
            <p:cNvSpPr/>
            <p:nvPr/>
          </p:nvSpPr>
          <p:spPr>
            <a:xfrm>
              <a:off x="6864507" y="2799423"/>
              <a:ext cx="32846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FCA468-6ED4-6641-A285-DFFCBE1B9CCB}"/>
                </a:ext>
              </a:extLst>
            </p:cNvPr>
            <p:cNvSpPr/>
            <p:nvPr/>
          </p:nvSpPr>
          <p:spPr>
            <a:xfrm>
              <a:off x="5874801" y="1863135"/>
              <a:ext cx="817581" cy="686696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(WBGT+CAV)/RAL &lt; 0.8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78A592E-96CE-414D-AB11-4FB5F0AF84BA}"/>
                </a:ext>
              </a:extLst>
            </p:cNvPr>
            <p:cNvSpPr/>
            <p:nvPr/>
          </p:nvSpPr>
          <p:spPr>
            <a:xfrm>
              <a:off x="6864507" y="1863135"/>
              <a:ext cx="817581" cy="686696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(WBGT+CAV)/RAL &lt; 1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14F08E3-BB76-EC48-A4CB-440FB65F4D29}"/>
                </a:ext>
              </a:extLst>
            </p:cNvPr>
            <p:cNvSpPr/>
            <p:nvPr/>
          </p:nvSpPr>
          <p:spPr>
            <a:xfrm>
              <a:off x="7868523" y="1863135"/>
              <a:ext cx="817581" cy="686696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(WBGT+CAV)/RAL &lt; 1.2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EE4C556-F43D-FF45-A015-652AB87AE40C}"/>
                </a:ext>
              </a:extLst>
            </p:cNvPr>
            <p:cNvSpPr/>
            <p:nvPr/>
          </p:nvSpPr>
          <p:spPr>
            <a:xfrm>
              <a:off x="8872539" y="1863135"/>
              <a:ext cx="817581" cy="686696"/>
            </a:xfrm>
            <a:prstGeom prst="rect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(WBGT+CAV)/RAL &gt; 1.2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BAE8969-3C9A-6748-9A5C-64971DCB30B1}"/>
                </a:ext>
              </a:extLst>
            </p:cNvPr>
            <p:cNvSpPr/>
            <p:nvPr/>
          </p:nvSpPr>
          <p:spPr>
            <a:xfrm>
              <a:off x="7864937" y="2659200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CAV &gt; 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3ED36B-3BDD-D64E-94D7-AE4B784B9AFA}"/>
                </a:ext>
              </a:extLst>
            </p:cNvPr>
            <p:cNvSpPr/>
            <p:nvPr/>
          </p:nvSpPr>
          <p:spPr>
            <a:xfrm>
              <a:off x="7864937" y="3475884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Activity &gt; 300W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4E1ADF9-3B33-564B-B912-0CF07CC02210}"/>
                </a:ext>
              </a:extLst>
            </p:cNvPr>
            <p:cNvSpPr/>
            <p:nvPr/>
          </p:nvSpPr>
          <p:spPr>
            <a:xfrm>
              <a:off x="8872539" y="3475884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Activity &gt; 300W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DD86431-AD4D-C14C-9D68-EE8732710210}"/>
                </a:ext>
              </a:extLst>
            </p:cNvPr>
            <p:cNvSpPr/>
            <p:nvPr/>
          </p:nvSpPr>
          <p:spPr>
            <a:xfrm>
              <a:off x="8872539" y="2659200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CAV &gt; 0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867931A-DF53-EE4D-9BC5-759A1877B083}"/>
                </a:ext>
              </a:extLst>
            </p:cNvPr>
            <p:cNvSpPr/>
            <p:nvPr/>
          </p:nvSpPr>
          <p:spPr>
            <a:xfrm>
              <a:off x="6864507" y="2659200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CAV &gt; 0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59C9FAB-DE2C-5F4F-927D-A73C97608791}"/>
                </a:ext>
              </a:extLst>
            </p:cNvPr>
            <p:cNvSpPr/>
            <p:nvPr/>
          </p:nvSpPr>
          <p:spPr>
            <a:xfrm>
              <a:off x="6864507" y="3475884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Activity &gt; 300W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0E8D52B1-4A16-F849-8A79-44E302830A41}"/>
                </a:ext>
              </a:extLst>
            </p:cNvPr>
            <p:cNvSpPr/>
            <p:nvPr/>
          </p:nvSpPr>
          <p:spPr>
            <a:xfrm>
              <a:off x="10149173" y="2698615"/>
              <a:ext cx="1767328" cy="6866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Adjust clothing tips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242678-2B44-A44B-88CF-B36C96D2AAF8}"/>
                </a:ext>
              </a:extLst>
            </p:cNvPr>
            <p:cNvSpPr/>
            <p:nvPr/>
          </p:nvSpPr>
          <p:spPr>
            <a:xfrm>
              <a:off x="10149173" y="3475884"/>
              <a:ext cx="1767328" cy="6866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Reschedule tips</a:t>
              </a: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95A9971-288B-9545-96B1-5B13F803A142}"/>
                </a:ext>
              </a:extLst>
            </p:cNvPr>
            <p:cNvGrpSpPr/>
            <p:nvPr/>
          </p:nvGrpSpPr>
          <p:grpSpPr>
            <a:xfrm>
              <a:off x="6864508" y="5056598"/>
              <a:ext cx="5051993" cy="702296"/>
              <a:chOff x="6864508" y="5163424"/>
              <a:chExt cx="5051993" cy="702296"/>
            </a:xfrm>
          </p:grpSpPr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1C482D19-C68D-734B-B1EF-7D2D2BFABC45}"/>
                  </a:ext>
                </a:extLst>
              </p:cNvPr>
              <p:cNvSpPr/>
              <p:nvPr/>
            </p:nvSpPr>
            <p:spPr>
              <a:xfrm>
                <a:off x="6864508" y="5264456"/>
                <a:ext cx="3284666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1C2927-70A6-DA44-A698-7B93FBCCF349}"/>
                  </a:ext>
                </a:extLst>
              </p:cNvPr>
              <p:cNvSpPr/>
              <p:nvPr/>
            </p:nvSpPr>
            <p:spPr>
              <a:xfrm>
                <a:off x="7864936" y="5163424"/>
                <a:ext cx="817581" cy="686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PHS sweat &gt; 500g/h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4CA8CDE-CF85-2F40-8778-DB3FC45B4979}"/>
                  </a:ext>
                </a:extLst>
              </p:cNvPr>
              <p:cNvSpPr/>
              <p:nvPr/>
            </p:nvSpPr>
            <p:spPr>
              <a:xfrm>
                <a:off x="8872538" y="5163424"/>
                <a:ext cx="817581" cy="686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PHS sweat &gt; 500g/h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D2FE09-6D28-2843-80D9-D4C6B098B1CA}"/>
                  </a:ext>
                </a:extLst>
              </p:cNvPr>
              <p:cNvSpPr/>
              <p:nvPr/>
            </p:nvSpPr>
            <p:spPr>
              <a:xfrm>
                <a:off x="10149173" y="5179024"/>
                <a:ext cx="1767328" cy="68669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Hydration tips</a:t>
                </a:r>
              </a:p>
            </p:txBody>
          </p:sp>
        </p:grpSp>
        <p:cxnSp>
          <p:nvCxnSpPr>
            <p:cNvPr id="40" name="Elbow Connector 39">
              <a:extLst>
                <a:ext uri="{FF2B5EF4-FFF2-40B4-BE49-F238E27FC236}">
                  <a16:creationId xmlns:a16="http://schemas.microsoft.com/office/drawing/2014/main" id="{0AAA4411-2AFA-1B46-A4DD-8323759017C9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 rot="5400000">
              <a:off x="6815206" y="813405"/>
              <a:ext cx="518116" cy="158134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66D053B8-B6D0-F74C-8863-7F821F16A11C}"/>
                </a:ext>
              </a:extLst>
            </p:cNvPr>
            <p:cNvCxnSpPr>
              <a:cxnSpLocks/>
              <a:stCxn id="5" idx="2"/>
              <a:endCxn id="19" idx="0"/>
            </p:cNvCxnSpPr>
            <p:nvPr/>
          </p:nvCxnSpPr>
          <p:spPr>
            <a:xfrm rot="5400000">
              <a:off x="7310059" y="1308258"/>
              <a:ext cx="518116" cy="59163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Elbow Connector 48">
              <a:extLst>
                <a:ext uri="{FF2B5EF4-FFF2-40B4-BE49-F238E27FC236}">
                  <a16:creationId xmlns:a16="http://schemas.microsoft.com/office/drawing/2014/main" id="{DE452584-0A4F-164D-9A2B-C869F701CAF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812067" y="1397888"/>
              <a:ext cx="518116" cy="412378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Elbow Connector 51">
              <a:extLst>
                <a:ext uri="{FF2B5EF4-FFF2-40B4-BE49-F238E27FC236}">
                  <a16:creationId xmlns:a16="http://schemas.microsoft.com/office/drawing/2014/main" id="{7070B85B-2B98-B14E-B1AE-0E7037FDEDE8}"/>
                </a:ext>
              </a:extLst>
            </p:cNvPr>
            <p:cNvCxnSpPr>
              <a:cxnSpLocks/>
              <a:stCxn id="5" idx="2"/>
              <a:endCxn id="21" idx="0"/>
            </p:cNvCxnSpPr>
            <p:nvPr/>
          </p:nvCxnSpPr>
          <p:spPr>
            <a:xfrm rot="16200000" flipH="1">
              <a:off x="8314075" y="895880"/>
              <a:ext cx="518116" cy="1416394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ight Arrow 58">
              <a:extLst>
                <a:ext uri="{FF2B5EF4-FFF2-40B4-BE49-F238E27FC236}">
                  <a16:creationId xmlns:a16="http://schemas.microsoft.com/office/drawing/2014/main" id="{91D830F1-3FD5-4540-9721-6025033F304C}"/>
                </a:ext>
              </a:extLst>
            </p:cNvPr>
            <p:cNvSpPr/>
            <p:nvPr/>
          </p:nvSpPr>
          <p:spPr>
            <a:xfrm>
              <a:off x="6864507" y="4385960"/>
              <a:ext cx="3284666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A7903362-6D2E-AF4C-99DF-690D1F143566}"/>
                </a:ext>
              </a:extLst>
            </p:cNvPr>
            <p:cNvSpPr/>
            <p:nvPr/>
          </p:nvSpPr>
          <p:spPr>
            <a:xfrm>
              <a:off x="7864937" y="4266356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Activity &gt; 300W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FE597785-C4BB-4643-9811-EC7806DD6E00}"/>
                </a:ext>
              </a:extLst>
            </p:cNvPr>
            <p:cNvSpPr/>
            <p:nvPr/>
          </p:nvSpPr>
          <p:spPr>
            <a:xfrm>
              <a:off x="8872539" y="4266356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Activity &gt; 300W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1F43A93-CE53-5446-B0DD-89414CB9AE90}"/>
                </a:ext>
              </a:extLst>
            </p:cNvPr>
            <p:cNvSpPr/>
            <p:nvPr/>
          </p:nvSpPr>
          <p:spPr>
            <a:xfrm>
              <a:off x="6864507" y="4266356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Activity &gt; 300W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4E891D28-319B-EF4D-9240-951B317DBF79}"/>
                </a:ext>
              </a:extLst>
            </p:cNvPr>
            <p:cNvSpPr/>
            <p:nvPr/>
          </p:nvSpPr>
          <p:spPr>
            <a:xfrm>
              <a:off x="10149173" y="4266356"/>
              <a:ext cx="1767328" cy="686696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Fan tips</a:t>
              </a:r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5F3710C9-BBFD-894C-864D-91960A38D2B5}"/>
              </a:ext>
            </a:extLst>
          </p:cNvPr>
          <p:cNvSpPr/>
          <p:nvPr/>
        </p:nvSpPr>
        <p:spPr>
          <a:xfrm>
            <a:off x="5971592" y="4953881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always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4D0A750E-039C-BC40-AB55-D8F3015FC194}"/>
              </a:ext>
            </a:extLst>
          </p:cNvPr>
          <p:cNvSpPr/>
          <p:nvPr/>
        </p:nvSpPr>
        <p:spPr>
          <a:xfrm>
            <a:off x="355003" y="3083393"/>
            <a:ext cx="4857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ClimApp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designed to support appropriate thermal behavior.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information cannot substitute for your own personal experience and using common sense.</a:t>
            </a:r>
          </a:p>
        </p:txBody>
      </p:sp>
    </p:spTree>
    <p:extLst>
      <p:ext uri="{BB962C8B-B14F-4D97-AF65-F5344CB8AC3E}">
        <p14:creationId xmlns:p14="http://schemas.microsoft.com/office/powerpoint/2010/main" val="4126635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DAF68AD9-FF4B-FC48-809F-77C0B64CE95E}"/>
              </a:ext>
            </a:extLst>
          </p:cNvPr>
          <p:cNvSpPr txBox="1"/>
          <p:nvPr/>
        </p:nvSpPr>
        <p:spPr>
          <a:xfrm>
            <a:off x="355003" y="5640577"/>
            <a:ext cx="2718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PMV: Predicted Mean Vote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3709C0-05F7-1548-B1AF-725D7C3B78A4}"/>
              </a:ext>
            </a:extLst>
          </p:cNvPr>
          <p:cNvSpPr/>
          <p:nvPr/>
        </p:nvSpPr>
        <p:spPr>
          <a:xfrm>
            <a:off x="6635846" y="542209"/>
            <a:ext cx="686696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indoor</a:t>
            </a: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7666ACC2-E181-084C-9BB0-AAF32F31A42C}"/>
              </a:ext>
            </a:extLst>
          </p:cNvPr>
          <p:cNvSpPr/>
          <p:nvPr/>
        </p:nvSpPr>
        <p:spPr>
          <a:xfrm>
            <a:off x="5978765" y="3479374"/>
            <a:ext cx="32846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676D6BDC-C2C4-7A48-8E91-FEC5086C3B96}"/>
              </a:ext>
            </a:extLst>
          </p:cNvPr>
          <p:cNvSpPr/>
          <p:nvPr/>
        </p:nvSpPr>
        <p:spPr>
          <a:xfrm>
            <a:off x="5978765" y="2683309"/>
            <a:ext cx="328466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FCA468-6ED4-6641-A285-DFFCBE1B9CCB}"/>
              </a:ext>
            </a:extLst>
          </p:cNvPr>
          <p:cNvSpPr/>
          <p:nvPr/>
        </p:nvSpPr>
        <p:spPr>
          <a:xfrm>
            <a:off x="4989059" y="1747021"/>
            <a:ext cx="817581" cy="68669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PMV &lt;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8A592E-96CE-414D-AB11-4FB5F0AF84BA}"/>
              </a:ext>
            </a:extLst>
          </p:cNvPr>
          <p:cNvSpPr/>
          <p:nvPr/>
        </p:nvSpPr>
        <p:spPr>
          <a:xfrm>
            <a:off x="5978765" y="1747021"/>
            <a:ext cx="817581" cy="686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PMV &lt; 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4F08E3-BB76-EC48-A4CB-440FB65F4D29}"/>
              </a:ext>
            </a:extLst>
          </p:cNvPr>
          <p:cNvSpPr/>
          <p:nvPr/>
        </p:nvSpPr>
        <p:spPr>
          <a:xfrm>
            <a:off x="6982781" y="1747021"/>
            <a:ext cx="817581" cy="686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PMV &lt; 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E4C556-F43D-FF45-A015-652AB87AE40C}"/>
              </a:ext>
            </a:extLst>
          </p:cNvPr>
          <p:cNvSpPr/>
          <p:nvPr/>
        </p:nvSpPr>
        <p:spPr>
          <a:xfrm>
            <a:off x="7986797" y="1747021"/>
            <a:ext cx="817581" cy="68669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PMV &lt;4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AE8969-3C9A-6748-9A5C-64971DCB30B1}"/>
              </a:ext>
            </a:extLst>
          </p:cNvPr>
          <p:cNvSpPr/>
          <p:nvPr/>
        </p:nvSpPr>
        <p:spPr>
          <a:xfrm>
            <a:off x="6979195" y="254308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CAV &gt; 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3ED36B-3BDD-D64E-94D7-AE4B784B9AFA}"/>
              </a:ext>
            </a:extLst>
          </p:cNvPr>
          <p:cNvSpPr/>
          <p:nvPr/>
        </p:nvSpPr>
        <p:spPr>
          <a:xfrm>
            <a:off x="6979195" y="3359770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300W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E1ADF9-3B33-564B-B912-0CF07CC02210}"/>
              </a:ext>
            </a:extLst>
          </p:cNvPr>
          <p:cNvSpPr/>
          <p:nvPr/>
        </p:nvSpPr>
        <p:spPr>
          <a:xfrm>
            <a:off x="7986797" y="3359770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300W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D86431-AD4D-C14C-9D68-EE8732710210}"/>
              </a:ext>
            </a:extLst>
          </p:cNvPr>
          <p:cNvSpPr/>
          <p:nvPr/>
        </p:nvSpPr>
        <p:spPr>
          <a:xfrm>
            <a:off x="7986797" y="254308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CAV &gt; 0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67931A-DF53-EE4D-9BC5-759A1877B083}"/>
              </a:ext>
            </a:extLst>
          </p:cNvPr>
          <p:cNvSpPr/>
          <p:nvPr/>
        </p:nvSpPr>
        <p:spPr>
          <a:xfrm>
            <a:off x="5978765" y="254308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CAV &gt; 0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9C9FAB-DE2C-5F4F-927D-A73C97608791}"/>
              </a:ext>
            </a:extLst>
          </p:cNvPr>
          <p:cNvSpPr/>
          <p:nvPr/>
        </p:nvSpPr>
        <p:spPr>
          <a:xfrm>
            <a:off x="5978765" y="3359770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300W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E8D52B1-4A16-F849-8A79-44E302830A41}"/>
              </a:ext>
            </a:extLst>
          </p:cNvPr>
          <p:cNvSpPr/>
          <p:nvPr/>
        </p:nvSpPr>
        <p:spPr>
          <a:xfrm>
            <a:off x="9263431" y="2582501"/>
            <a:ext cx="1767328" cy="686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Adjust clothing tips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8242678-2B44-A44B-88CF-B36C96D2AAF8}"/>
              </a:ext>
            </a:extLst>
          </p:cNvPr>
          <p:cNvSpPr/>
          <p:nvPr/>
        </p:nvSpPr>
        <p:spPr>
          <a:xfrm>
            <a:off x="9263431" y="3359770"/>
            <a:ext cx="1767328" cy="686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Reschedule tips</a:t>
            </a:r>
          </a:p>
        </p:txBody>
      </p: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0AAA4411-2AFA-1B46-A4DD-8323759017C9}"/>
              </a:ext>
            </a:extLst>
          </p:cNvPr>
          <p:cNvCxnSpPr>
            <a:cxnSpLocks/>
            <a:stCxn id="5" idx="2"/>
            <a:endCxn id="16" idx="0"/>
          </p:cNvCxnSpPr>
          <p:nvPr/>
        </p:nvCxnSpPr>
        <p:spPr>
          <a:xfrm rot="5400000">
            <a:off x="5929464" y="697291"/>
            <a:ext cx="518116" cy="15813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66D053B8-B6D0-F74C-8863-7F821F16A11C}"/>
              </a:ext>
            </a:extLst>
          </p:cNvPr>
          <p:cNvCxnSpPr>
            <a:cxnSpLocks/>
            <a:stCxn id="5" idx="2"/>
            <a:endCxn id="19" idx="0"/>
          </p:cNvCxnSpPr>
          <p:nvPr/>
        </p:nvCxnSpPr>
        <p:spPr>
          <a:xfrm rot="5400000">
            <a:off x="6424317" y="1192144"/>
            <a:ext cx="518116" cy="5916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DE452584-0A4F-164D-9A2B-C869F701CAFE}"/>
              </a:ext>
            </a:extLst>
          </p:cNvPr>
          <p:cNvCxnSpPr>
            <a:cxnSpLocks/>
            <a:stCxn id="5" idx="2"/>
            <a:endCxn id="20" idx="0"/>
          </p:cNvCxnSpPr>
          <p:nvPr/>
        </p:nvCxnSpPr>
        <p:spPr>
          <a:xfrm rot="16200000" flipH="1">
            <a:off x="6926325" y="1281774"/>
            <a:ext cx="518116" cy="4123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7070B85B-2B98-B14E-B1AE-0E7037FDEDE8}"/>
              </a:ext>
            </a:extLst>
          </p:cNvPr>
          <p:cNvCxnSpPr>
            <a:cxnSpLocks/>
            <a:stCxn id="5" idx="2"/>
            <a:endCxn id="21" idx="0"/>
          </p:cNvCxnSpPr>
          <p:nvPr/>
        </p:nvCxnSpPr>
        <p:spPr>
          <a:xfrm rot="16200000" flipH="1">
            <a:off x="7428333" y="779766"/>
            <a:ext cx="518116" cy="14163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664C53C1-D158-C74F-8CF3-D4DA237C97B0}"/>
              </a:ext>
            </a:extLst>
          </p:cNvPr>
          <p:cNvGrpSpPr/>
          <p:nvPr/>
        </p:nvGrpSpPr>
        <p:grpSpPr>
          <a:xfrm>
            <a:off x="5978765" y="5708887"/>
            <a:ext cx="5059167" cy="702296"/>
            <a:chOff x="5971592" y="4940484"/>
            <a:chExt cx="5059167" cy="702296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95A9971-288B-9545-96B1-5B13F803A142}"/>
                </a:ext>
              </a:extLst>
            </p:cNvPr>
            <p:cNvGrpSpPr/>
            <p:nvPr/>
          </p:nvGrpSpPr>
          <p:grpSpPr>
            <a:xfrm>
              <a:off x="5978766" y="4940484"/>
              <a:ext cx="5051993" cy="702296"/>
              <a:chOff x="6864508" y="5163424"/>
              <a:chExt cx="5051993" cy="702296"/>
            </a:xfrm>
          </p:grpSpPr>
          <p:sp>
            <p:nvSpPr>
              <p:cNvPr id="35" name="Right Arrow 34">
                <a:extLst>
                  <a:ext uri="{FF2B5EF4-FFF2-40B4-BE49-F238E27FC236}">
                    <a16:creationId xmlns:a16="http://schemas.microsoft.com/office/drawing/2014/main" id="{1C482D19-C68D-734B-B1EF-7D2D2BFABC45}"/>
                  </a:ext>
                </a:extLst>
              </p:cNvPr>
              <p:cNvSpPr/>
              <p:nvPr/>
            </p:nvSpPr>
            <p:spPr>
              <a:xfrm>
                <a:off x="6864508" y="5264456"/>
                <a:ext cx="3284666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31C2927-70A6-DA44-A698-7B93FBCCF349}"/>
                  </a:ext>
                </a:extLst>
              </p:cNvPr>
              <p:cNvSpPr/>
              <p:nvPr/>
            </p:nvSpPr>
            <p:spPr>
              <a:xfrm>
                <a:off x="7864936" y="5163424"/>
                <a:ext cx="817581" cy="686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always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4CA8CDE-CF85-2F40-8778-DB3FC45B4979}"/>
                  </a:ext>
                </a:extLst>
              </p:cNvPr>
              <p:cNvSpPr/>
              <p:nvPr/>
            </p:nvSpPr>
            <p:spPr>
              <a:xfrm>
                <a:off x="8872538" y="5163424"/>
                <a:ext cx="817581" cy="686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always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D2FE09-6D28-2843-80D9-D4C6B098B1CA}"/>
                  </a:ext>
                </a:extLst>
              </p:cNvPr>
              <p:cNvSpPr/>
              <p:nvPr/>
            </p:nvSpPr>
            <p:spPr>
              <a:xfrm>
                <a:off x="10149173" y="5179024"/>
                <a:ext cx="1767328" cy="68669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Hydration tips</a:t>
                </a:r>
              </a:p>
            </p:txBody>
          </p:sp>
        </p:grp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F3710C9-BBFD-894C-864D-91960A38D2B5}"/>
                </a:ext>
              </a:extLst>
            </p:cNvPr>
            <p:cNvSpPr/>
            <p:nvPr/>
          </p:nvSpPr>
          <p:spPr>
            <a:xfrm>
              <a:off x="5971592" y="4953881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always</a:t>
              </a:r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4D0A750E-039C-BC40-AB55-D8F3015FC194}"/>
              </a:ext>
            </a:extLst>
          </p:cNvPr>
          <p:cNvSpPr/>
          <p:nvPr/>
        </p:nvSpPr>
        <p:spPr>
          <a:xfrm>
            <a:off x="355003" y="3083393"/>
            <a:ext cx="4857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ClimApp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designed to support appropriate thermal behavior.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information cannot substitute for your own personal experience and using common sense.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B6AF335-986E-8D44-BF2C-2C0D86DEEC7E}"/>
              </a:ext>
            </a:extLst>
          </p:cNvPr>
          <p:cNvGrpSpPr/>
          <p:nvPr/>
        </p:nvGrpSpPr>
        <p:grpSpPr>
          <a:xfrm>
            <a:off x="5971592" y="4931601"/>
            <a:ext cx="5059167" cy="702296"/>
            <a:chOff x="5971592" y="4940484"/>
            <a:chExt cx="5059167" cy="702296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F79475EC-F53B-F744-BC81-CBCE4F8EDE47}"/>
                </a:ext>
              </a:extLst>
            </p:cNvPr>
            <p:cNvGrpSpPr/>
            <p:nvPr/>
          </p:nvGrpSpPr>
          <p:grpSpPr>
            <a:xfrm>
              <a:off x="5978766" y="4940484"/>
              <a:ext cx="5051993" cy="702296"/>
              <a:chOff x="6864508" y="5163424"/>
              <a:chExt cx="5051993" cy="702296"/>
            </a:xfrm>
          </p:grpSpPr>
          <p:sp>
            <p:nvSpPr>
              <p:cNvPr id="44" name="Right Arrow 43">
                <a:extLst>
                  <a:ext uri="{FF2B5EF4-FFF2-40B4-BE49-F238E27FC236}">
                    <a16:creationId xmlns:a16="http://schemas.microsoft.com/office/drawing/2014/main" id="{29A23BE1-D634-CE48-926D-A95A8C9E6A23}"/>
                  </a:ext>
                </a:extLst>
              </p:cNvPr>
              <p:cNvSpPr/>
              <p:nvPr/>
            </p:nvSpPr>
            <p:spPr>
              <a:xfrm>
                <a:off x="6864508" y="5264456"/>
                <a:ext cx="3284666" cy="484632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576166B8-3CAE-8047-96F3-C6DE0E1BC4FA}"/>
                  </a:ext>
                </a:extLst>
              </p:cNvPr>
              <p:cNvSpPr/>
              <p:nvPr/>
            </p:nvSpPr>
            <p:spPr>
              <a:xfrm>
                <a:off x="7864936" y="5163424"/>
                <a:ext cx="817581" cy="686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always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98920187-1CFE-DC4C-8325-7460D946B637}"/>
                  </a:ext>
                </a:extLst>
              </p:cNvPr>
              <p:cNvSpPr/>
              <p:nvPr/>
            </p:nvSpPr>
            <p:spPr>
              <a:xfrm>
                <a:off x="8872538" y="5163424"/>
                <a:ext cx="817581" cy="6866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/>
                  <a:t>always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8D075681-0185-9F4A-B72E-B5BCB220AAA3}"/>
                  </a:ext>
                </a:extLst>
              </p:cNvPr>
              <p:cNvSpPr/>
              <p:nvPr/>
            </p:nvSpPr>
            <p:spPr>
              <a:xfrm>
                <a:off x="10149173" y="5179024"/>
                <a:ext cx="1767328" cy="686696"/>
              </a:xfrm>
              <a:prstGeom prst="rect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/>
                  <a:t>Fan tips</a:t>
                </a:r>
              </a:p>
            </p:txBody>
          </p:sp>
        </p:grp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3B9B5E3-78C7-0C42-8C7C-15DB2F203AAF}"/>
                </a:ext>
              </a:extLst>
            </p:cNvPr>
            <p:cNvSpPr/>
            <p:nvPr/>
          </p:nvSpPr>
          <p:spPr>
            <a:xfrm>
              <a:off x="5971592" y="4953881"/>
              <a:ext cx="817581" cy="6866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always</a:t>
              </a:r>
            </a:p>
          </p:txBody>
        </p:sp>
      </p:grpSp>
      <p:sp>
        <p:nvSpPr>
          <p:cNvPr id="50" name="Right Arrow 49">
            <a:extLst>
              <a:ext uri="{FF2B5EF4-FFF2-40B4-BE49-F238E27FC236}">
                <a16:creationId xmlns:a16="http://schemas.microsoft.com/office/drawing/2014/main" id="{A6DAD60D-41C0-D94C-B1EA-28E6B1AF1896}"/>
              </a:ext>
            </a:extLst>
          </p:cNvPr>
          <p:cNvSpPr/>
          <p:nvPr/>
        </p:nvSpPr>
        <p:spPr>
          <a:xfrm>
            <a:off x="5985938" y="4255140"/>
            <a:ext cx="3270319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3F4D916-671B-E64D-8D87-5766EC83C91E}"/>
              </a:ext>
            </a:extLst>
          </p:cNvPr>
          <p:cNvSpPr/>
          <p:nvPr/>
        </p:nvSpPr>
        <p:spPr>
          <a:xfrm>
            <a:off x="6972022" y="413553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180W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102D78A-F0EE-4B43-8734-D448FB55775B}"/>
              </a:ext>
            </a:extLst>
          </p:cNvPr>
          <p:cNvSpPr/>
          <p:nvPr/>
        </p:nvSpPr>
        <p:spPr>
          <a:xfrm>
            <a:off x="7979624" y="413553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180W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C1C9B8A-FB4D-E441-BF04-7F91A69661E5}"/>
              </a:ext>
            </a:extLst>
          </p:cNvPr>
          <p:cNvSpPr/>
          <p:nvPr/>
        </p:nvSpPr>
        <p:spPr>
          <a:xfrm>
            <a:off x="9256258" y="4135536"/>
            <a:ext cx="1767328" cy="6866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Cooling vest tips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D2D43C7-487F-2E40-9C5A-DA97D7EEAB37}"/>
              </a:ext>
            </a:extLst>
          </p:cNvPr>
          <p:cNvSpPr/>
          <p:nvPr/>
        </p:nvSpPr>
        <p:spPr>
          <a:xfrm>
            <a:off x="5978764" y="4154315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180W</a:t>
            </a:r>
          </a:p>
        </p:txBody>
      </p:sp>
    </p:spTree>
    <p:extLst>
      <p:ext uri="{BB962C8B-B14F-4D97-AF65-F5344CB8AC3E}">
        <p14:creationId xmlns:p14="http://schemas.microsoft.com/office/powerpoint/2010/main" val="24671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Adjust clothing tips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DBDFA-D7AB-1F4A-B93F-D8D5ED1A9253}"/>
              </a:ext>
            </a:extLst>
          </p:cNvPr>
          <p:cNvSpPr/>
          <p:nvPr/>
        </p:nvSpPr>
        <p:spPr>
          <a:xfrm>
            <a:off x="838200" y="2335904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CAV &gt; 0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CECBBE-C61D-5B49-83C9-5C4D2D91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2948784"/>
              </p:ext>
            </p:extLst>
          </p:nvPr>
        </p:nvGraphicFramePr>
        <p:xfrm>
          <a:off x="2249714" y="2493832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Safe reduction in clothing insulation may lower heat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B916ECC2-A27D-DD4B-AFE5-5FBCABFAE4ED}"/>
              </a:ext>
            </a:extLst>
          </p:cNvPr>
          <p:cNvSpPr/>
          <p:nvPr/>
        </p:nvSpPr>
        <p:spPr>
          <a:xfrm>
            <a:off x="105036" y="6308209"/>
            <a:ext cx="31014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CAV: clothing adjustment value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A94C4FA-FF75-AF42-AE2D-DEF72E413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983" y="2262158"/>
            <a:ext cx="1219198" cy="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26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Reschedule tips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DBDFA-D7AB-1F4A-B93F-D8D5ED1A9253}"/>
              </a:ext>
            </a:extLst>
          </p:cNvPr>
          <p:cNvSpPr/>
          <p:nvPr/>
        </p:nvSpPr>
        <p:spPr>
          <a:xfrm>
            <a:off x="838200" y="2335904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300W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4CCECBBE-C61D-5B49-83C9-5C4D2D918C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75226"/>
              </p:ext>
            </p:extLst>
          </p:nvPr>
        </p:nvGraphicFramePr>
        <p:xfrm>
          <a:off x="2249714" y="2493832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Resting may lower heat stress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59ECD371-DC93-D24E-85C8-D7EAC8AD76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4115" y="2262158"/>
            <a:ext cx="1219198" cy="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888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 tips (outdoor)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DBDFA-D7AB-1F4A-B93F-D8D5ED1A9253}"/>
              </a:ext>
            </a:extLst>
          </p:cNvPr>
          <p:cNvSpPr/>
          <p:nvPr/>
        </p:nvSpPr>
        <p:spPr>
          <a:xfrm>
            <a:off x="518885" y="140053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Activity &gt; 300W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BF325-5FAC-2445-B08B-22C9135BEC36}"/>
              </a:ext>
            </a:extLst>
          </p:cNvPr>
          <p:cNvSpPr/>
          <p:nvPr/>
        </p:nvSpPr>
        <p:spPr>
          <a:xfrm>
            <a:off x="518885" y="227067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34°C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2886481-04FD-2B48-9952-16C978A8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913974"/>
              </p:ext>
            </p:extLst>
          </p:nvPr>
        </p:nvGraphicFramePr>
        <p:xfrm>
          <a:off x="3744686" y="2483778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beneficial, even if skin is dry.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9B258AA-F81C-7E4E-A804-E773DC0DA633}"/>
              </a:ext>
            </a:extLst>
          </p:cNvPr>
          <p:cNvSpPr/>
          <p:nvPr/>
        </p:nvSpPr>
        <p:spPr>
          <a:xfrm>
            <a:off x="518885" y="3206150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B4AC6A1-08F2-A74A-BFC0-A82867D5F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355373"/>
              </p:ext>
            </p:extLst>
          </p:nvPr>
        </p:nvGraphicFramePr>
        <p:xfrm>
          <a:off x="3744686" y="3088983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 if skin is wet. Externally applied water to the skin (e.g. spray; instead of only relying on sweating) will reduce the risk of dehydration, and potentially enhance the fan benefit.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1F4419E-991A-F24E-BEE8-7B2E1F2F4596}"/>
              </a:ext>
            </a:extLst>
          </p:cNvPr>
          <p:cNvSpPr/>
          <p:nvPr/>
        </p:nvSpPr>
        <p:spPr>
          <a:xfrm>
            <a:off x="1455056" y="3190185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20% &lt;RH &lt; 50%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6FE3B-1B60-3F48-BFD8-DE067BC1CAE0}"/>
              </a:ext>
            </a:extLst>
          </p:cNvPr>
          <p:cNvSpPr/>
          <p:nvPr/>
        </p:nvSpPr>
        <p:spPr>
          <a:xfrm>
            <a:off x="2498933" y="3190185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971802-EEF1-564E-98ED-3B2AA756FA59}"/>
              </a:ext>
            </a:extLst>
          </p:cNvPr>
          <p:cNvSpPr/>
          <p:nvPr/>
        </p:nvSpPr>
        <p:spPr>
          <a:xfrm>
            <a:off x="518885" y="422405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BB93CFE9-9198-7F4B-8CE0-92D053611A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684357"/>
              </p:ext>
            </p:extLst>
          </p:nvPr>
        </p:nvGraphicFramePr>
        <p:xfrm>
          <a:off x="3744686" y="4116141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 if skin is wet. Externally applied water to the skin (e.g. spray; instead of only relying on sweating) will reduce the risk of dehydration, and potentially enhance the fan benefit."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A954904-E261-DA47-BA9F-9B09115BB6BC}"/>
              </a:ext>
            </a:extLst>
          </p:cNvPr>
          <p:cNvSpPr/>
          <p:nvPr/>
        </p:nvSpPr>
        <p:spPr>
          <a:xfrm>
            <a:off x="1455056" y="4224057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40% &lt;RH &lt; 70%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BA73D-25F7-3646-A33E-24C9BE28F8BC}"/>
              </a:ext>
            </a:extLst>
          </p:cNvPr>
          <p:cNvSpPr/>
          <p:nvPr/>
        </p:nvSpPr>
        <p:spPr>
          <a:xfrm>
            <a:off x="2498933" y="4224057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0910D-5133-FF4B-BDD1-9B18E42EF0F6}"/>
              </a:ext>
            </a:extLst>
          </p:cNvPr>
          <p:cNvSpPr/>
          <p:nvPr/>
        </p:nvSpPr>
        <p:spPr>
          <a:xfrm>
            <a:off x="518885" y="5159531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DBA3C-3A68-914A-BBBE-5F426CCE4E4E}"/>
              </a:ext>
            </a:extLst>
          </p:cNvPr>
          <p:cNvSpPr/>
          <p:nvPr/>
        </p:nvSpPr>
        <p:spPr>
          <a:xfrm>
            <a:off x="1455056" y="5159531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RH &lt; 40%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BF1F9-619A-5541-A606-D18FC5843F0D}"/>
              </a:ext>
            </a:extLst>
          </p:cNvPr>
          <p:cNvSpPr/>
          <p:nvPr/>
        </p:nvSpPr>
        <p:spPr>
          <a:xfrm>
            <a:off x="2498933" y="5159531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false</a:t>
            </a:r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04B4DFEF-7F7F-9A47-9C3A-BCF2EFDEA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3703913"/>
              </p:ext>
            </p:extLst>
          </p:nvPr>
        </p:nvGraphicFramePr>
        <p:xfrm>
          <a:off x="3744686" y="5182839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Externally applied water to the skin (e.g. spray; instead of only relying on sweating) will reduce the risk of dehydration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C38D451-DE7E-3949-9654-74C9E19D2357}"/>
              </a:ext>
            </a:extLst>
          </p:cNvPr>
          <p:cNvSpPr/>
          <p:nvPr/>
        </p:nvSpPr>
        <p:spPr>
          <a:xfrm>
            <a:off x="518885" y="6034395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&gt; 43°C</a:t>
            </a:r>
          </a:p>
        </p:txBody>
      </p:sp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F95EC630-DBCC-3B45-A31D-4719590BA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973356"/>
              </p:ext>
            </p:extLst>
          </p:nvPr>
        </p:nvGraphicFramePr>
        <p:xfrm>
          <a:off x="3744686" y="619232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is not </a:t>
                      </a:r>
                      <a:r>
                        <a:rPr lang="en-US" dirty="0" err="1"/>
                        <a:t>recommendend</a:t>
                      </a:r>
                      <a:r>
                        <a:rPr lang="en-US" dirty="0"/>
                        <a:t> when air temperature exceeds 43</a:t>
                      </a:r>
                      <a:r>
                        <a:rPr lang="en-US" sz="1800" dirty="0"/>
                        <a:t>°C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EF860C2-2936-204E-A37F-8E5F402C2FD8}"/>
              </a:ext>
            </a:extLst>
          </p:cNvPr>
          <p:cNvCxnSpPr>
            <a:cxnSpLocks/>
            <a:stCxn id="4" idx="1"/>
            <a:endCxn id="10" idx="1"/>
          </p:cNvCxnSpPr>
          <p:nvPr/>
        </p:nvCxnSpPr>
        <p:spPr>
          <a:xfrm rot="10800000" flipV="1">
            <a:off x="518885" y="1743884"/>
            <a:ext cx="12700" cy="8701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1D04AFC-546C-DD46-B768-6BC954AC6FC1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V="1">
            <a:off x="518885" y="1743884"/>
            <a:ext cx="12700" cy="18056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C6EE847-F258-C74D-AE13-E0A85A81406A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18885" y="1743885"/>
            <a:ext cx="12700" cy="28235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E54C7B5-FAB8-C643-BA44-BEB9CE5342D6}"/>
              </a:ext>
            </a:extLst>
          </p:cNvPr>
          <p:cNvCxnSpPr>
            <a:cxnSpLocks/>
            <a:stCxn id="4" idx="1"/>
            <a:endCxn id="20" idx="1"/>
          </p:cNvCxnSpPr>
          <p:nvPr/>
        </p:nvCxnSpPr>
        <p:spPr>
          <a:xfrm rot="10800000" flipV="1">
            <a:off x="518885" y="1743885"/>
            <a:ext cx="12700" cy="37589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52D2D6-2576-3842-B66E-C2FCB09EC4EA}"/>
              </a:ext>
            </a:extLst>
          </p:cNvPr>
          <p:cNvCxnSpPr>
            <a:cxnSpLocks/>
            <a:stCxn id="4" idx="1"/>
            <a:endCxn id="24" idx="1"/>
          </p:cNvCxnSpPr>
          <p:nvPr/>
        </p:nvCxnSpPr>
        <p:spPr>
          <a:xfrm rot="10800000" flipV="1">
            <a:off x="518885" y="1743885"/>
            <a:ext cx="12700" cy="463385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38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 tips (indoor – small office)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DBDFA-D7AB-1F4A-B93F-D8D5ED1A9253}"/>
              </a:ext>
            </a:extLst>
          </p:cNvPr>
          <p:cNvSpPr/>
          <p:nvPr/>
        </p:nvSpPr>
        <p:spPr>
          <a:xfrm>
            <a:off x="518885" y="140053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BF325-5FAC-2445-B08B-22C9135BEC36}"/>
              </a:ext>
            </a:extLst>
          </p:cNvPr>
          <p:cNvSpPr/>
          <p:nvPr/>
        </p:nvSpPr>
        <p:spPr>
          <a:xfrm>
            <a:off x="518885" y="227067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34°C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2886481-04FD-2B48-9952-16C978A8FD51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2483778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beneficial, even if skin is dry.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9B258AA-F81C-7E4E-A804-E773DC0DA633}"/>
              </a:ext>
            </a:extLst>
          </p:cNvPr>
          <p:cNvSpPr/>
          <p:nvPr/>
        </p:nvSpPr>
        <p:spPr>
          <a:xfrm>
            <a:off x="518885" y="3206150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B4AC6A1-08F2-A74A-BFC0-A82867D5F934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3088983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 if skin is wet. Externally applied water to the skin (e.g. spray; instead of only relying on sweating) will reduce the risk of dehydration, and potentially enhance the fan benefit.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1F4419E-991A-F24E-BEE8-7B2E1F2F4596}"/>
              </a:ext>
            </a:extLst>
          </p:cNvPr>
          <p:cNvSpPr/>
          <p:nvPr/>
        </p:nvSpPr>
        <p:spPr>
          <a:xfrm>
            <a:off x="1455056" y="3190185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20% &lt;RH &lt; 50%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6FE3B-1B60-3F48-BFD8-DE067BC1CAE0}"/>
              </a:ext>
            </a:extLst>
          </p:cNvPr>
          <p:cNvSpPr/>
          <p:nvPr/>
        </p:nvSpPr>
        <p:spPr>
          <a:xfrm>
            <a:off x="2498933" y="3190185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971802-EEF1-564E-98ED-3B2AA756FA59}"/>
              </a:ext>
            </a:extLst>
          </p:cNvPr>
          <p:cNvSpPr/>
          <p:nvPr/>
        </p:nvSpPr>
        <p:spPr>
          <a:xfrm>
            <a:off x="518885" y="422405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BB93CFE9-9198-7F4B-8CE0-92D053611A6B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4116141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 if skin is wet. Externally applied water to the skin (e.g. spray; instead of only relying on sweating) will reduce the risk of dehydration, and potentially enhance the fan benefit."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A954904-E261-DA47-BA9F-9B09115BB6BC}"/>
              </a:ext>
            </a:extLst>
          </p:cNvPr>
          <p:cNvSpPr/>
          <p:nvPr/>
        </p:nvSpPr>
        <p:spPr>
          <a:xfrm>
            <a:off x="1455056" y="4224057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40% &lt;RH &lt; 70%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BA73D-25F7-3646-A33E-24C9BE28F8BC}"/>
              </a:ext>
            </a:extLst>
          </p:cNvPr>
          <p:cNvSpPr/>
          <p:nvPr/>
        </p:nvSpPr>
        <p:spPr>
          <a:xfrm>
            <a:off x="2498933" y="4224057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0910D-5133-FF4B-BDD1-9B18E42EF0F6}"/>
              </a:ext>
            </a:extLst>
          </p:cNvPr>
          <p:cNvSpPr/>
          <p:nvPr/>
        </p:nvSpPr>
        <p:spPr>
          <a:xfrm>
            <a:off x="518885" y="5159531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DBA3C-3A68-914A-BBBE-5F426CCE4E4E}"/>
              </a:ext>
            </a:extLst>
          </p:cNvPr>
          <p:cNvSpPr/>
          <p:nvPr/>
        </p:nvSpPr>
        <p:spPr>
          <a:xfrm>
            <a:off x="1455056" y="5159531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RH &lt; 40%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BF1F9-619A-5541-A606-D18FC5843F0D}"/>
              </a:ext>
            </a:extLst>
          </p:cNvPr>
          <p:cNvSpPr/>
          <p:nvPr/>
        </p:nvSpPr>
        <p:spPr>
          <a:xfrm>
            <a:off x="2498933" y="5159531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false</a:t>
            </a:r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04B4DFEF-7F7F-9A47-9C3A-BCF2EFDEA847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5182839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Externally applied water to the skin (e.g. spray; instead of only relying on sweating) will reduce the risk of dehydration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C38D451-DE7E-3949-9654-74C9E19D2357}"/>
              </a:ext>
            </a:extLst>
          </p:cNvPr>
          <p:cNvSpPr/>
          <p:nvPr/>
        </p:nvSpPr>
        <p:spPr>
          <a:xfrm>
            <a:off x="518885" y="6034395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&gt; 43°C</a:t>
            </a:r>
          </a:p>
        </p:txBody>
      </p:sp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F95EC630-DBCC-3B45-A31D-4719590BA49C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619232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is not </a:t>
                      </a:r>
                      <a:r>
                        <a:rPr lang="en-US" dirty="0" err="1"/>
                        <a:t>recommendend</a:t>
                      </a:r>
                      <a:r>
                        <a:rPr lang="en-US" dirty="0"/>
                        <a:t> when air temperature exceeds 43</a:t>
                      </a:r>
                      <a:r>
                        <a:rPr lang="en-US" sz="1800" dirty="0"/>
                        <a:t>°C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EF860C2-2936-204E-A37F-8E5F402C2FD8}"/>
              </a:ext>
            </a:extLst>
          </p:cNvPr>
          <p:cNvCxnSpPr>
            <a:cxnSpLocks/>
            <a:stCxn id="4" idx="1"/>
            <a:endCxn id="10" idx="1"/>
          </p:cNvCxnSpPr>
          <p:nvPr/>
        </p:nvCxnSpPr>
        <p:spPr>
          <a:xfrm rot="10800000" flipV="1">
            <a:off x="518885" y="1743884"/>
            <a:ext cx="12700" cy="8701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1D04AFC-546C-DD46-B768-6BC954AC6FC1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V="1">
            <a:off x="518885" y="1743884"/>
            <a:ext cx="12700" cy="18056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C6EE847-F258-C74D-AE13-E0A85A81406A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18885" y="1743885"/>
            <a:ext cx="12700" cy="28235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E54C7B5-FAB8-C643-BA44-BEB9CE5342D6}"/>
              </a:ext>
            </a:extLst>
          </p:cNvPr>
          <p:cNvCxnSpPr>
            <a:cxnSpLocks/>
            <a:stCxn id="4" idx="1"/>
            <a:endCxn id="20" idx="1"/>
          </p:cNvCxnSpPr>
          <p:nvPr/>
        </p:nvCxnSpPr>
        <p:spPr>
          <a:xfrm rot="10800000" flipV="1">
            <a:off x="518885" y="1743885"/>
            <a:ext cx="12700" cy="37589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52D2D6-2576-3842-B66E-C2FCB09EC4EA}"/>
              </a:ext>
            </a:extLst>
          </p:cNvPr>
          <p:cNvCxnSpPr>
            <a:cxnSpLocks/>
            <a:stCxn id="4" idx="1"/>
            <a:endCxn id="24" idx="1"/>
          </p:cNvCxnSpPr>
          <p:nvPr/>
        </p:nvCxnSpPr>
        <p:spPr>
          <a:xfrm rot="10800000" flipV="1">
            <a:off x="518885" y="1743885"/>
            <a:ext cx="12700" cy="463385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846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 tips (indoor – large area)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DBDFA-D7AB-1F4A-B93F-D8D5ED1A9253}"/>
              </a:ext>
            </a:extLst>
          </p:cNvPr>
          <p:cNvSpPr/>
          <p:nvPr/>
        </p:nvSpPr>
        <p:spPr>
          <a:xfrm>
            <a:off x="518885" y="140053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BF325-5FAC-2445-B08B-22C9135BEC36}"/>
              </a:ext>
            </a:extLst>
          </p:cNvPr>
          <p:cNvSpPr/>
          <p:nvPr/>
        </p:nvSpPr>
        <p:spPr>
          <a:xfrm>
            <a:off x="518885" y="2270676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34°C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2886481-04FD-2B48-9952-16C978A8FD51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2483778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beneficial, even if skin is dry.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19B258AA-F81C-7E4E-A804-E773DC0DA633}"/>
              </a:ext>
            </a:extLst>
          </p:cNvPr>
          <p:cNvSpPr/>
          <p:nvPr/>
        </p:nvSpPr>
        <p:spPr>
          <a:xfrm>
            <a:off x="518885" y="3206150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B4AC6A1-08F2-A74A-BFC0-A82867D5F934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3088983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 if skin is wet. Externally applied water to the skin (e.g. spray; instead of only relying on sweating) will reduce the risk of dehydration, and potentially enhance the fan benefit.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1F4419E-991A-F24E-BEE8-7B2E1F2F4596}"/>
              </a:ext>
            </a:extLst>
          </p:cNvPr>
          <p:cNvSpPr/>
          <p:nvPr/>
        </p:nvSpPr>
        <p:spPr>
          <a:xfrm>
            <a:off x="1455056" y="3190185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20% &lt;RH &lt; 50%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16FE3B-1B60-3F48-BFD8-DE067BC1CAE0}"/>
              </a:ext>
            </a:extLst>
          </p:cNvPr>
          <p:cNvSpPr/>
          <p:nvPr/>
        </p:nvSpPr>
        <p:spPr>
          <a:xfrm>
            <a:off x="2498933" y="3190185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true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971802-EEF1-564E-98ED-3B2AA756FA59}"/>
              </a:ext>
            </a:extLst>
          </p:cNvPr>
          <p:cNvSpPr/>
          <p:nvPr/>
        </p:nvSpPr>
        <p:spPr>
          <a:xfrm>
            <a:off x="518885" y="422405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graphicFrame>
        <p:nvGraphicFramePr>
          <p:cNvPr id="17" name="Table 7">
            <a:extLst>
              <a:ext uri="{FF2B5EF4-FFF2-40B4-BE49-F238E27FC236}">
                <a16:creationId xmlns:a16="http://schemas.microsoft.com/office/drawing/2014/main" id="{BB93CFE9-9198-7F4B-8CE0-92D053611A6B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4116141"/>
          <a:ext cx="8128000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may be beneficial if skin is wet. Externally applied water to the skin (e.g. spray; instead of only relying on sweating) will reduce the risk of dehydration, and potentially enhance the fan benefit."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EA954904-E261-DA47-BA9F-9B09115BB6BC}"/>
              </a:ext>
            </a:extLst>
          </p:cNvPr>
          <p:cNvSpPr/>
          <p:nvPr/>
        </p:nvSpPr>
        <p:spPr>
          <a:xfrm>
            <a:off x="1455056" y="4224057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40% &lt;RH &lt; 70%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BCBA73D-25F7-3646-A33E-24C9BE28F8BC}"/>
              </a:ext>
            </a:extLst>
          </p:cNvPr>
          <p:cNvSpPr/>
          <p:nvPr/>
        </p:nvSpPr>
        <p:spPr>
          <a:xfrm>
            <a:off x="2498933" y="4224057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false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D0910D-5133-FF4B-BDD1-9B18E42EF0F6}"/>
              </a:ext>
            </a:extLst>
          </p:cNvPr>
          <p:cNvSpPr/>
          <p:nvPr/>
        </p:nvSpPr>
        <p:spPr>
          <a:xfrm>
            <a:off x="518885" y="5159531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&lt; 43°C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CBDBA3C-3A68-914A-BBBE-5F426CCE4E4E}"/>
              </a:ext>
            </a:extLst>
          </p:cNvPr>
          <p:cNvSpPr/>
          <p:nvPr/>
        </p:nvSpPr>
        <p:spPr>
          <a:xfrm>
            <a:off x="1455056" y="5159531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RH &lt; 40%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CBF1F9-619A-5541-A606-D18FC5843F0D}"/>
              </a:ext>
            </a:extLst>
          </p:cNvPr>
          <p:cNvSpPr/>
          <p:nvPr/>
        </p:nvSpPr>
        <p:spPr>
          <a:xfrm>
            <a:off x="2498933" y="5159531"/>
            <a:ext cx="925287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Covering clothing = false</a:t>
            </a:r>
          </a:p>
        </p:txBody>
      </p:sp>
      <p:graphicFrame>
        <p:nvGraphicFramePr>
          <p:cNvPr id="23" name="Table 7">
            <a:extLst>
              <a:ext uri="{FF2B5EF4-FFF2-40B4-BE49-F238E27FC236}">
                <a16:creationId xmlns:a16="http://schemas.microsoft.com/office/drawing/2014/main" id="{04B4DFEF-7F7F-9A47-9C3A-BCF2EFDEA847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5182839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Externally applied water to the skin (e.g. spray; instead of only relying on sweating) will reduce the risk of dehydration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9C38D451-DE7E-3949-9654-74C9E19D2357}"/>
              </a:ext>
            </a:extLst>
          </p:cNvPr>
          <p:cNvSpPr/>
          <p:nvPr/>
        </p:nvSpPr>
        <p:spPr>
          <a:xfrm>
            <a:off x="518885" y="6034395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/>
              <a:t>Tair</a:t>
            </a:r>
            <a:r>
              <a:rPr lang="en-US" sz="800" dirty="0"/>
              <a:t> &gt; 43°C</a:t>
            </a:r>
          </a:p>
        </p:txBody>
      </p:sp>
      <p:graphicFrame>
        <p:nvGraphicFramePr>
          <p:cNvPr id="25" name="Table 7">
            <a:extLst>
              <a:ext uri="{FF2B5EF4-FFF2-40B4-BE49-F238E27FC236}">
                <a16:creationId xmlns:a16="http://schemas.microsoft.com/office/drawing/2014/main" id="{F95EC630-DBCC-3B45-A31D-4719590BA49C}"/>
              </a:ext>
            </a:extLst>
          </p:cNvPr>
          <p:cNvGraphicFramePr>
            <a:graphicFrameLocks noGrp="1"/>
          </p:cNvGraphicFramePr>
          <p:nvPr/>
        </p:nvGraphicFramePr>
        <p:xfrm>
          <a:off x="3744686" y="6192323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Increased airflow is not </a:t>
                      </a:r>
                      <a:r>
                        <a:rPr lang="en-US" dirty="0" err="1"/>
                        <a:t>recommendend</a:t>
                      </a:r>
                      <a:r>
                        <a:rPr lang="en-US" dirty="0"/>
                        <a:t> when air temperature exceeds 43</a:t>
                      </a:r>
                      <a:r>
                        <a:rPr lang="en-US" sz="1800" dirty="0"/>
                        <a:t>°C</a:t>
                      </a:r>
                      <a:r>
                        <a:rPr lang="en-US" dirty="0"/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EF860C2-2936-204E-A37F-8E5F402C2FD8}"/>
              </a:ext>
            </a:extLst>
          </p:cNvPr>
          <p:cNvCxnSpPr>
            <a:cxnSpLocks/>
            <a:stCxn id="4" idx="1"/>
            <a:endCxn id="10" idx="1"/>
          </p:cNvCxnSpPr>
          <p:nvPr/>
        </p:nvCxnSpPr>
        <p:spPr>
          <a:xfrm rot="10800000" flipV="1">
            <a:off x="518885" y="1743884"/>
            <a:ext cx="12700" cy="8701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1D04AFC-546C-DD46-B768-6BC954AC6FC1}"/>
              </a:ext>
            </a:extLst>
          </p:cNvPr>
          <p:cNvCxnSpPr>
            <a:cxnSpLocks/>
            <a:stCxn id="4" idx="1"/>
            <a:endCxn id="12" idx="1"/>
          </p:cNvCxnSpPr>
          <p:nvPr/>
        </p:nvCxnSpPr>
        <p:spPr>
          <a:xfrm rot="10800000" flipV="1">
            <a:off x="518885" y="1743884"/>
            <a:ext cx="12700" cy="18056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7C6EE847-F258-C74D-AE13-E0A85A81406A}"/>
              </a:ext>
            </a:extLst>
          </p:cNvPr>
          <p:cNvCxnSpPr>
            <a:cxnSpLocks/>
            <a:stCxn id="4" idx="1"/>
            <a:endCxn id="16" idx="1"/>
          </p:cNvCxnSpPr>
          <p:nvPr/>
        </p:nvCxnSpPr>
        <p:spPr>
          <a:xfrm rot="10800000" flipV="1">
            <a:off x="518885" y="1743885"/>
            <a:ext cx="12700" cy="282352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5E54C7B5-FAB8-C643-BA44-BEB9CE5342D6}"/>
              </a:ext>
            </a:extLst>
          </p:cNvPr>
          <p:cNvCxnSpPr>
            <a:cxnSpLocks/>
            <a:stCxn id="4" idx="1"/>
            <a:endCxn id="20" idx="1"/>
          </p:cNvCxnSpPr>
          <p:nvPr/>
        </p:nvCxnSpPr>
        <p:spPr>
          <a:xfrm rot="10800000" flipV="1">
            <a:off x="518885" y="1743885"/>
            <a:ext cx="12700" cy="375899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2A52D2D6-2576-3842-B66E-C2FCB09EC4EA}"/>
              </a:ext>
            </a:extLst>
          </p:cNvPr>
          <p:cNvCxnSpPr>
            <a:cxnSpLocks/>
            <a:stCxn id="4" idx="1"/>
            <a:endCxn id="24" idx="1"/>
          </p:cNvCxnSpPr>
          <p:nvPr/>
        </p:nvCxnSpPr>
        <p:spPr>
          <a:xfrm rot="10800000" flipV="1">
            <a:off x="518885" y="1743885"/>
            <a:ext cx="12700" cy="4633858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573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Cooling vest tips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0DBDFA-D7AB-1F4A-B93F-D8D5ED1A9253}"/>
              </a:ext>
            </a:extLst>
          </p:cNvPr>
          <p:cNvSpPr/>
          <p:nvPr/>
        </p:nvSpPr>
        <p:spPr>
          <a:xfrm>
            <a:off x="518885" y="1400537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BF325-5FAC-2445-B08B-22C9135BEC36}"/>
              </a:ext>
            </a:extLst>
          </p:cNvPr>
          <p:cNvSpPr/>
          <p:nvPr/>
        </p:nvSpPr>
        <p:spPr>
          <a:xfrm>
            <a:off x="518885" y="2270676"/>
            <a:ext cx="817581" cy="6866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PMV &lt; 2</a:t>
            </a:r>
          </a:p>
        </p:txBody>
      </p:sp>
      <p:graphicFrame>
        <p:nvGraphicFramePr>
          <p:cNvPr id="11" name="Table 7">
            <a:extLst>
              <a:ext uri="{FF2B5EF4-FFF2-40B4-BE49-F238E27FC236}">
                <a16:creationId xmlns:a16="http://schemas.microsoft.com/office/drawing/2014/main" id="{92886481-04FD-2B48-9952-16C978A8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312118"/>
              </p:ext>
            </p:extLst>
          </p:nvPr>
        </p:nvGraphicFramePr>
        <p:xfrm>
          <a:off x="1828799" y="2336145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temperature phase change material (between 21°C and 24°C) may improve your comfort and lower skin temperature but will not affect core temperature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B4AC6A1-08F2-A74A-BFC0-A82867D5F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695027"/>
              </p:ext>
            </p:extLst>
          </p:nvPr>
        </p:nvGraphicFramePr>
        <p:xfrm>
          <a:off x="1828799" y="3252764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 temperature phase change material (between 6°C and 18°C) may be used to cool down during short breaks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EEF860C2-2936-204E-A37F-8E5F402C2FD8}"/>
              </a:ext>
            </a:extLst>
          </p:cNvPr>
          <p:cNvCxnSpPr>
            <a:cxnSpLocks/>
            <a:stCxn id="4" idx="1"/>
            <a:endCxn id="10" idx="1"/>
          </p:cNvCxnSpPr>
          <p:nvPr/>
        </p:nvCxnSpPr>
        <p:spPr>
          <a:xfrm rot="10800000" flipV="1">
            <a:off x="518885" y="1743884"/>
            <a:ext cx="12700" cy="87013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1D04AFC-546C-DD46-B768-6BC954AC6FC1}"/>
              </a:ext>
            </a:extLst>
          </p:cNvPr>
          <p:cNvCxnSpPr>
            <a:cxnSpLocks/>
            <a:stCxn id="4" idx="1"/>
          </p:cNvCxnSpPr>
          <p:nvPr/>
        </p:nvCxnSpPr>
        <p:spPr>
          <a:xfrm rot="10800000" flipV="1">
            <a:off x="518885" y="1743884"/>
            <a:ext cx="12700" cy="180561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8623AA77-CA5F-FA48-B728-BC059A19A3EE}"/>
              </a:ext>
            </a:extLst>
          </p:cNvPr>
          <p:cNvSpPr/>
          <p:nvPr/>
        </p:nvSpPr>
        <p:spPr>
          <a:xfrm>
            <a:off x="518884" y="3206148"/>
            <a:ext cx="817581" cy="68669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(</a:t>
            </a:r>
            <a:r>
              <a:rPr lang="en-US" sz="800" dirty="0" err="1"/>
              <a:t>WBGTindoor+CAV</a:t>
            </a:r>
            <a:r>
              <a:rPr lang="en-US" sz="800" dirty="0"/>
              <a:t>)/RAL &gt; 1</a:t>
            </a:r>
          </a:p>
        </p:txBody>
      </p:sp>
      <p:graphicFrame>
        <p:nvGraphicFramePr>
          <p:cNvPr id="31" name="Table 7">
            <a:extLst>
              <a:ext uri="{FF2B5EF4-FFF2-40B4-BE49-F238E27FC236}">
                <a16:creationId xmlns:a16="http://schemas.microsoft.com/office/drawing/2014/main" id="{7FE2EE1F-A213-C241-B232-1A2044ABE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440695"/>
              </p:ext>
            </p:extLst>
          </p:nvPr>
        </p:nvGraphicFramePr>
        <p:xfrm>
          <a:off x="1828799" y="4216554"/>
          <a:ext cx="8128000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ventilated vest may be beneficial to increase the work time -&gt;depends highly on the environmental conditions, activity level </a:t>
                      </a:r>
                      <a:r>
                        <a:rPr lang="en-US"/>
                        <a:t>and clothing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920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B8ECD-E87C-BC4B-AAC3-00B578896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Hydration tips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DBF325-5FAC-2445-B08B-22C9135BEC36}"/>
              </a:ext>
            </a:extLst>
          </p:cNvPr>
          <p:cNvSpPr/>
          <p:nvPr/>
        </p:nvSpPr>
        <p:spPr>
          <a:xfrm>
            <a:off x="518884" y="2922262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PHS sweat &gt; 500g/h</a:t>
            </a:r>
          </a:p>
        </p:txBody>
      </p:sp>
      <p:graphicFrame>
        <p:nvGraphicFramePr>
          <p:cNvPr id="13" name="Table 7">
            <a:extLst>
              <a:ext uri="{FF2B5EF4-FFF2-40B4-BE49-F238E27FC236}">
                <a16:creationId xmlns:a16="http://schemas.microsoft.com/office/drawing/2014/main" id="{0B4AC6A1-08F2-A74A-BFC0-A82867D5F9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467769"/>
              </p:ext>
            </p:extLst>
          </p:nvPr>
        </p:nvGraphicFramePr>
        <p:xfrm>
          <a:off x="2148115" y="3080190"/>
          <a:ext cx="8128000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8293320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Be aware to compensate your sweat loss.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480045"/>
                  </a:ext>
                </a:extLst>
              </a:tr>
            </a:tbl>
          </a:graphicData>
        </a:graphic>
      </p:graphicFrame>
      <p:sp>
        <p:nvSpPr>
          <p:cNvPr id="26" name="Rectangle 25">
            <a:extLst>
              <a:ext uri="{FF2B5EF4-FFF2-40B4-BE49-F238E27FC236}">
                <a16:creationId xmlns:a16="http://schemas.microsoft.com/office/drawing/2014/main" id="{6224F810-BF7E-864B-942D-8DD31B0E857D}"/>
              </a:ext>
            </a:extLst>
          </p:cNvPr>
          <p:cNvSpPr/>
          <p:nvPr/>
        </p:nvSpPr>
        <p:spPr>
          <a:xfrm>
            <a:off x="518884" y="1927328"/>
            <a:ext cx="817581" cy="6866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Always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91B874-52C2-4F40-9E13-2935A9E28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115" y="1881074"/>
            <a:ext cx="1219199" cy="834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95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958</Words>
  <Application>Microsoft Macintosh PowerPoint</Application>
  <PresentationFormat>Widescreen</PresentationFormat>
  <Paragraphs>129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Adjust clothing tips</vt:lpstr>
      <vt:lpstr>Reschedule tips</vt:lpstr>
      <vt:lpstr>Fan tips (outdoor)</vt:lpstr>
      <vt:lpstr>Fan tips (indoor – small office)</vt:lpstr>
      <vt:lpstr>Fan tips (indoor – large area)</vt:lpstr>
      <vt:lpstr>Cooling vest tips</vt:lpstr>
      <vt:lpstr>Hydration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Boris Kingma</dc:creator>
  <cp:lastModifiedBy>Boris Kingma</cp:lastModifiedBy>
  <cp:revision>7</cp:revision>
  <dcterms:created xsi:type="dcterms:W3CDTF">2020-09-25T08:56:32Z</dcterms:created>
  <dcterms:modified xsi:type="dcterms:W3CDTF">2020-09-25T10:02:20Z</dcterms:modified>
</cp:coreProperties>
</file>