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8"/>
  </p:notesMasterIdLst>
  <p:handoutMasterIdLst>
    <p:handoutMasterId r:id="rId49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59" r:id="rId11"/>
    <p:sldId id="261" r:id="rId12"/>
    <p:sldId id="262" r:id="rId13"/>
    <p:sldId id="274" r:id="rId14"/>
    <p:sldId id="276" r:id="rId15"/>
    <p:sldId id="277" r:id="rId16"/>
    <p:sldId id="279" r:id="rId17"/>
    <p:sldId id="278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300" r:id="rId27"/>
    <p:sldId id="301" r:id="rId28"/>
    <p:sldId id="290" r:id="rId29"/>
    <p:sldId id="291" r:id="rId30"/>
    <p:sldId id="292" r:id="rId31"/>
    <p:sldId id="293" r:id="rId32"/>
    <p:sldId id="298" r:id="rId33"/>
    <p:sldId id="294" r:id="rId34"/>
    <p:sldId id="295" r:id="rId35"/>
    <p:sldId id="296" r:id="rId36"/>
    <p:sldId id="299" r:id="rId37"/>
    <p:sldId id="297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</p:sldIdLst>
  <p:sldSz cx="12188825" cy="6858000"/>
  <p:notesSz cx="6858000" cy="9144000"/>
  <p:defaultTextStyle>
    <a:defPPr rtl="0">
      <a:defRPr lang="el-g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53" autoAdjust="0"/>
  </p:normalViewPr>
  <p:slideViewPr>
    <p:cSldViewPr>
      <p:cViewPr varScale="1">
        <p:scale>
          <a:sx n="69" d="100"/>
          <a:sy n="69" d="100"/>
        </p:scale>
        <p:origin x="570" y="2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265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0EF0509-AE43-4EB5-8303-9327858C9C2D}" type="datetime1">
              <a:rPr lang="el-GR" smtClean="0"/>
              <a:t>19/10/2021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l-GR"/>
              <a:pPr algn="r" rtl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61CF018A-5C42-4AB6-8972-3EBD44B88A5E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4" name="Σύμβολο κράτησης θέσης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-GR" dirty="0"/>
              <a:t>Στυλ υποδείγματος κειμένου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8353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63790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41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8558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5169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5494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6034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noProof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478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0044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182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l-GR" smtClean="0"/>
              <a:pPr/>
              <a:t>19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5780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διαγώνιοι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Ευθεία γραμμή σύνδεσης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Ευθεία γραμμή σύνδεσης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Ευθεία γραμμή σύνδεσης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κάτω γραμμές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Ελεύθερη σχεδίαση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  <p:sp>
          <p:nvSpPr>
            <p:cNvPr id="10" name="Ελεύθερη σχεδίαση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  <p:sp>
          <p:nvSpPr>
            <p:cNvPr id="11" name="Ελεύθερη σχεδίαση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l-GR" dirty="0"/>
            </a:p>
          </p:txBody>
        </p:sp>
      </p:grp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 hasCustomPrompt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dirty="0"/>
              <a:t>Στυλ κύριου υπότιτλου</a:t>
            </a:r>
          </a:p>
        </p:txBody>
      </p:sp>
      <p:sp>
        <p:nvSpPr>
          <p:cNvPr id="22" name="Σύμβολο κράτησης ημερομηνίας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B114E9E-0D99-4132-9F20-6193C67FA641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23" name="Σύμβολο κράτησης υποσέλιδου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24" name="Σύμβολο κράτησης αριθμού διαφάνειας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E03D18-5920-476B-B621-F457E604BDF9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FD49017-5501-4F5E-BDF2-23E83AB435ED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22798E-C43A-45EE-B3D1-CC694D7B93D6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διαγώνιοι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Ευθεία γραμμή σύνδεσης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Ευθεία γραμμή σύνδεσης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Ευθεία γραμμή σύνδεσης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C3E4E7B-3787-4B29-807F-F54978DA009C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795C2-3C6D-46D9-AA9D-55838BE32457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Σύμβολο κράτησης θέσης περιεχομένου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Σύμβολο κράτησης θέσης περιεχομένου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7" name="Σύμβολο κράτησης θέσης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20B830-23DF-4498-A12D-0DC28DB90ED0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8" name="Σύμβολο κράτησης θέσης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9" name="Σύμβολο κράτησης θέσης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3" name="Σύμβολο κράτησης θέσης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FDC03-9023-46B1-A5BE-75CCF9E9930E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4" name="Σύμβολο κράτησης θέσης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5" name="Σύμβολο κράτησης θέσης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Σύμβολο κράτησης θέσης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ACF33E-69FA-4107-840B-E26512DD07C1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3" name="Σύμβολο κράτησης θέσης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4" name="Σύμβολο κράτησης θέσης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BC992-F594-4BC5-8969-D8212CAFCF5B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l-GR" dirty="0"/>
          </a:p>
        </p:txBody>
      </p:sp>
      <p:sp>
        <p:nvSpPr>
          <p:cNvPr id="4" name="Σύμβολο κράτησης θέσης κειμένου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3" name="Σύμβολο κράτησης θέσης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l-GR" dirty="0"/>
          </a:p>
        </p:txBody>
      </p:sp>
      <p:sp>
        <p:nvSpPr>
          <p:cNvPr id="5" name="Σύμβολο κράτησης θέσης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8993EF-2B22-4C2A-8339-E072A10DAA40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6" name="Σύμβολο κράτησης θέσης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  <p:sp>
        <p:nvSpPr>
          <p:cNvPr id="7" name="Σύμβολο κράτησης θέσης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l-GR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αριστερές γραμμές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Ελεύθερη σχεδίαση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1" name="Ελεύθερη σχεδίαση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  <p:sp>
          <p:nvSpPr>
            <p:cNvPr id="14" name="Ελεύθερη σχεδίαση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l-GR" dirty="0"/>
            </a:p>
          </p:txBody>
        </p:sp>
      </p:grpSp>
      <p:sp>
        <p:nvSpPr>
          <p:cNvPr id="2" name="Σύμβολο κράτησης θέσης τίτλου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l-GR" dirty="0"/>
              <a:t>Στυλ κύριου τίτλου</a:t>
            </a:r>
          </a:p>
        </p:txBody>
      </p:sp>
      <p:sp>
        <p:nvSpPr>
          <p:cNvPr id="3" name="Σύμβολο κράτησης θέσης κειμένου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l-GR" dirty="0"/>
              <a:t>Επεξεργασία στυλ κειμένου υποδείγματος</a:t>
            </a:r>
          </a:p>
          <a:p>
            <a:pPr lvl="1" rtl="0"/>
            <a:r>
              <a:rPr lang="el-GR" dirty="0"/>
              <a:t>Δεύτερου επιπέδου</a:t>
            </a:r>
          </a:p>
          <a:p>
            <a:pPr lvl="2" rtl="0"/>
            <a:r>
              <a:rPr lang="el-GR" dirty="0"/>
              <a:t>Τρίτου επιπέδου</a:t>
            </a:r>
          </a:p>
          <a:p>
            <a:pPr lvl="3" rtl="0"/>
            <a:r>
              <a:rPr lang="el-GR" dirty="0"/>
              <a:t>Τέταρτου επιπέδου</a:t>
            </a:r>
          </a:p>
          <a:p>
            <a:pPr lvl="4" rtl="0"/>
            <a:r>
              <a:rPr lang="el-GR" dirty="0"/>
              <a:t>Πέμπτου επιπέδου</a:t>
            </a:r>
          </a:p>
        </p:txBody>
      </p:sp>
      <p:sp>
        <p:nvSpPr>
          <p:cNvPr id="4" name="Σύμβολο κράτησης θέσης ημερομηνίας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C16F-8D31-4045-9A8D-0694E47699F9}" type="datetime1">
              <a:rPr lang="el-GR" smtClean="0"/>
              <a:pPr/>
              <a:t>19/10/2021</a:t>
            </a:fld>
            <a:endParaRPr lang="el-GR" dirty="0"/>
          </a:p>
        </p:txBody>
      </p:sp>
      <p:sp>
        <p:nvSpPr>
          <p:cNvPr id="5" name="Σύμβολο κράτησης θέσης υποσέλιδου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l-GR" dirty="0"/>
          </a:p>
        </p:txBody>
      </p:sp>
      <p:sp>
        <p:nvSpPr>
          <p:cNvPr id="6" name="Σύμβολο κράτησης θέσης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40857" y="1447800"/>
            <a:ext cx="10031836" cy="2235200"/>
          </a:xfrm>
        </p:spPr>
        <p:txBody>
          <a:bodyPr rtlCol="0">
            <a:normAutofit fontScale="90000"/>
          </a:bodyPr>
          <a:lstStyle/>
          <a:p>
            <a:pPr rtl="0"/>
            <a:r>
              <a:rPr lang="el-GR" dirty="0"/>
              <a:t>Ανάκτηση Πληροφορίας με χρήση Οπτικής Αναγνώρισης Χαρακτήρων και εμφάνιση της με χρήση Επαυξημένης Πραγματικότητας.</a:t>
            </a:r>
          </a:p>
        </p:txBody>
      </p:sp>
      <p:sp>
        <p:nvSpPr>
          <p:cNvPr id="5" name="Υπότιτλος 4"/>
          <p:cNvSpPr>
            <a:spLocks noGrp="1"/>
          </p:cNvSpPr>
          <p:nvPr>
            <p:ph type="subTitle" idx="1"/>
          </p:nvPr>
        </p:nvSpPr>
        <p:spPr>
          <a:xfrm>
            <a:off x="1625176" y="4114800"/>
            <a:ext cx="8735325" cy="1447800"/>
          </a:xfrm>
        </p:spPr>
        <p:txBody>
          <a:bodyPr rtlCol="0">
            <a:normAutofit/>
          </a:bodyPr>
          <a:lstStyle/>
          <a:p>
            <a:pPr rtl="0"/>
            <a:r>
              <a:rPr lang="el-GR" dirty="0" err="1"/>
              <a:t>Διπλωματικη</a:t>
            </a:r>
            <a:r>
              <a:rPr lang="el-GR" dirty="0"/>
              <a:t> </a:t>
            </a:r>
            <a:r>
              <a:rPr lang="el-GR" dirty="0" err="1"/>
              <a:t>εργασια</a:t>
            </a:r>
            <a:endParaRPr lang="el-GR" dirty="0"/>
          </a:p>
          <a:p>
            <a:pPr rtl="0"/>
            <a:r>
              <a:rPr lang="el-GR" dirty="0" err="1"/>
              <a:t>Νικολαοσ</a:t>
            </a:r>
            <a:r>
              <a:rPr lang="el-GR" dirty="0"/>
              <a:t> </a:t>
            </a:r>
            <a:r>
              <a:rPr lang="el-GR" dirty="0" err="1"/>
              <a:t>σπυροπουλοσ</a:t>
            </a:r>
            <a:endParaRPr lang="el-GR" dirty="0"/>
          </a:p>
          <a:p>
            <a:pPr rtl="0"/>
            <a:r>
              <a:rPr lang="el-GR" dirty="0" err="1"/>
              <a:t>Επιβλεπων</a:t>
            </a:r>
            <a:r>
              <a:rPr lang="el-GR" dirty="0"/>
              <a:t>: </a:t>
            </a:r>
            <a:r>
              <a:rPr lang="el-GR" dirty="0" err="1"/>
              <a:t>νικολαοσ</a:t>
            </a:r>
            <a:r>
              <a:rPr lang="el-GR" dirty="0"/>
              <a:t> </a:t>
            </a:r>
            <a:r>
              <a:rPr lang="el-GR" dirty="0" err="1"/>
              <a:t>μαμουλησ</a:t>
            </a:r>
            <a:endParaRPr lang="el-GR" dirty="0"/>
          </a:p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465DBA1-E9BE-4BA3-BFE2-5B0EA45D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9377" y="1041400"/>
            <a:ext cx="5082740" cy="914400"/>
          </a:xfrm>
        </p:spPr>
        <p:txBody>
          <a:bodyPr/>
          <a:lstStyle/>
          <a:p>
            <a:r>
              <a:rPr lang="el-GR" dirty="0" err="1"/>
              <a:t>αναπτυξιακα</a:t>
            </a:r>
            <a:r>
              <a:rPr lang="el-GR" dirty="0"/>
              <a:t> </a:t>
            </a:r>
            <a:r>
              <a:rPr lang="el-GR" dirty="0" err="1"/>
              <a:t>εργαλεια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0C794E1-1068-4382-8C1D-F232EBEF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7789" y="2265362"/>
            <a:ext cx="5078677" cy="3454400"/>
          </a:xfrm>
        </p:spPr>
        <p:txBody>
          <a:bodyPr/>
          <a:lstStyle/>
          <a:p>
            <a:r>
              <a:rPr lang="en-US" dirty="0"/>
              <a:t>Tesseract OCR</a:t>
            </a:r>
          </a:p>
          <a:p>
            <a:r>
              <a:rPr lang="en-US" dirty="0"/>
              <a:t>Google Vision API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D8EBA4DB-0BC1-428D-BA07-9864AAA7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el-GR" dirty="0"/>
              <a:t>Οπτική</a:t>
            </a:r>
            <a:r>
              <a:rPr lang="en-US" dirty="0"/>
              <a:t> </a:t>
            </a:r>
            <a:r>
              <a:rPr lang="el-GR" dirty="0"/>
              <a:t>Αναγνώριση Χαρακτήρων </a:t>
            </a:r>
            <a:br>
              <a:rPr lang="el-GR" dirty="0"/>
            </a:br>
            <a:endParaRPr lang="en-US" dirty="0"/>
          </a:p>
        </p:txBody>
      </p:sp>
      <p:pic>
        <p:nvPicPr>
          <p:cNvPr id="4102" name="Picture 6" descr="tesseract 言語データのダウンロード | Binary Star">
            <a:extLst>
              <a:ext uri="{FF2B5EF4-FFF2-40B4-BE49-F238E27FC236}">
                <a16:creationId xmlns:a16="http://schemas.microsoft.com/office/drawing/2014/main" id="{82323578-0161-44AC-8E4B-B87F699A7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612" y="13716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oogle launches Cloud Vision API application - Routee.net">
            <a:extLst>
              <a:ext uri="{FF2B5EF4-FFF2-40B4-BE49-F238E27FC236}">
                <a16:creationId xmlns:a16="http://schemas.microsoft.com/office/drawing/2014/main" id="{32B826BB-CCD2-4063-A467-827B0B293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4202112"/>
            <a:ext cx="35814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1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C506A2C-7C69-41C7-BEF1-EA5F0554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13" y="1041400"/>
            <a:ext cx="6856729" cy="914400"/>
          </a:xfrm>
        </p:spPr>
        <p:txBody>
          <a:bodyPr/>
          <a:lstStyle/>
          <a:p>
            <a:r>
              <a:rPr lang="el-GR" dirty="0" err="1"/>
              <a:t>Τεχνολογια</a:t>
            </a:r>
            <a:r>
              <a:rPr lang="el-GR" dirty="0"/>
              <a:t> </a:t>
            </a:r>
            <a:r>
              <a:rPr lang="el-GR" dirty="0" err="1"/>
              <a:t>Παρουσασ</a:t>
            </a:r>
            <a:r>
              <a:rPr lang="el-GR" dirty="0"/>
              <a:t> </a:t>
            </a:r>
            <a:r>
              <a:rPr lang="el-GR" dirty="0" err="1"/>
              <a:t>διπλωματικη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EE9A8DA-C74C-4D09-92E2-42689200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6012" y="2198398"/>
            <a:ext cx="7237729" cy="3225800"/>
          </a:xfrm>
        </p:spPr>
        <p:txBody>
          <a:bodyPr/>
          <a:lstStyle/>
          <a:p>
            <a:r>
              <a:rPr lang="el-GR" dirty="0"/>
              <a:t>Χρήση </a:t>
            </a:r>
            <a:r>
              <a:rPr lang="en-US" dirty="0"/>
              <a:t>Tesseract OCR</a:t>
            </a:r>
            <a:r>
              <a:rPr lang="el-GR" dirty="0"/>
              <a:t> - </a:t>
            </a:r>
            <a:r>
              <a:rPr lang="en-US" dirty="0"/>
              <a:t>Tesseract4Android </a:t>
            </a:r>
          </a:p>
          <a:p>
            <a:pPr lvl="1"/>
            <a:r>
              <a:rPr lang="en-US" dirty="0"/>
              <a:t>Fork </a:t>
            </a:r>
            <a:r>
              <a:rPr lang="el-GR" dirty="0"/>
              <a:t>της </a:t>
            </a:r>
            <a:r>
              <a:rPr lang="en-US" dirty="0"/>
              <a:t>Tess-two</a:t>
            </a:r>
            <a:r>
              <a:rPr lang="el-GR" dirty="0"/>
              <a:t>.</a:t>
            </a:r>
            <a:r>
              <a:rPr lang="en-US" dirty="0"/>
              <a:t> </a:t>
            </a:r>
            <a:endParaRPr lang="el-GR" dirty="0"/>
          </a:p>
          <a:p>
            <a:pPr lvl="1"/>
            <a:r>
              <a:rPr lang="el-GR" dirty="0"/>
              <a:t>Ειδικά διαμορφωμένη για </a:t>
            </a:r>
            <a:r>
              <a:rPr lang="en-US" dirty="0"/>
              <a:t>android </a:t>
            </a:r>
            <a:r>
              <a:rPr lang="el-GR" dirty="0"/>
              <a:t>εφαρμογές.</a:t>
            </a:r>
          </a:p>
          <a:p>
            <a:pPr lvl="1"/>
            <a:r>
              <a:rPr lang="el-GR" dirty="0"/>
              <a:t>Καλύτερα αποτελέσματα από την </a:t>
            </a:r>
            <a:r>
              <a:rPr lang="en-US" dirty="0"/>
              <a:t>Tess-two</a:t>
            </a:r>
            <a:r>
              <a:rPr lang="el-GR" dirty="0"/>
              <a:t>.</a:t>
            </a:r>
            <a:endParaRPr lang="en-US" dirty="0"/>
          </a:p>
          <a:p>
            <a:pPr lvl="1"/>
            <a:r>
              <a:rPr lang="el-GR" dirty="0"/>
              <a:t>Επεξεργασία Εικόνας πριν την αναγνώριση.</a:t>
            </a:r>
            <a:endParaRPr lang="en-US" dirty="0"/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6979E003-F667-4DE5-BD94-A8D2E7BB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0025" cy="1223962"/>
          </a:xfrm>
        </p:spPr>
        <p:txBody>
          <a:bodyPr/>
          <a:lstStyle/>
          <a:p>
            <a:r>
              <a:rPr lang="el-GR" dirty="0"/>
              <a:t>Οπτική</a:t>
            </a:r>
            <a:r>
              <a:rPr lang="en-US" dirty="0"/>
              <a:t> </a:t>
            </a:r>
            <a:r>
              <a:rPr lang="el-GR" dirty="0"/>
              <a:t>Αναγνώριση Χαρακτήρων </a:t>
            </a:r>
            <a:br>
              <a:rPr lang="el-G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1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460363F-63B2-45F7-8833-66E662E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Επεξεργασία Εικόνας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178F71F-77DE-401C-903E-61D7BDD5B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37C0EB7C-786D-4EE4-8D7A-E8AD1AC51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Βιβλιοθήκη υπολογιστικής όρασης .</a:t>
            </a:r>
          </a:p>
          <a:p>
            <a:r>
              <a:rPr lang="el-GR" dirty="0"/>
              <a:t>Συναρτήσεις επεξεργασίας εικόνας σε πραγματικό χρόνο</a:t>
            </a:r>
          </a:p>
          <a:p>
            <a:endParaRPr lang="el-GR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FA19C32-458F-40B2-9AB4-BCA705B85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Γιατι</a:t>
            </a:r>
            <a:r>
              <a:rPr lang="el-GR" dirty="0"/>
              <a:t> </a:t>
            </a:r>
            <a:r>
              <a:rPr lang="el-GR" dirty="0" err="1"/>
              <a:t>χρειαστηκε</a:t>
            </a:r>
            <a:r>
              <a:rPr lang="el-GR" dirty="0"/>
              <a:t>?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ADA8B01-1FDD-4A86-95AA-28D73085E2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Επιλέχθηκε για περαιτέρω επεξεργασία εικόνας.</a:t>
            </a:r>
          </a:p>
          <a:p>
            <a:pPr lvl="1"/>
            <a:r>
              <a:rPr lang="el-GR" dirty="0"/>
              <a:t>Πριν την αναγνώριση χαρακτήρων.</a:t>
            </a:r>
          </a:p>
          <a:p>
            <a:r>
              <a:rPr lang="el-GR" dirty="0"/>
              <a:t>Συμβάλει στην ορθότερη αναγνώριση κειμένου.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4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C3879C-ED23-481E-95CF-E50626FE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Επαυξημένη Πραγματικότητα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83E76B7-8CED-47FB-A45A-35748DD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148800"/>
            <a:ext cx="10360501" cy="4462272"/>
          </a:xfrm>
        </p:spPr>
        <p:txBody>
          <a:bodyPr/>
          <a:lstStyle/>
          <a:p>
            <a:r>
              <a:rPr lang="el-GR" dirty="0"/>
              <a:t>Εφικτή συνύπαρξη ενός εικονικού κόσμου με τον πραγματικό.</a:t>
            </a:r>
          </a:p>
          <a:p>
            <a:r>
              <a:rPr lang="el-GR" dirty="0"/>
              <a:t>Εισαγωγή ψηφιακών αντικειμένων στο φυσικό περιβάλλον σε πραγματικό χρόνο.</a:t>
            </a:r>
          </a:p>
          <a:p>
            <a:r>
              <a:rPr lang="el-GR" dirty="0"/>
              <a:t>Δια δραστική εμπειρία χρήστη.</a:t>
            </a:r>
          </a:p>
        </p:txBody>
      </p:sp>
    </p:spTree>
    <p:extLst>
      <p:ext uri="{BB962C8B-B14F-4D97-AF65-F5344CB8AC3E}">
        <p14:creationId xmlns:p14="http://schemas.microsoft.com/office/powerpoint/2010/main" val="90055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8B0322-2054-4202-AB2F-2B10CCA0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Επαυξημένη Πραγματικότητα 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01EF0F3-FEA0-45F1-9FE5-434BCA912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Αναπτυξιακα</a:t>
            </a:r>
            <a:r>
              <a:rPr lang="el-GR" dirty="0"/>
              <a:t> </a:t>
            </a:r>
            <a:r>
              <a:rPr lang="el-GR" dirty="0" err="1"/>
              <a:t>εργαλεια</a:t>
            </a:r>
            <a:r>
              <a:rPr lang="en-US" dirty="0"/>
              <a:t> 	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7C209DB-E7AE-439E-AFD1-0D0B1264DA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ARCore</a:t>
            </a:r>
            <a:r>
              <a:rPr lang="en-US" dirty="0"/>
              <a:t> – Android </a:t>
            </a:r>
            <a:r>
              <a:rPr lang="el-GR" dirty="0"/>
              <a:t>εφαρμογές</a:t>
            </a:r>
          </a:p>
          <a:p>
            <a:r>
              <a:rPr lang="en-US" dirty="0" err="1"/>
              <a:t>Arkit</a:t>
            </a:r>
            <a:r>
              <a:rPr lang="en-US" dirty="0"/>
              <a:t> </a:t>
            </a:r>
            <a:r>
              <a:rPr lang="el-GR" dirty="0"/>
              <a:t>– </a:t>
            </a:r>
            <a:r>
              <a:rPr lang="en-US" dirty="0" err="1"/>
              <a:t>Ios</a:t>
            </a:r>
            <a:r>
              <a:rPr lang="en-US" dirty="0"/>
              <a:t> </a:t>
            </a:r>
            <a:r>
              <a:rPr lang="el-GR" dirty="0"/>
              <a:t>εφαρμογές. </a:t>
            </a:r>
            <a:endParaRPr lang="en-US" dirty="0"/>
          </a:p>
        </p:txBody>
      </p:sp>
      <p:pic>
        <p:nvPicPr>
          <p:cNvPr id="5122" name="Picture 2" descr="Introduction to Augmented Reality and ARCore | Coursera">
            <a:extLst>
              <a:ext uri="{FF2B5EF4-FFF2-40B4-BE49-F238E27FC236}">
                <a16:creationId xmlns:a16="http://schemas.microsoft.com/office/drawing/2014/main" id="{BCA9FD25-77F0-42FA-ABDF-3F0BD876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1498600"/>
            <a:ext cx="2597150" cy="25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Πρώτα demo επαυξημένης πραγματικότητας με το ARKit του iOS 11 - Apple -  Insomnia.gr">
            <a:extLst>
              <a:ext uri="{FF2B5EF4-FFF2-40B4-BE49-F238E27FC236}">
                <a16:creationId xmlns:a16="http://schemas.microsoft.com/office/drawing/2014/main" id="{CC1FAC08-3B1B-4FCD-931E-FE2BC1DE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4424366"/>
            <a:ext cx="3390901" cy="21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C506A2C-7C69-41C7-BEF1-EA5F0554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13" y="1041400"/>
            <a:ext cx="6856729" cy="914400"/>
          </a:xfrm>
        </p:spPr>
        <p:txBody>
          <a:bodyPr/>
          <a:lstStyle/>
          <a:p>
            <a:r>
              <a:rPr lang="el-GR" dirty="0" err="1"/>
              <a:t>Τεχνολογια</a:t>
            </a:r>
            <a:r>
              <a:rPr lang="el-GR" dirty="0"/>
              <a:t> </a:t>
            </a:r>
            <a:r>
              <a:rPr lang="el-GR" dirty="0" err="1"/>
              <a:t>Παρουσασ</a:t>
            </a:r>
            <a:r>
              <a:rPr lang="el-GR" dirty="0"/>
              <a:t> </a:t>
            </a:r>
            <a:r>
              <a:rPr lang="el-GR" dirty="0" err="1"/>
              <a:t>διπλωματικη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EE9A8DA-C74C-4D09-92E2-42689200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6012" y="2198398"/>
            <a:ext cx="7237729" cy="3225800"/>
          </a:xfrm>
        </p:spPr>
        <p:txBody>
          <a:bodyPr/>
          <a:lstStyle/>
          <a:p>
            <a:r>
              <a:rPr lang="el-GR" dirty="0"/>
              <a:t>Χρήση </a:t>
            </a:r>
            <a:r>
              <a:rPr lang="en-US" dirty="0" err="1"/>
              <a:t>ARCore</a:t>
            </a:r>
            <a:r>
              <a:rPr lang="en-US" dirty="0"/>
              <a:t>  </a:t>
            </a:r>
            <a:r>
              <a:rPr lang="el-GR" dirty="0"/>
              <a:t>και </a:t>
            </a:r>
            <a:r>
              <a:rPr lang="en-US" dirty="0" err="1"/>
              <a:t>Sceneform</a:t>
            </a:r>
            <a:endParaRPr lang="en-US" dirty="0"/>
          </a:p>
          <a:p>
            <a:pPr lvl="1"/>
            <a:r>
              <a:rPr lang="el-GR" dirty="0"/>
              <a:t>Συμβατά για </a:t>
            </a:r>
            <a:r>
              <a:rPr lang="en-US" dirty="0"/>
              <a:t>android </a:t>
            </a:r>
            <a:r>
              <a:rPr lang="el-GR" dirty="0"/>
              <a:t>εφαρμογές.</a:t>
            </a:r>
          </a:p>
          <a:p>
            <a:pPr lvl="1"/>
            <a:r>
              <a:rPr lang="en-US" dirty="0" err="1"/>
              <a:t>Sceneform</a:t>
            </a:r>
            <a:r>
              <a:rPr lang="en-US" dirty="0"/>
              <a:t>, </a:t>
            </a:r>
            <a:r>
              <a:rPr lang="el-GR" dirty="0"/>
              <a:t>εισαγωγή αντικειμένων </a:t>
            </a:r>
            <a:r>
              <a:rPr lang="en-US" dirty="0"/>
              <a:t>3d </a:t>
            </a:r>
            <a:r>
              <a:rPr lang="el-GR" dirty="0"/>
              <a:t>χωρίς </a:t>
            </a:r>
            <a:r>
              <a:rPr lang="en-US" dirty="0"/>
              <a:t>OpenGL</a:t>
            </a:r>
            <a:endParaRPr lang="el-GR" dirty="0"/>
          </a:p>
          <a:p>
            <a:pPr lvl="1"/>
            <a:r>
              <a:rPr lang="en-US" dirty="0" err="1"/>
              <a:t>Sceneform</a:t>
            </a:r>
            <a:r>
              <a:rPr lang="en-US" dirty="0"/>
              <a:t> Maintained SDK for Android</a:t>
            </a:r>
          </a:p>
          <a:p>
            <a:pPr lvl="2"/>
            <a:r>
              <a:rPr lang="en-US" dirty="0"/>
              <a:t>Fork </a:t>
            </a:r>
            <a:r>
              <a:rPr lang="el-GR" dirty="0"/>
              <a:t>του </a:t>
            </a:r>
            <a:r>
              <a:rPr lang="en-US" dirty="0" err="1"/>
              <a:t>Sceneform</a:t>
            </a:r>
            <a:r>
              <a:rPr lang="en-US" dirty="0"/>
              <a:t> </a:t>
            </a:r>
            <a:r>
              <a:rPr lang="el-GR" dirty="0"/>
              <a:t>από τον </a:t>
            </a:r>
            <a:r>
              <a:rPr lang="en-US" dirty="0"/>
              <a:t>Thomas </a:t>
            </a:r>
            <a:r>
              <a:rPr lang="en-US" dirty="0" err="1"/>
              <a:t>Gorisse</a:t>
            </a:r>
            <a:r>
              <a:rPr lang="en-US" dirty="0"/>
              <a:t>.</a:t>
            </a:r>
          </a:p>
          <a:p>
            <a:pPr lvl="2"/>
            <a:r>
              <a:rPr lang="el-GR" dirty="0"/>
              <a:t>Υποστήριξη </a:t>
            </a:r>
            <a:r>
              <a:rPr lang="en-US" dirty="0" err="1"/>
              <a:t>gITF</a:t>
            </a:r>
            <a:r>
              <a:rPr lang="en-US" dirty="0"/>
              <a:t> </a:t>
            </a:r>
            <a:r>
              <a:rPr lang="el-GR" dirty="0"/>
              <a:t>μοντέλων.</a:t>
            </a:r>
          </a:p>
          <a:p>
            <a:pPr lvl="2"/>
            <a:r>
              <a:rPr lang="el-GR" dirty="0"/>
              <a:t>Επιλογή εναλλακτικής λόγω κατάργησης του </a:t>
            </a:r>
            <a:r>
              <a:rPr lang="en-US" dirty="0" err="1"/>
              <a:t>Sceneform</a:t>
            </a:r>
            <a:r>
              <a:rPr lang="en-US" dirty="0"/>
              <a:t> </a:t>
            </a:r>
            <a:r>
              <a:rPr lang="el-GR" dirty="0"/>
              <a:t>για </a:t>
            </a:r>
            <a:r>
              <a:rPr lang="en-US" dirty="0"/>
              <a:t>Android Studio</a:t>
            </a:r>
            <a:r>
              <a:rPr lang="el-GR" dirty="0"/>
              <a:t>.</a:t>
            </a:r>
          </a:p>
        </p:txBody>
      </p:sp>
      <p:sp>
        <p:nvSpPr>
          <p:cNvPr id="7" name="Τίτλος 1">
            <a:extLst>
              <a:ext uri="{FF2B5EF4-FFF2-40B4-BE49-F238E27FC236}">
                <a16:creationId xmlns:a16="http://schemas.microsoft.com/office/drawing/2014/main" id="{6979E003-F667-4DE5-BD94-A8D2E7BB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13" y="-20782"/>
            <a:ext cx="10360025" cy="1223962"/>
          </a:xfrm>
        </p:spPr>
        <p:txBody>
          <a:bodyPr/>
          <a:lstStyle/>
          <a:p>
            <a:r>
              <a:rPr lang="el-GR" dirty="0"/>
              <a:t>Επαυξημένη Πραγματικότητα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0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1006BE1-2E3B-4DDA-A62F-A60E7D9C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Συλλογή δεδομένων από τον ιστό.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59E34ED-4651-4E32-9963-344DA97D5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Scrappy framework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65110F9-2A79-4867-9F1E-9B60013838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Αυτόματη συλλογή δεδομένων από τον ιστό.</a:t>
            </a:r>
          </a:p>
          <a:p>
            <a:r>
              <a:rPr lang="en-US" dirty="0"/>
              <a:t>Python framework</a:t>
            </a:r>
            <a:endParaRPr lang="el-GR" dirty="0"/>
          </a:p>
          <a:p>
            <a:r>
              <a:rPr lang="el-GR" dirty="0"/>
              <a:t>Εξαγωγή δεδομένων σε μορφή </a:t>
            </a:r>
            <a:r>
              <a:rPr lang="en-US" dirty="0"/>
              <a:t>JSON, CSV, XML</a:t>
            </a:r>
            <a:endParaRPr lang="el-GR" dirty="0"/>
          </a:p>
          <a:p>
            <a:r>
              <a:rPr lang="el-GR" dirty="0"/>
              <a:t>Εξαγωγή με εκφράσεις </a:t>
            </a:r>
            <a:r>
              <a:rPr lang="en-US" dirty="0" err="1"/>
              <a:t>Xpath</a:t>
            </a:r>
            <a:r>
              <a:rPr lang="en-US" dirty="0"/>
              <a:t> </a:t>
            </a:r>
            <a:r>
              <a:rPr lang="el-GR" dirty="0"/>
              <a:t>ή</a:t>
            </a:r>
            <a:r>
              <a:rPr lang="en-US" dirty="0"/>
              <a:t> CSS</a:t>
            </a:r>
            <a:r>
              <a:rPr lang="el-GR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165B94E3-31B4-4612-8332-840546ED9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Γιατι</a:t>
            </a:r>
            <a:r>
              <a:rPr lang="el-GR" dirty="0"/>
              <a:t> </a:t>
            </a:r>
            <a:r>
              <a:rPr lang="el-GR" dirty="0" err="1"/>
              <a:t>χρειαστηκε</a:t>
            </a:r>
            <a:r>
              <a:rPr lang="el-GR" dirty="0"/>
              <a:t>?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C82ADBA5-F205-4421-BE09-08E44E00BC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Χρήση του για συλλογή δεδομένων για επαγγελματίες από το </a:t>
            </a:r>
            <a:r>
              <a:rPr lang="en-US" dirty="0"/>
              <a:t>vrisko.gr</a:t>
            </a:r>
            <a:r>
              <a:rPr lang="el-G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4306A52-5614-4C0D-A487-E5027CA8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Βάση δεδομένων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6932501-7382-4DA7-9910-8A9FDA28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820" y="1701800"/>
            <a:ext cx="5412992" cy="9144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sqlite</a:t>
            </a:r>
            <a:r>
              <a:rPr lang="en-US" dirty="0"/>
              <a:t> - </a:t>
            </a:r>
            <a:r>
              <a:rPr lang="en-US" dirty="0" err="1"/>
              <a:t>sqlitestudio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C7FCEA0-D5A2-4508-A63E-BE53965D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/>
          <a:lstStyle/>
          <a:p>
            <a:r>
              <a:rPr lang="el-GR" dirty="0"/>
              <a:t>Σύστημα διαχείρισης σχεσιακών δεδομένων. </a:t>
            </a:r>
          </a:p>
          <a:p>
            <a:r>
              <a:rPr lang="en-US" dirty="0" err="1"/>
              <a:t>SQLiteStudio</a:t>
            </a:r>
            <a:r>
              <a:rPr lang="en-US" dirty="0"/>
              <a:t> – desktop </a:t>
            </a:r>
            <a:r>
              <a:rPr lang="el-GR" dirty="0"/>
              <a:t>εφαρμογή για εύκολη δημιουργία βάσεων δεδομένων.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B6C176E-1E42-4A33-8AD3-B20097C1E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Γιατι</a:t>
            </a:r>
            <a:r>
              <a:rPr lang="el-GR" dirty="0"/>
              <a:t> </a:t>
            </a:r>
            <a:r>
              <a:rPr lang="el-GR" dirty="0" err="1"/>
              <a:t>χρειαστηκε</a:t>
            </a:r>
            <a:r>
              <a:rPr lang="el-GR" dirty="0"/>
              <a:t>?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CC8B1DF-D08D-488E-A014-E408D6DB13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Χρήση της βιβλιοθήκης </a:t>
            </a:r>
            <a:r>
              <a:rPr lang="en-US" dirty="0"/>
              <a:t>Room </a:t>
            </a:r>
          </a:p>
          <a:p>
            <a:r>
              <a:rPr lang="el-GR" dirty="0"/>
              <a:t>Διαχείριση της βάσης. </a:t>
            </a:r>
          </a:p>
          <a:p>
            <a:r>
              <a:rPr lang="el-GR" dirty="0"/>
              <a:t>Βασίζεται σε </a:t>
            </a:r>
            <a:r>
              <a:rPr lang="en-US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9340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083002-64BB-4376-A5FE-D6D6D909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&amp; Διαχείριση Βάσης δεδομένων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1CC9A71-2FC4-470D-84A6-BF096E2A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820" y="1498600"/>
            <a:ext cx="5082740" cy="914400"/>
          </a:xfrm>
        </p:spPr>
        <p:txBody>
          <a:bodyPr/>
          <a:lstStyle/>
          <a:p>
            <a:r>
              <a:rPr lang="en-US" dirty="0"/>
              <a:t>Room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AA58317-4DA9-45A8-864E-1BEFD60D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4820" y="2413000"/>
            <a:ext cx="5078677" cy="3454400"/>
          </a:xfrm>
        </p:spPr>
        <p:txBody>
          <a:bodyPr/>
          <a:lstStyle/>
          <a:p>
            <a:r>
              <a:rPr lang="el-GR" dirty="0"/>
              <a:t>Βιβλιοθήκη </a:t>
            </a:r>
            <a:r>
              <a:rPr lang="en-US" dirty="0"/>
              <a:t>Android</a:t>
            </a:r>
            <a:endParaRPr lang="el-GR" dirty="0"/>
          </a:p>
          <a:p>
            <a:r>
              <a:rPr lang="el-GR" dirty="0"/>
              <a:t>Πρωτογενή Συστατικά</a:t>
            </a:r>
          </a:p>
          <a:p>
            <a:pPr lvl="1"/>
            <a:r>
              <a:rPr lang="en-US" dirty="0"/>
              <a:t>Room Database </a:t>
            </a:r>
          </a:p>
          <a:p>
            <a:pPr lvl="2"/>
            <a:r>
              <a:rPr lang="el-GR" dirty="0"/>
              <a:t>Βάση δεδομένων</a:t>
            </a:r>
            <a:endParaRPr lang="en-US" dirty="0"/>
          </a:p>
          <a:p>
            <a:pPr lvl="1"/>
            <a:r>
              <a:rPr lang="en-US" dirty="0"/>
              <a:t>Entities</a:t>
            </a:r>
            <a:endParaRPr lang="el-GR" dirty="0"/>
          </a:p>
          <a:p>
            <a:pPr lvl="2"/>
            <a:r>
              <a:rPr lang="el-GR" dirty="0"/>
              <a:t>Πίνακες βάσης δεδομένων.</a:t>
            </a:r>
            <a:endParaRPr lang="en-US" dirty="0"/>
          </a:p>
          <a:p>
            <a:pPr lvl="1"/>
            <a:r>
              <a:rPr lang="en-US" dirty="0"/>
              <a:t>Dao</a:t>
            </a:r>
            <a:endParaRPr lang="el-GR" dirty="0"/>
          </a:p>
          <a:p>
            <a:pPr lvl="2"/>
            <a:r>
              <a:rPr lang="en-US" dirty="0"/>
              <a:t>Queries </a:t>
            </a:r>
          </a:p>
          <a:p>
            <a:r>
              <a:rPr lang="el-GR" dirty="0"/>
              <a:t>Χρήση </a:t>
            </a:r>
            <a:r>
              <a:rPr lang="en-US" dirty="0"/>
              <a:t>Live Data</a:t>
            </a:r>
          </a:p>
          <a:p>
            <a:endParaRPr lang="en-US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9FEA018-A1FD-4F6D-9CA7-8C4118CE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21" y="1828800"/>
            <a:ext cx="6062163" cy="45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8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5200" dirty="0"/>
              <a:t>Σχεδίαση και Υλοποίηση Εφαρμογής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3420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Τίτλος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Στόχος της διπλωματικής:</a:t>
            </a:r>
          </a:p>
        </p:txBody>
      </p:sp>
      <p:sp>
        <p:nvSpPr>
          <p:cNvPr id="14" name="Σύμβολο κράτησης θέσης περιεχομένου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l-GR" dirty="0"/>
              <a:t>Υλοποίηση μιας </a:t>
            </a:r>
            <a:r>
              <a:rPr lang="el-GR" dirty="0" err="1"/>
              <a:t>καινοτόμας</a:t>
            </a:r>
            <a:r>
              <a:rPr lang="el-GR" dirty="0"/>
              <a:t> δια δραστικής </a:t>
            </a:r>
            <a:r>
              <a:rPr lang="en-US" dirty="0"/>
              <a:t>Android</a:t>
            </a:r>
            <a:r>
              <a:rPr lang="el-GR" dirty="0"/>
              <a:t> εφαρμογής.</a:t>
            </a:r>
          </a:p>
          <a:p>
            <a:pPr rtl="0"/>
            <a:r>
              <a:rPr lang="el-GR" dirty="0"/>
              <a:t>Ανάκτηση </a:t>
            </a:r>
            <a:r>
              <a:rPr lang="el-GR" dirty="0" err="1"/>
              <a:t>Πληροφόριας</a:t>
            </a:r>
            <a:r>
              <a:rPr lang="el-GR" dirty="0"/>
              <a:t> από ταμπέλες/ επιγραφές/ πινακίδες επαγγελματιών.</a:t>
            </a:r>
          </a:p>
          <a:p>
            <a:pPr rtl="0"/>
            <a:r>
              <a:rPr lang="el-GR" dirty="0"/>
              <a:t>Αναζήτηση με χρήση Οπτικής Αναγνώρισης Χαρακτήρων.</a:t>
            </a:r>
          </a:p>
          <a:p>
            <a:pPr rtl="0"/>
            <a:r>
              <a:rPr lang="el-GR" dirty="0"/>
              <a:t>Εμφάνιση της πληροφορίας με Επαυξημένη Πραγματικότητα.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A567951-EE86-4E56-9259-E8CDC518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-228600"/>
            <a:ext cx="10360501" cy="1223963"/>
          </a:xfrm>
        </p:spPr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47CB8F4-A6BB-45DB-AFF8-8D329AB2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595" y="726281"/>
            <a:ext cx="5082740" cy="914400"/>
          </a:xfrm>
        </p:spPr>
        <p:txBody>
          <a:bodyPr/>
          <a:lstStyle/>
          <a:p>
            <a:r>
              <a:rPr lang="en-US" dirty="0" err="1"/>
              <a:t>mainactivity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8712222-DCB9-4584-9B2F-D00D02429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8076" y="1701800"/>
            <a:ext cx="5078677" cy="3454400"/>
          </a:xfrm>
        </p:spPr>
        <p:txBody>
          <a:bodyPr/>
          <a:lstStyle/>
          <a:p>
            <a:r>
              <a:rPr lang="el-GR" dirty="0"/>
              <a:t>Μοναδικό </a:t>
            </a:r>
            <a:r>
              <a:rPr lang="en-US" dirty="0"/>
              <a:t>activity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Στόχος εφαρμογής η ελάχιστη συμμετοχή του χρήστη.</a:t>
            </a:r>
          </a:p>
          <a:p>
            <a:r>
              <a:rPr lang="el-GR" dirty="0"/>
              <a:t>Βασική κλάση της εφαρμογής. </a:t>
            </a:r>
          </a:p>
          <a:p>
            <a:r>
              <a:rPr lang="el-GR" dirty="0"/>
              <a:t>Μέσω αυτή πραγματοποιούνται όλες οι λειτουργίες.</a:t>
            </a:r>
          </a:p>
          <a:p>
            <a:endParaRPr lang="en-US" dirty="0"/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32E2156E-4CEE-4635-B810-62A581C7E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53" y="1905000"/>
            <a:ext cx="5607374" cy="2678474"/>
          </a:xfrm>
          <a:prstGeom prst="rect">
            <a:avLst/>
          </a:prstGeom>
        </p:spPr>
      </p:pic>
      <p:sp>
        <p:nvSpPr>
          <p:cNvPr id="13" name="Θέση κειμένου 2">
            <a:extLst>
              <a:ext uri="{FF2B5EF4-FFF2-40B4-BE49-F238E27FC236}">
                <a16:creationId xmlns:a16="http://schemas.microsoft.com/office/drawing/2014/main" id="{2C502075-D2E2-4E1A-8137-8FE88A658C26}"/>
              </a:ext>
            </a:extLst>
          </p:cNvPr>
          <p:cNvSpPr txBox="1">
            <a:spLocks/>
          </p:cNvSpPr>
          <p:nvPr/>
        </p:nvSpPr>
        <p:spPr>
          <a:xfrm>
            <a:off x="6094412" y="726281"/>
            <a:ext cx="5082740" cy="914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0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1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1375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>
            <a:extLst>
              <a:ext uri="{FF2B5EF4-FFF2-40B4-BE49-F238E27FC236}">
                <a16:creationId xmlns:a16="http://schemas.microsoft.com/office/drawing/2014/main" id="{AB35B352-A7AE-4D2A-9979-F57196E24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2" y="194390"/>
            <a:ext cx="8496300" cy="6355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37186-D827-4585-8FB5-2E9AB6539799}"/>
              </a:ext>
            </a:extLst>
          </p:cNvPr>
          <p:cNvSpPr txBox="1"/>
          <p:nvPr/>
        </p:nvSpPr>
        <p:spPr>
          <a:xfrm>
            <a:off x="935038" y="194390"/>
            <a:ext cx="14853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Activity</a:t>
            </a:r>
          </a:p>
          <a:p>
            <a:r>
              <a:rPr lang="en-US" sz="2800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6938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5E0093-8CB6-4142-A820-4F4F4FEB0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UML </a:t>
            </a:r>
            <a:r>
              <a:rPr lang="en-US" dirty="0" err="1"/>
              <a:t>MainActivity</a:t>
            </a:r>
            <a:r>
              <a:rPr lang="en-US" dirty="0"/>
              <a:t> </a:t>
            </a:r>
            <a:r>
              <a:rPr lang="el-GR" dirty="0"/>
              <a:t>με κλάσεις της εφαρμογής</a:t>
            </a:r>
            <a:endParaRPr lang="en-US" dirty="0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5946DCA1-C6A7-4FCA-A258-2EA95533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539" y="1701797"/>
            <a:ext cx="7111189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7042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71C1EFD-DD0A-42B7-9F4D-DA5F3550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Κλάσεις που κληρονομεί η </a:t>
            </a:r>
            <a:r>
              <a:rPr lang="en-US" dirty="0" err="1"/>
              <a:t>MainActivity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72D838-F510-4FF6-8D97-1A4AF3035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3329" cy="4465320"/>
          </a:xfrm>
        </p:spPr>
        <p:txBody>
          <a:bodyPr/>
          <a:lstStyle/>
          <a:p>
            <a:r>
              <a:rPr lang="en-US" dirty="0" err="1"/>
              <a:t>FragmentOnAttachListener</a:t>
            </a:r>
            <a:r>
              <a:rPr lang="en-US" dirty="0"/>
              <a:t> – </a:t>
            </a:r>
            <a:r>
              <a:rPr lang="el-GR" dirty="0"/>
              <a:t>καθορισμός </a:t>
            </a:r>
            <a:r>
              <a:rPr lang="en-US" dirty="0" err="1"/>
              <a:t>ArFragment</a:t>
            </a:r>
            <a:endParaRPr lang="en-US" dirty="0"/>
          </a:p>
          <a:p>
            <a:r>
              <a:rPr lang="en-US" dirty="0" err="1"/>
              <a:t>OnSessionConfigurationListener</a:t>
            </a:r>
            <a:r>
              <a:rPr lang="en-US" dirty="0"/>
              <a:t> – </a:t>
            </a:r>
            <a:r>
              <a:rPr lang="el-GR" dirty="0"/>
              <a:t>καθορισμός κάθετων </a:t>
            </a:r>
            <a:r>
              <a:rPr lang="el-GR" dirty="0" err="1"/>
              <a:t>επφανειών</a:t>
            </a:r>
            <a:endParaRPr lang="el-GR" dirty="0"/>
          </a:p>
          <a:p>
            <a:r>
              <a:rPr lang="en-US" dirty="0" err="1"/>
              <a:t>OnTapListener</a:t>
            </a:r>
            <a:r>
              <a:rPr lang="en-US" dirty="0"/>
              <a:t> </a:t>
            </a:r>
            <a:r>
              <a:rPr lang="el-GR" dirty="0"/>
              <a:t>– με το πάτημα του χρήστη ξεκινά διαδικασία ανάκτησης πληροφορίας. Και τοποθεσία </a:t>
            </a:r>
            <a:r>
              <a:rPr lang="en-US" dirty="0"/>
              <a:t>anchor. </a:t>
            </a:r>
            <a:endParaRPr lang="el-GR" dirty="0"/>
          </a:p>
          <a:p>
            <a:r>
              <a:rPr lang="en-US" dirty="0" err="1"/>
              <a:t>OnUpdateListener</a:t>
            </a:r>
            <a:r>
              <a:rPr lang="el-GR" dirty="0"/>
              <a:t> – αλλαγή κειμένου </a:t>
            </a:r>
            <a:r>
              <a:rPr lang="en-US" dirty="0" err="1"/>
              <a:t>Viewrendable</a:t>
            </a:r>
            <a:r>
              <a:rPr lang="en-US" dirty="0"/>
              <a:t> </a:t>
            </a:r>
            <a:r>
              <a:rPr lang="el-GR" dirty="0"/>
              <a:t>με μετακίνηση χρήστη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1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219EC50-731B-4AE5-89FA-1003222C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Εύρεση τοποθεσίας</a:t>
            </a:r>
            <a:r>
              <a:rPr lang="en-US" dirty="0"/>
              <a:t> </a:t>
            </a:r>
            <a:r>
              <a:rPr lang="el-GR" dirty="0"/>
              <a:t>χρήστη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9C1F352-4AF5-46BF-AE19-68D9CBABB0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endParaRPr lang="en-US" dirty="0"/>
          </a:p>
          <a:p>
            <a:r>
              <a:rPr lang="en-US" dirty="0"/>
              <a:t>Fused location provider </a:t>
            </a:r>
          </a:p>
          <a:p>
            <a:r>
              <a:rPr lang="en-US" dirty="0"/>
              <a:t>Google Play Services</a:t>
            </a:r>
          </a:p>
        </p:txBody>
      </p:sp>
    </p:spTree>
    <p:extLst>
      <p:ext uri="{BB962C8B-B14F-4D97-AF65-F5344CB8AC3E}">
        <p14:creationId xmlns:p14="http://schemas.microsoft.com/office/powerpoint/2010/main" val="302520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9F6B72-1306-4A50-8C97-0C147642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Συλλογή Δεδομένων</a:t>
            </a:r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000129AA-E040-4918-8724-9ACF6B23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9012" y="1706880"/>
            <a:ext cx="5511695" cy="30314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D109964-FC5C-4A3B-91E5-481F7B174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Scrappy framework </a:t>
            </a:r>
          </a:p>
          <a:p>
            <a:r>
              <a:rPr lang="en-US" dirty="0"/>
              <a:t>vrisko.gr</a:t>
            </a:r>
          </a:p>
          <a:p>
            <a:r>
              <a:rPr lang="el-GR" dirty="0"/>
              <a:t>Εξαγωγή δεδομένων σε </a:t>
            </a:r>
            <a:r>
              <a:rPr lang="en-US" dirty="0"/>
              <a:t>.CSV</a:t>
            </a:r>
          </a:p>
        </p:txBody>
      </p:sp>
    </p:spTree>
    <p:extLst>
      <p:ext uri="{BB962C8B-B14F-4D97-AF65-F5344CB8AC3E}">
        <p14:creationId xmlns:p14="http://schemas.microsoft.com/office/powerpoint/2010/main" val="40525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724E4C-3784-42DB-90D9-7720562B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Βάση Δεδομένων</a:t>
            </a:r>
            <a:endParaRPr lang="en-US" dirty="0"/>
          </a:p>
        </p:txBody>
      </p:sp>
      <p:pic>
        <p:nvPicPr>
          <p:cNvPr id="12" name="Θέση περιεχομένου 11">
            <a:extLst>
              <a:ext uri="{FF2B5EF4-FFF2-40B4-BE49-F238E27FC236}">
                <a16:creationId xmlns:a16="http://schemas.microsoft.com/office/drawing/2014/main" id="{26EA49D1-B477-4FD6-B8FF-5CE90EE7B8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12532" y="1531937"/>
            <a:ext cx="5078677" cy="3085298"/>
          </a:xfrm>
          <a:noFill/>
        </p:spPr>
      </p:pic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87AFBA2-8685-478D-A5D7-85F05D3F7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 err="1"/>
              <a:t>Sqlite</a:t>
            </a:r>
            <a:r>
              <a:rPr lang="en-US" dirty="0"/>
              <a:t> – </a:t>
            </a:r>
            <a:r>
              <a:rPr lang="en-US" dirty="0" err="1"/>
              <a:t>sqlite</a:t>
            </a:r>
            <a:r>
              <a:rPr lang="en-US" dirty="0"/>
              <a:t> studio</a:t>
            </a:r>
          </a:p>
          <a:p>
            <a:r>
              <a:rPr lang="en-US" dirty="0"/>
              <a:t>Columns </a:t>
            </a:r>
            <a:r>
              <a:rPr lang="el-GR" dirty="0"/>
              <a:t>τα πεδία για τα οποία μιλήσαμε προηγουμένως.</a:t>
            </a:r>
          </a:p>
          <a:p>
            <a:r>
              <a:rPr lang="el-GR" dirty="0"/>
              <a:t>Αποθηκευμένα δεδομένα από το </a:t>
            </a:r>
            <a:r>
              <a:rPr lang="en-US" dirty="0"/>
              <a:t>vrisko.gr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2475F9A8-FD42-41D2-AEE8-05574565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663" y="4828646"/>
            <a:ext cx="6200721" cy="16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011864-41B1-4EA8-A94E-E24C94076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Βάση Δεδομένων στο </a:t>
            </a:r>
            <a:r>
              <a:rPr lang="en-US" dirty="0"/>
              <a:t>Android Studio</a:t>
            </a:r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7632894F-5DA0-462A-B4D7-7B7E7B9388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689553"/>
            <a:ext cx="5078677" cy="3478893"/>
          </a:xfrm>
          <a:prstGeom prst="rect">
            <a:avLst/>
          </a:prstGeom>
          <a:noFill/>
        </p:spPr>
      </p:pic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FE1A448-7D37-4589-848A-1DFD1F4BF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Room </a:t>
            </a:r>
            <a:r>
              <a:rPr lang="el-GR" dirty="0"/>
              <a:t>βιβλιοθήκη.</a:t>
            </a:r>
          </a:p>
          <a:p>
            <a:r>
              <a:rPr lang="el-GR" dirty="0"/>
              <a:t>Γέμισμα βάση με την βάση που δημιουργήθηκε από το </a:t>
            </a:r>
            <a:r>
              <a:rPr lang="en-US" dirty="0" err="1"/>
              <a:t>SQLiteStudio</a:t>
            </a:r>
            <a:endParaRPr lang="en-US" dirty="0"/>
          </a:p>
          <a:p>
            <a:r>
              <a:rPr lang="el-GR" dirty="0"/>
              <a:t>Εύκολη διαχείριση και ενημέρωση βάσης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9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EED961-57BB-4E04-A0F7-ED033AB8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Λειτουργία </a:t>
            </a:r>
            <a:r>
              <a:rPr lang="en-US" dirty="0"/>
              <a:t>Room </a:t>
            </a:r>
            <a:r>
              <a:rPr lang="el-GR" dirty="0"/>
              <a:t>βιβλιοθήκης στην εφαρμογή</a:t>
            </a:r>
            <a:endParaRPr lang="en-US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6D837152-8F91-4D33-8D2E-0CA7A487A3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49" y="1706880"/>
            <a:ext cx="4302944" cy="4465320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13A57EF-225F-45D7-8E03-CD84C709D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ProfessionalDatabase</a:t>
            </a:r>
            <a:endParaRPr lang="el-GR" dirty="0"/>
          </a:p>
          <a:p>
            <a:pPr lvl="1"/>
            <a:r>
              <a:rPr lang="el-GR" dirty="0"/>
              <a:t>Δημιουργία βάσης</a:t>
            </a:r>
          </a:p>
          <a:p>
            <a:r>
              <a:rPr lang="en-US" dirty="0"/>
              <a:t>Professional</a:t>
            </a:r>
          </a:p>
          <a:p>
            <a:pPr lvl="1"/>
            <a:r>
              <a:rPr lang="el-GR" dirty="0"/>
              <a:t>Πίνακας βάσης.</a:t>
            </a:r>
          </a:p>
          <a:p>
            <a:r>
              <a:rPr lang="en-US" dirty="0" err="1"/>
              <a:t>ProfessionalDao</a:t>
            </a:r>
            <a:endParaRPr lang="en-US" dirty="0"/>
          </a:p>
          <a:p>
            <a:pPr lvl="1"/>
            <a:r>
              <a:rPr lang="en-US" dirty="0"/>
              <a:t>Queries</a:t>
            </a:r>
          </a:p>
          <a:p>
            <a:r>
              <a:rPr lang="en-US" dirty="0" err="1"/>
              <a:t>ProfessionalRepository</a:t>
            </a:r>
            <a:endParaRPr lang="en-US" dirty="0"/>
          </a:p>
          <a:p>
            <a:pPr lvl="1"/>
            <a:r>
              <a:rPr lang="el-GR" dirty="0"/>
              <a:t>Επικοινωνία βάσης – </a:t>
            </a:r>
            <a:r>
              <a:rPr lang="en-US" dirty="0" err="1"/>
              <a:t>viewmodel</a:t>
            </a:r>
            <a:endParaRPr lang="en-US" dirty="0"/>
          </a:p>
          <a:p>
            <a:r>
              <a:rPr lang="en-US" dirty="0" err="1"/>
              <a:t>ProfessionalViewModel</a:t>
            </a:r>
            <a:endParaRPr lang="en-US" dirty="0"/>
          </a:p>
          <a:p>
            <a:pPr lvl="1"/>
            <a:r>
              <a:rPr lang="el-GR" dirty="0"/>
              <a:t>Επικοινωνία βάσης – </a:t>
            </a:r>
            <a:r>
              <a:rPr lang="en-US" dirty="0" err="1"/>
              <a:t>mainactivity</a:t>
            </a:r>
            <a:endParaRPr lang="el-GR" dirty="0"/>
          </a:p>
          <a:p>
            <a:pPr lvl="1"/>
            <a:r>
              <a:rPr lang="el-GR" dirty="0"/>
              <a:t>Ενημέρωση </a:t>
            </a:r>
            <a:r>
              <a:rPr lang="en-US" dirty="0" err="1"/>
              <a:t>livedata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96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D69ABD-3594-458B-9BBA-D4BD1648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Αναζήτηση στην Βάση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B3E52F-B22C-4F64-8A0F-235815E26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MainActivity</a:t>
            </a:r>
            <a:r>
              <a:rPr lang="el-GR" dirty="0"/>
              <a:t> μέσω </a:t>
            </a:r>
            <a:r>
              <a:rPr lang="en-US" dirty="0" err="1"/>
              <a:t>ProfessionalViewModel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/>
              <a:t>Observer </a:t>
            </a:r>
          </a:p>
          <a:p>
            <a:r>
              <a:rPr lang="el-GR" dirty="0"/>
              <a:t>Αναζήτηση με βάση τις αναγνωρισμένες λέξεις</a:t>
            </a:r>
          </a:p>
          <a:p>
            <a:pPr lvl="1"/>
            <a:r>
              <a:rPr lang="el-GR" dirty="0"/>
              <a:t>  αφού έχουν καθαριστεί.</a:t>
            </a:r>
          </a:p>
          <a:p>
            <a:r>
              <a:rPr lang="el-GR" dirty="0"/>
              <a:t>Σκοπός να αντιστοιχιστεί το επώνυμο από το αναγνωρισμένο αλφαριθμητικό.</a:t>
            </a:r>
          </a:p>
          <a:p>
            <a:r>
              <a:rPr lang="el-GR" dirty="0"/>
              <a:t>Αναζήτηση όλων των πιθανών διπλότυπων</a:t>
            </a:r>
          </a:p>
          <a:p>
            <a:pPr lvl="1"/>
            <a:r>
              <a:rPr lang="el-GR" dirty="0"/>
              <a:t> και διευθύνσεων τους.</a:t>
            </a:r>
          </a:p>
          <a:p>
            <a:r>
              <a:rPr lang="el-GR" dirty="0"/>
              <a:t>Εύρεση κοντινότερης διεύθυνσης.</a:t>
            </a:r>
          </a:p>
          <a:p>
            <a:r>
              <a:rPr lang="el-GR" dirty="0"/>
              <a:t>Ανάκτηση πληροφοριών</a:t>
            </a:r>
          </a:p>
          <a:p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2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Συνοπτική περιγραφή εφαρμογής</a:t>
            </a:r>
          </a:p>
        </p:txBody>
      </p:sp>
      <p:sp>
        <p:nvSpPr>
          <p:cNvPr id="19" name="Θέση περιεχομένου 18">
            <a:extLst>
              <a:ext uri="{FF2B5EF4-FFF2-40B4-BE49-F238E27FC236}">
                <a16:creationId xmlns:a16="http://schemas.microsoft.com/office/drawing/2014/main" id="{5B8EFDAD-89E9-40F1-AEFD-D59AF67F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4799329" cy="45720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Σάρωση επιγραφής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Οπτική Αναγνώριση Χαρακτήρων</a:t>
            </a:r>
            <a:r>
              <a:rPr lang="en-US" dirty="0"/>
              <a:t> OCR</a:t>
            </a:r>
            <a:endParaRPr lang="el-G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Αναζήτηση στην βάση 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l-GR" dirty="0"/>
              <a:t>Αναγνωρισμένο επώνυμο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l-GR" dirty="0"/>
              <a:t>Πιο πρόσφατη τοποθεσία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l-GR" dirty="0"/>
              <a:t>Εμφάνιση ανακτώμενης πληροφορίας </a:t>
            </a:r>
            <a:r>
              <a:rPr lang="en-US" dirty="0"/>
              <a:t>( real- time )</a:t>
            </a:r>
            <a:endParaRPr lang="el-GR" dirty="0"/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l-GR" dirty="0"/>
              <a:t>Εικονική πινακίδα </a:t>
            </a:r>
            <a:r>
              <a:rPr lang="en-US" dirty="0"/>
              <a:t>AR</a:t>
            </a:r>
            <a:endParaRPr lang="el-GR" dirty="0"/>
          </a:p>
          <a:p>
            <a:endParaRPr lang="en-US" dirty="0"/>
          </a:p>
        </p:txBody>
      </p:sp>
      <p:pic>
        <p:nvPicPr>
          <p:cNvPr id="21" name="Εικόνα 20">
            <a:extLst>
              <a:ext uri="{FF2B5EF4-FFF2-40B4-BE49-F238E27FC236}">
                <a16:creationId xmlns:a16="http://schemas.microsoft.com/office/drawing/2014/main" id="{1B5DA437-46AC-4226-8FC3-1DF09D2970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4" y="1600200"/>
            <a:ext cx="541538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9A5EC39-3920-4976-BC0F-CFCB27A3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ImageProcessor</a:t>
            </a:r>
            <a:r>
              <a:rPr lang="en-US" dirty="0"/>
              <a:t> Class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7326220-4875-4524-B631-036A45AC8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Καταγραφη</a:t>
            </a:r>
            <a:r>
              <a:rPr lang="el-GR" dirty="0"/>
              <a:t> </a:t>
            </a:r>
            <a:r>
              <a:rPr lang="el-GR" dirty="0" err="1"/>
              <a:t>στιγμιοτυπου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FE2CA3B-F630-4FFB-B2AF-57BEFEEFF8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Με το πάτημα στην οθόνη καταγράφεται το συγκεκριμένο </a:t>
            </a:r>
            <a:r>
              <a:rPr lang="en-US" dirty="0"/>
              <a:t>frame. </a:t>
            </a:r>
          </a:p>
          <a:p>
            <a:r>
              <a:rPr lang="el-GR" dirty="0"/>
              <a:t>Επιστρέφει </a:t>
            </a:r>
            <a:r>
              <a:rPr lang="en-US" dirty="0"/>
              <a:t>YUV420 Image</a:t>
            </a:r>
          </a:p>
          <a:p>
            <a:r>
              <a:rPr lang="el-GR" dirty="0"/>
              <a:t>Μετατροπή της σε </a:t>
            </a:r>
            <a:r>
              <a:rPr lang="en-US" dirty="0"/>
              <a:t>Bitmap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77EB09A-5A85-4353-B83C-529E7B29B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Επεξεργασια</a:t>
            </a:r>
            <a:r>
              <a:rPr lang="el-GR" dirty="0"/>
              <a:t> </a:t>
            </a:r>
            <a:r>
              <a:rPr lang="el-GR" dirty="0" err="1"/>
              <a:t>στιγμιοτυπου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C0D5DCA-1B1F-46DA-96C4-AF73389CA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Μετατροπή της εικόνας σε κλίμακα του γκρι. </a:t>
            </a:r>
          </a:p>
          <a:p>
            <a:r>
              <a:rPr lang="el-GR" dirty="0"/>
              <a:t>Θόλωση της εικόνας μέσω </a:t>
            </a:r>
            <a:r>
              <a:rPr lang="en-US" dirty="0" err="1"/>
              <a:t>GaussianBlur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n-US" dirty="0" err="1"/>
              <a:t>MedianBlur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Χρήση κατωφλίου </a:t>
            </a:r>
            <a:r>
              <a:rPr lang="en-US" dirty="0"/>
              <a:t>Otsu</a:t>
            </a:r>
            <a:r>
              <a:rPr lang="el-GR" dirty="0"/>
              <a:t>.</a:t>
            </a:r>
          </a:p>
          <a:p>
            <a:r>
              <a:rPr lang="el-GR" dirty="0"/>
              <a:t>Διαστολή </a:t>
            </a:r>
            <a:r>
              <a:rPr lang="en-US" dirty="0"/>
              <a:t>frame (dilation)</a:t>
            </a:r>
          </a:p>
        </p:txBody>
      </p:sp>
    </p:spTree>
    <p:extLst>
      <p:ext uri="{BB962C8B-B14F-4D97-AF65-F5344CB8AC3E}">
        <p14:creationId xmlns:p14="http://schemas.microsoft.com/office/powerpoint/2010/main" val="32686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4E1A3A-0F75-4246-A367-0AD1DE66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TessTextRecognizer</a:t>
            </a:r>
            <a:r>
              <a:rPr lang="en-US" dirty="0"/>
              <a:t> Class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A5CE79E-5AFC-415F-AEBB-AB1E96F94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Εγκατασταση</a:t>
            </a:r>
            <a:r>
              <a:rPr lang="el-GR" dirty="0"/>
              <a:t> </a:t>
            </a:r>
            <a:r>
              <a:rPr lang="en-US" dirty="0"/>
              <a:t>tesseract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3FAE27C-EB67-4F0C-B877-25BA800F0C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Καθορισμός εκπαιδευμένων δεδομένων για Ελληνικά.</a:t>
            </a:r>
          </a:p>
          <a:p>
            <a:r>
              <a:rPr lang="el-GR" dirty="0"/>
              <a:t>Δημιουργία αντικειμένου </a:t>
            </a:r>
            <a:r>
              <a:rPr lang="en-US" dirty="0"/>
              <a:t>Tesseract </a:t>
            </a:r>
            <a:r>
              <a:rPr lang="el-GR" dirty="0"/>
              <a:t>για </a:t>
            </a:r>
            <a:r>
              <a:rPr lang="en-US" dirty="0"/>
              <a:t>OCR</a:t>
            </a:r>
            <a:r>
              <a:rPr lang="el-GR" dirty="0"/>
              <a:t>.</a:t>
            </a:r>
            <a:r>
              <a:rPr lang="en-US" dirty="0"/>
              <a:t> 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650A75C7-5F64-4FB4-B285-B4D2B9F29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Αναγνωριση</a:t>
            </a:r>
            <a:r>
              <a:rPr lang="el-GR" dirty="0"/>
              <a:t> </a:t>
            </a:r>
            <a:r>
              <a:rPr lang="el-GR" dirty="0" err="1"/>
              <a:t>κειμενου</a:t>
            </a:r>
            <a:r>
              <a:rPr lang="el-GR" dirty="0"/>
              <a:t> 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A5B956FD-15BD-4E5B-A678-95BE1FB729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WhiteList</a:t>
            </a:r>
            <a:r>
              <a:rPr lang="el-GR" dirty="0"/>
              <a:t>: ελληνικά γράμματα</a:t>
            </a:r>
          </a:p>
          <a:p>
            <a:r>
              <a:rPr lang="en-US" dirty="0" err="1"/>
              <a:t>BlackList</a:t>
            </a:r>
            <a:r>
              <a:rPr lang="en-US" dirty="0"/>
              <a:t>: </a:t>
            </a:r>
            <a:endParaRPr lang="el-GR" dirty="0"/>
          </a:p>
          <a:p>
            <a:pPr lvl="1"/>
            <a:r>
              <a:rPr lang="el-GR" dirty="0"/>
              <a:t>Σύμβολα </a:t>
            </a:r>
          </a:p>
          <a:p>
            <a:pPr lvl="1"/>
            <a:r>
              <a:rPr lang="el-GR" dirty="0"/>
              <a:t>Αριθμοί </a:t>
            </a:r>
          </a:p>
          <a:p>
            <a:pPr lvl="1"/>
            <a:r>
              <a:rPr lang="el-GR" dirty="0"/>
              <a:t>Αγγλικοί χαρακτήρες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006123-FEF5-4098-BD40-039D9955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LocationMatcher</a:t>
            </a:r>
            <a:r>
              <a:rPr lang="en-US" dirty="0"/>
              <a:t> Class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3514284-6C1A-44C9-ADB2-BE0E25559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Ευρεση</a:t>
            </a:r>
            <a:r>
              <a:rPr lang="el-GR" dirty="0"/>
              <a:t> γεωγρ. </a:t>
            </a:r>
            <a:r>
              <a:rPr lang="el-GR" dirty="0" err="1"/>
              <a:t>Μηκουσ</a:t>
            </a:r>
            <a:r>
              <a:rPr lang="el-GR" dirty="0"/>
              <a:t> </a:t>
            </a:r>
            <a:r>
              <a:rPr lang="el-GR" dirty="0" err="1"/>
              <a:t>πλατουσ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06DE424-0841-4089-8C05-5EB4FE559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Εύρεση γεωγραφικού πλάτους και μήκους όλων των πιθανών διευθύνσεων επαγγελματιών ίδιων επώνυμων</a:t>
            </a:r>
          </a:p>
          <a:p>
            <a:r>
              <a:rPr lang="el-GR" dirty="0"/>
              <a:t>Χρήση </a:t>
            </a:r>
            <a:r>
              <a:rPr lang="en-US" dirty="0"/>
              <a:t>object Geocoder </a:t>
            </a:r>
            <a:r>
              <a:rPr lang="el-GR" dirty="0"/>
              <a:t>με </a:t>
            </a:r>
            <a:r>
              <a:rPr lang="en-US" dirty="0"/>
              <a:t>Locale(“</a:t>
            </a:r>
            <a:r>
              <a:rPr lang="en-US" dirty="0" err="1"/>
              <a:t>el_GR</a:t>
            </a:r>
            <a:r>
              <a:rPr lang="en-US" dirty="0"/>
              <a:t>”)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80C5E42C-56C2-40FB-8F91-85D2BDD58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l-GR" dirty="0" err="1"/>
              <a:t>ευρεση</a:t>
            </a:r>
            <a:r>
              <a:rPr lang="el-GR" dirty="0"/>
              <a:t> </a:t>
            </a:r>
            <a:r>
              <a:rPr lang="el-GR" dirty="0" err="1"/>
              <a:t>αποστασησ</a:t>
            </a:r>
            <a:r>
              <a:rPr lang="el-GR" dirty="0"/>
              <a:t> </a:t>
            </a:r>
            <a:r>
              <a:rPr lang="el-GR" dirty="0" err="1"/>
              <a:t>τοποθεσιων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97D2D40-D6F1-4419-A9AA-6BAFC680448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Εύρεση απόστασης </a:t>
            </a:r>
            <a:r>
              <a:rPr lang="el-GR" dirty="0" err="1"/>
              <a:t>διευθ</a:t>
            </a:r>
            <a:r>
              <a:rPr lang="el-GR" dirty="0"/>
              <a:t>. Βάσης με πιο πρόσφατη τοποθεσία χρήστη.</a:t>
            </a:r>
          </a:p>
          <a:p>
            <a:r>
              <a:rPr lang="el-GR" dirty="0"/>
              <a:t>Χρήση </a:t>
            </a:r>
            <a:r>
              <a:rPr lang="en-US" dirty="0" err="1"/>
              <a:t>Location.distanceBetween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6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77DAAD9-18F4-46B9-B46E-5F21863D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Εμφάνιση Εικονική Πινακίδας</a:t>
            </a:r>
            <a:r>
              <a:rPr lang="en-US" dirty="0"/>
              <a:t> - </a:t>
            </a:r>
            <a:r>
              <a:rPr lang="en-US" dirty="0" err="1"/>
              <a:t>Viewrendable</a:t>
            </a:r>
            <a:r>
              <a:rPr lang="el-GR" dirty="0"/>
              <a:t>		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143F88-5255-4F68-BA41-ADC86CB4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, </a:t>
            </a:r>
            <a:r>
              <a:rPr lang="en-US" dirty="0" err="1"/>
              <a:t>OnUpdate</a:t>
            </a:r>
            <a:r>
              <a:rPr lang="en-US" dirty="0"/>
              <a:t>()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/>
              <a:t>Τοποθέτηση της στον </a:t>
            </a:r>
            <a:r>
              <a:rPr lang="en-US" dirty="0"/>
              <a:t>anchor </a:t>
            </a:r>
            <a:r>
              <a:rPr lang="el-GR" dirty="0"/>
              <a:t>που έχει δημιουργηθεί με το πάτημα του χρήστη.</a:t>
            </a:r>
          </a:p>
          <a:p>
            <a:r>
              <a:rPr lang="el-GR" dirty="0"/>
              <a:t>Αντίστοιχο κείμενο ανάλογα με την ευκλείδεια απόσταση κάμερα – </a:t>
            </a:r>
            <a:r>
              <a:rPr lang="en-US" dirty="0"/>
              <a:t>anchor</a:t>
            </a:r>
            <a:r>
              <a:rPr lang="el-GR" dirty="0"/>
              <a:t>.</a:t>
            </a:r>
          </a:p>
          <a:p>
            <a:r>
              <a:rPr lang="el-GR" dirty="0"/>
              <a:t>Πληροφορίες σε μορφή συνδέσμων </a:t>
            </a:r>
          </a:p>
          <a:p>
            <a:pPr lvl="1"/>
            <a:r>
              <a:rPr lang="el-GR" dirty="0"/>
              <a:t>Μέσω του </a:t>
            </a:r>
            <a:r>
              <a:rPr lang="en-US" dirty="0" err="1"/>
              <a:t>setAutoLinkMask</a:t>
            </a:r>
            <a:r>
              <a:rPr lang="en-US" dirty="0"/>
              <a:t>(</a:t>
            </a:r>
            <a:r>
              <a:rPr lang="en-US" dirty="0" err="1"/>
              <a:t>Linkify.ALL</a:t>
            </a:r>
            <a:r>
              <a:rPr lang="en-US" dirty="0"/>
              <a:t>)</a:t>
            </a:r>
          </a:p>
          <a:p>
            <a:r>
              <a:rPr lang="el-GR" dirty="0" err="1"/>
              <a:t>Προαπαιτείται</a:t>
            </a:r>
            <a:r>
              <a:rPr lang="el-GR" dirty="0"/>
              <a:t> η ορθή ανάκτηση πληροφορίας.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5200" dirty="0"/>
              <a:t>Πειραματική αξιολόγηση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9192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Θέση περιεχομένου 3" descr="Δεν υπάρχει διαθέσιμη περιγραφή.">
            <a:extLst>
              <a:ext uri="{FF2B5EF4-FFF2-40B4-BE49-F238E27FC236}">
                <a16:creationId xmlns:a16="http://schemas.microsoft.com/office/drawing/2014/main" id="{FFDD2970-1F03-4ED7-8385-582C5B14D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2206625"/>
            <a:ext cx="2527300" cy="3448050"/>
          </a:xfrm>
          <a:prstGeom prst="rect">
            <a:avLst/>
          </a:prstGeom>
        </p:spPr>
      </p:pic>
      <p:pic>
        <p:nvPicPr>
          <p:cNvPr id="5" name="Εικόνα 4" descr="Δεν υπάρχει διαθέσιμη περιγραφή.">
            <a:extLst>
              <a:ext uri="{FF2B5EF4-FFF2-40B4-BE49-F238E27FC236}">
                <a16:creationId xmlns:a16="http://schemas.microsoft.com/office/drawing/2014/main" id="{ABFF10A7-804A-4640-9661-8F1CBE7C7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2206625"/>
            <a:ext cx="2578100" cy="3448050"/>
          </a:xfrm>
          <a:prstGeom prst="rect">
            <a:avLst/>
          </a:prstGeom>
        </p:spPr>
      </p:pic>
      <p:pic>
        <p:nvPicPr>
          <p:cNvPr id="6" name="Εικόνα 5" descr="Δεν υπάρχει διαθέσιμη περιγραφή.">
            <a:extLst>
              <a:ext uri="{FF2B5EF4-FFF2-40B4-BE49-F238E27FC236}">
                <a16:creationId xmlns:a16="http://schemas.microsoft.com/office/drawing/2014/main" id="{7B55086D-57A0-4AEE-B0D0-CD82B8EF2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2206625"/>
            <a:ext cx="2500313" cy="3448050"/>
          </a:xfrm>
          <a:prstGeom prst="rect">
            <a:avLst/>
          </a:prstGeom>
        </p:spPr>
      </p:pic>
      <p:pic>
        <p:nvPicPr>
          <p:cNvPr id="7" name="Εικόνα 6" descr="Δεν υπάρχει διαθέσιμη περιγραφή.">
            <a:extLst>
              <a:ext uri="{FF2B5EF4-FFF2-40B4-BE49-F238E27FC236}">
                <a16:creationId xmlns:a16="http://schemas.microsoft.com/office/drawing/2014/main" id="{2989EE7A-C396-47DB-83EA-1F5704E04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463" y="2206625"/>
            <a:ext cx="2543175" cy="344805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CC27A4C5-82FC-440D-805D-B0992AE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l-GR" dirty="0"/>
              <a:t>Στάδια Επεξεργασίας </a:t>
            </a:r>
            <a:r>
              <a:rPr lang="el-GR" dirty="0" err="1"/>
              <a:t>Κατεγραμένου</a:t>
            </a:r>
            <a:r>
              <a:rPr lang="el-GR" dirty="0"/>
              <a:t> Στιγμιότυπου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4FC45-FE07-4E0D-9201-6CE1B6F84599}"/>
              </a:ext>
            </a:extLst>
          </p:cNvPr>
          <p:cNvSpPr txBox="1"/>
          <p:nvPr/>
        </p:nvSpPr>
        <p:spPr>
          <a:xfrm>
            <a:off x="1299387" y="5654675"/>
            <a:ext cx="2443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Πριν την επεξεργασία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0A460-C400-4097-991C-E50CA04DDA91}"/>
              </a:ext>
            </a:extLst>
          </p:cNvPr>
          <p:cNvSpPr txBox="1"/>
          <p:nvPr/>
        </p:nvSpPr>
        <p:spPr>
          <a:xfrm>
            <a:off x="4094370" y="5654675"/>
            <a:ext cx="201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Κλίμακα του γκρι 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B5AA8-BEAD-4A1E-A5B8-21BECECD1692}"/>
              </a:ext>
            </a:extLst>
          </p:cNvPr>
          <p:cNvSpPr txBox="1"/>
          <p:nvPr/>
        </p:nvSpPr>
        <p:spPr>
          <a:xfrm>
            <a:off x="6596104" y="5654675"/>
            <a:ext cx="2236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Otsu’s Thresholding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C529B-9F79-4393-AE72-B08A34CA50F8}"/>
              </a:ext>
            </a:extLst>
          </p:cNvPr>
          <p:cNvSpPr txBox="1"/>
          <p:nvPr/>
        </p:nvSpPr>
        <p:spPr>
          <a:xfrm>
            <a:off x="9807740" y="5654675"/>
            <a:ext cx="996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212741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D2F50EA-AC06-42A7-9C90-CEC4BD5F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Αναγνώριση Χαρακτήρων παραδείγματος</a:t>
            </a:r>
            <a:endParaRPr lang="en-US" dirty="0"/>
          </a:p>
        </p:txBody>
      </p:sp>
      <p:pic>
        <p:nvPicPr>
          <p:cNvPr id="4" name="Θέση περιεχομένου 3">
            <a:extLst>
              <a:ext uri="{FF2B5EF4-FFF2-40B4-BE49-F238E27FC236}">
                <a16:creationId xmlns:a16="http://schemas.microsoft.com/office/drawing/2014/main" id="{8B88AE0F-7D7D-4808-83D7-17A245D70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82" y="2244724"/>
            <a:ext cx="4873757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DE178839-CD51-4DB1-9536-D14C65158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33" y="2379660"/>
            <a:ext cx="5584043" cy="7445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C4F53-56D5-4451-983B-BBA0A6026381}"/>
              </a:ext>
            </a:extLst>
          </p:cNvPr>
          <p:cNvSpPr txBox="1"/>
          <p:nvPr/>
        </p:nvSpPr>
        <p:spPr>
          <a:xfrm>
            <a:off x="2055812" y="3210582"/>
            <a:ext cx="2591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Με επεξεργασία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D5BE3-2D6E-442F-A5A6-1DE4CC11B544}"/>
              </a:ext>
            </a:extLst>
          </p:cNvPr>
          <p:cNvSpPr txBox="1"/>
          <p:nvPr/>
        </p:nvSpPr>
        <p:spPr>
          <a:xfrm>
            <a:off x="7313612" y="3196624"/>
            <a:ext cx="2984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Χωρίς επεξεργασία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18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D4A64F-931C-4877-9DB5-47147F08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Αναγνώριση Χαρακτήρων Παραδείγματος </a:t>
            </a:r>
            <a:r>
              <a:rPr lang="en-US" dirty="0"/>
              <a:t>demo</a:t>
            </a:r>
          </a:p>
        </p:txBody>
      </p:sp>
      <p:pic>
        <p:nvPicPr>
          <p:cNvPr id="5" name="Θέση περιεχομένου 4" descr="Δεν υπάρχει διαθέσιμη περιγραφή.">
            <a:extLst>
              <a:ext uri="{FF2B5EF4-FFF2-40B4-BE49-F238E27FC236}">
                <a16:creationId xmlns:a16="http://schemas.microsoft.com/office/drawing/2014/main" id="{D2827F35-6E10-47BB-8D83-AE60C137C3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6" y="1914519"/>
            <a:ext cx="5672254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Εικόνα 5" descr="Δεν υπάρχει διαθέσιμη περιγραφή.">
            <a:extLst>
              <a:ext uri="{FF2B5EF4-FFF2-40B4-BE49-F238E27FC236}">
                <a16:creationId xmlns:a16="http://schemas.microsoft.com/office/drawing/2014/main" id="{CC831C81-49EC-4FDF-9EA0-726CCF6AF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5" y="3062184"/>
            <a:ext cx="8328833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Εικόνα 6" descr="Δεν υπάρχει διαθέσιμη περιγραφή.">
            <a:extLst>
              <a:ext uri="{FF2B5EF4-FFF2-40B4-BE49-F238E27FC236}">
                <a16:creationId xmlns:a16="http://schemas.microsoft.com/office/drawing/2014/main" id="{1E543339-1332-41BE-8370-CD9582564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6" y="4362248"/>
            <a:ext cx="823898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EC7B8-A5E8-49A6-81A0-08220C4EFE10}"/>
              </a:ext>
            </a:extLst>
          </p:cNvPr>
          <p:cNvSpPr txBox="1"/>
          <p:nvPr/>
        </p:nvSpPr>
        <p:spPr>
          <a:xfrm>
            <a:off x="1030286" y="2485987"/>
            <a:ext cx="4484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Tessract4android – </a:t>
            </a:r>
            <a:r>
              <a:rPr lang="el-GR" sz="2000" dirty="0"/>
              <a:t>με έξτρα επεξεργασία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E9D12-2C9D-4158-AB06-E2E68837789A}"/>
              </a:ext>
            </a:extLst>
          </p:cNvPr>
          <p:cNvSpPr txBox="1"/>
          <p:nvPr/>
        </p:nvSpPr>
        <p:spPr>
          <a:xfrm>
            <a:off x="1030286" y="3770261"/>
            <a:ext cx="481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Tessract4android – </a:t>
            </a:r>
            <a:r>
              <a:rPr lang="el-GR" sz="2000" dirty="0"/>
              <a:t>χωρίς έξτρα επεξεργασία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2F507B-880D-47D0-96BC-97D6A6E52608}"/>
              </a:ext>
            </a:extLst>
          </p:cNvPr>
          <p:cNvSpPr txBox="1"/>
          <p:nvPr/>
        </p:nvSpPr>
        <p:spPr>
          <a:xfrm>
            <a:off x="1065212" y="5092664"/>
            <a:ext cx="4014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Tess-two – </a:t>
            </a:r>
            <a:r>
              <a:rPr lang="el-GR" sz="2000" dirty="0"/>
              <a:t>χωρίς έξτρα επεξεργασία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644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F61420B-2319-4B0A-A3E0-B78C7434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Αναζήτηση στην βάση δεδομένων</a:t>
            </a:r>
            <a:endParaRPr lang="en-US" dirty="0"/>
          </a:p>
        </p:txBody>
      </p:sp>
      <p:pic>
        <p:nvPicPr>
          <p:cNvPr id="4" name="Θέση περιεχομένου 3" descr="Δεν υπάρχει διαθέσιμη περιγραφή.">
            <a:extLst>
              <a:ext uri="{FF2B5EF4-FFF2-40B4-BE49-F238E27FC236}">
                <a16:creationId xmlns:a16="http://schemas.microsoft.com/office/drawing/2014/main" id="{9DC07A4C-A5F8-47A0-BAC7-77231CBAF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35" y="1600200"/>
            <a:ext cx="3180677" cy="1252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9E8AFFBC-94E5-43E4-B89C-F98A5ACAF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2" y="1624012"/>
            <a:ext cx="65278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A8932667-00B3-4FB7-B00C-DB97D7A89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034" y="3448050"/>
            <a:ext cx="7173564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76D0F9-2038-46BA-8D5D-677DDBE089A0}"/>
              </a:ext>
            </a:extLst>
          </p:cNvPr>
          <p:cNvSpPr txBox="1"/>
          <p:nvPr/>
        </p:nvSpPr>
        <p:spPr>
          <a:xfrm>
            <a:off x="1522412" y="2852822"/>
            <a:ext cx="2341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Διαχωρισμός λέξεων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D3754-2F98-4D22-932C-EDA8E676FA52}"/>
              </a:ext>
            </a:extLst>
          </p:cNvPr>
          <p:cNvSpPr txBox="1"/>
          <p:nvPr/>
        </p:nvSpPr>
        <p:spPr>
          <a:xfrm>
            <a:off x="6160498" y="2509838"/>
            <a:ext cx="479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Εύρεση όλων των διευθύνσεων διπλότυπων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323A1F2-550F-41CD-8FC5-EC30B3D9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Εύρεση σωστής τοποθεσίας και ανάκτηση πληροφορίας</a:t>
            </a:r>
            <a:endParaRPr lang="en-US" dirty="0"/>
          </a:p>
        </p:txBody>
      </p:sp>
      <p:pic>
        <p:nvPicPr>
          <p:cNvPr id="5" name="Θέση περιεχομένου 4" descr="Δεν υπάρχει διαθέσιμη περιγραφή.">
            <a:extLst>
              <a:ext uri="{FF2B5EF4-FFF2-40B4-BE49-F238E27FC236}">
                <a16:creationId xmlns:a16="http://schemas.microsoft.com/office/drawing/2014/main" id="{87E0688A-8339-411D-813A-FB030B6082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582" y="1706880"/>
            <a:ext cx="8991794" cy="122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B4FA2241-0989-4CA8-AB0A-CFE0EE6EC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95" y="3416299"/>
            <a:ext cx="9552698" cy="816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Εικόνα 6" descr="Δεν υπάρχει διαθέσιμη περιγραφή.">
            <a:extLst>
              <a:ext uri="{FF2B5EF4-FFF2-40B4-BE49-F238E27FC236}">
                <a16:creationId xmlns:a16="http://schemas.microsoft.com/office/drawing/2014/main" id="{4AF2A9E3-2C22-4E1F-B2D0-AE5384F56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07" y="4848541"/>
            <a:ext cx="5462905" cy="17966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6E64FC-7F89-43C4-91E1-A793F270609A}"/>
              </a:ext>
            </a:extLst>
          </p:cNvPr>
          <p:cNvSpPr txBox="1"/>
          <p:nvPr/>
        </p:nvSpPr>
        <p:spPr>
          <a:xfrm>
            <a:off x="1520824" y="2934793"/>
            <a:ext cx="2178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Σωστή διεύθυνση 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B5271A-498D-474C-955B-2A20A1311864}"/>
              </a:ext>
            </a:extLst>
          </p:cNvPr>
          <p:cNvSpPr txBox="1"/>
          <p:nvPr/>
        </p:nvSpPr>
        <p:spPr>
          <a:xfrm>
            <a:off x="1520824" y="4302868"/>
            <a:ext cx="6283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Ανάκτηση Πληροφορίας σχετιζόμενη με τον επαγγελματία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47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Αναγκαιότητα Εφαρμογής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752329" cy="4465320"/>
          </a:xfrm>
        </p:spPr>
        <p:txBody>
          <a:bodyPr rtlCol="0"/>
          <a:lstStyle/>
          <a:p>
            <a:pPr marL="0" indent="0" rtl="0">
              <a:buNone/>
            </a:pPr>
            <a:r>
              <a:rPr lang="el-GR" dirty="0"/>
              <a:t>Συνδυασμός:</a:t>
            </a:r>
          </a:p>
          <a:p>
            <a:pPr rtl="0"/>
            <a:r>
              <a:rPr lang="el-GR" dirty="0"/>
              <a:t>Ανάγκη του ανθρώπου για εύρεση πληροφορίας.</a:t>
            </a:r>
          </a:p>
          <a:p>
            <a:pPr rtl="0"/>
            <a:r>
              <a:rPr lang="el-GR" dirty="0"/>
              <a:t>Οι γρήγοροι ρυθμοί της καθημερινότητας.</a:t>
            </a:r>
          </a:p>
          <a:p>
            <a:pPr marL="0" indent="0" rtl="0">
              <a:buNone/>
            </a:pPr>
            <a:r>
              <a:rPr lang="el-GR" dirty="0"/>
              <a:t> </a:t>
            </a:r>
          </a:p>
          <a:p>
            <a:pPr marL="0" indent="0" rtl="0">
              <a:buNone/>
            </a:pPr>
            <a:r>
              <a:rPr lang="el-GR" dirty="0"/>
              <a:t>Αποτέλεσμα:</a:t>
            </a:r>
          </a:p>
          <a:p>
            <a:pPr rtl="0"/>
            <a:r>
              <a:rPr lang="el-GR" dirty="0"/>
              <a:t>Δημιουργία σύγχρονων και εύχρηστων εφαρμογών ανάκτησης πληροφορίας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FD070C-BC1C-4885-8E0C-58D581D6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Αλλαγή κειμένου με βάση την Απόσταση</a:t>
            </a:r>
            <a:endParaRPr lang="en-US" dirty="0"/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C927A428-E1E0-4653-8330-98A2E730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57" y="1828800"/>
            <a:ext cx="10423430" cy="5437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3289DF-C3F3-414F-9BD6-688F14922CB5}"/>
              </a:ext>
            </a:extLst>
          </p:cNvPr>
          <p:cNvSpPr txBox="1"/>
          <p:nvPr/>
        </p:nvSpPr>
        <p:spPr>
          <a:xfrm>
            <a:off x="3808412" y="2502660"/>
            <a:ext cx="3642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Απόσταση </a:t>
            </a:r>
            <a:r>
              <a:rPr lang="en-US" sz="2000" dirty="0"/>
              <a:t>camera – anchor &lt; 1m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D4D471-F7A8-4288-8FD7-A4C9AAB3F46F}"/>
              </a:ext>
            </a:extLst>
          </p:cNvPr>
          <p:cNvSpPr txBox="1"/>
          <p:nvPr/>
        </p:nvSpPr>
        <p:spPr>
          <a:xfrm>
            <a:off x="3960812" y="4398089"/>
            <a:ext cx="3642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000" dirty="0"/>
              <a:t>Απόσταση </a:t>
            </a:r>
            <a:r>
              <a:rPr lang="en-US" sz="2000" dirty="0"/>
              <a:t>camera – anchor &gt; 1m</a:t>
            </a:r>
          </a:p>
        </p:txBody>
      </p:sp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01216B4E-6C6B-41FF-B288-48FB9F17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79" y="3227377"/>
            <a:ext cx="8295151" cy="84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17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5200" dirty="0"/>
              <a:t>Δυσκολίες και πιθανές επεκτάσεις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539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BE2E41-EAB1-46B8-BD51-22A68948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Δυσκολίες	</a:t>
            </a:r>
            <a:endParaRPr lang="en-US" dirty="0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DA4EA48-31EF-4829-B32B-DBDD17127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 err="1"/>
              <a:t>Επεξεργασια</a:t>
            </a:r>
            <a:r>
              <a:rPr lang="el-GR" dirty="0"/>
              <a:t> </a:t>
            </a:r>
            <a:r>
              <a:rPr lang="el-GR" dirty="0" err="1"/>
              <a:t>πραγματικων</a:t>
            </a:r>
            <a:r>
              <a:rPr lang="el-GR" dirty="0"/>
              <a:t> </a:t>
            </a:r>
            <a:r>
              <a:rPr lang="el-GR" dirty="0" err="1"/>
              <a:t>δεδομενων</a:t>
            </a:r>
            <a:endParaRPr lang="en-US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3AFCB1D-3C1D-4F2D-902D-87273F92B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l-GR" dirty="0"/>
              <a:t>Βρώμικες πινακίδες</a:t>
            </a:r>
          </a:p>
          <a:p>
            <a:r>
              <a:rPr lang="el-GR" dirty="0"/>
              <a:t>Χαμηλός φωτισμός </a:t>
            </a:r>
          </a:p>
          <a:p>
            <a:r>
              <a:rPr lang="el-GR" dirty="0"/>
              <a:t>Μη συνηθισμένο </a:t>
            </a:r>
            <a:r>
              <a:rPr lang="en-US" dirty="0"/>
              <a:t>font</a:t>
            </a:r>
          </a:p>
          <a:p>
            <a:r>
              <a:rPr lang="el-GR" dirty="0"/>
              <a:t>Κατεστραμμένες πινακίδες</a:t>
            </a:r>
            <a:endParaRPr lang="en-US" dirty="0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F66A5CB-A2DC-428F-AB02-D5B324DF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l-GR" dirty="0" err="1"/>
              <a:t>Ατομα</a:t>
            </a:r>
            <a:r>
              <a:rPr lang="el-GR" dirty="0"/>
              <a:t> με </a:t>
            </a:r>
            <a:r>
              <a:rPr lang="el-GR" dirty="0" err="1"/>
              <a:t>ιδιο</a:t>
            </a:r>
            <a:r>
              <a:rPr lang="el-GR" dirty="0"/>
              <a:t> </a:t>
            </a:r>
            <a:r>
              <a:rPr lang="el-GR" dirty="0" err="1"/>
              <a:t>επωνυμο</a:t>
            </a:r>
            <a:r>
              <a:rPr lang="el-GR" dirty="0"/>
              <a:t> στην </a:t>
            </a:r>
            <a:r>
              <a:rPr lang="el-GR" dirty="0" err="1"/>
              <a:t>ιδια</a:t>
            </a:r>
            <a:r>
              <a:rPr lang="el-GR" dirty="0"/>
              <a:t> </a:t>
            </a:r>
            <a:r>
              <a:rPr lang="el-GR" dirty="0" err="1"/>
              <a:t>πολυκατοικια</a:t>
            </a:r>
            <a:endParaRPr lang="en-US" dirty="0"/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72353868-BF23-466E-8713-D1703C0D0E4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l-GR" dirty="0"/>
              <a:t>1</a:t>
            </a:r>
            <a:r>
              <a:rPr lang="el-GR" baseline="30000" dirty="0"/>
              <a:t>η</a:t>
            </a:r>
            <a:r>
              <a:rPr lang="el-GR" dirty="0"/>
              <a:t> σκέψη: αναζήτηση με βάση το όνομα. </a:t>
            </a:r>
          </a:p>
          <a:p>
            <a:pPr lvl="1"/>
            <a:r>
              <a:rPr lang="el-GR" dirty="0"/>
              <a:t>«Νίκος» , «Νικόλαος»</a:t>
            </a:r>
          </a:p>
          <a:p>
            <a:r>
              <a:rPr lang="el-GR" dirty="0"/>
              <a:t>2</a:t>
            </a:r>
            <a:r>
              <a:rPr lang="el-GR" baseline="30000" dirty="0"/>
              <a:t>η</a:t>
            </a:r>
            <a:r>
              <a:rPr lang="el-GR" dirty="0"/>
              <a:t> σκέψη: αναζήτηση με βάση το τηλέφωνο. </a:t>
            </a:r>
          </a:p>
          <a:p>
            <a:pPr lvl="1"/>
            <a:r>
              <a:rPr lang="el-GR" dirty="0"/>
              <a:t>Μη συνηθισμένη πληροφορία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11E241-B703-47CD-83EA-7D686C53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Μελλοντικές επεκτάσεις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06861B-BC54-4323-A57E-26FB0249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Χρήση εφαρμογής στο εσωτερικό κτιρίων </a:t>
            </a:r>
            <a:r>
              <a:rPr lang="el-GR" dirty="0" err="1"/>
              <a:t>π.χ</a:t>
            </a:r>
            <a:r>
              <a:rPr lang="el-GR" dirty="0"/>
              <a:t> πανεπιστήμιο Ιωαννίνων με χρήση εσωτερικής τοποθεσίας.</a:t>
            </a:r>
          </a:p>
          <a:p>
            <a:r>
              <a:rPr lang="el-GR" dirty="0"/>
              <a:t>Αναγνώριση και αγγλικών γραμματοσειρών.</a:t>
            </a:r>
          </a:p>
          <a:p>
            <a:r>
              <a:rPr lang="el-GR" dirty="0"/>
              <a:t>Μετάφραση πληροφοριών στην εικονική πινακίδα στην επιθυμητή γλώσσα του χρήστη.</a:t>
            </a:r>
          </a:p>
        </p:txBody>
      </p:sp>
    </p:spTree>
    <p:extLst>
      <p:ext uri="{BB962C8B-B14F-4D97-AF65-F5344CB8AC3E}">
        <p14:creationId xmlns:p14="http://schemas.microsoft.com/office/powerpoint/2010/main" val="42909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Ήδη υπάρχουσες εφαρμογές</a:t>
            </a:r>
          </a:p>
        </p:txBody>
      </p:sp>
      <p:sp>
        <p:nvSpPr>
          <p:cNvPr id="3" name="Σύμβολο κράτησης θέσης περιεχομένου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en-US" dirty="0"/>
              <a:t>Google Lens</a:t>
            </a:r>
            <a:endParaRPr lang="el-GR" dirty="0"/>
          </a:p>
          <a:p>
            <a:pPr marL="819096" lvl="1" indent="-514350"/>
            <a:r>
              <a:rPr lang="el-GR" dirty="0"/>
              <a:t>Ανάκτηση Πληροφορίας</a:t>
            </a:r>
          </a:p>
          <a:p>
            <a:pPr marL="1123843" lvl="2" indent="-514350"/>
            <a:r>
              <a:rPr lang="el-GR" dirty="0"/>
              <a:t>Οπτική Αναγνώριση Χαρακτήρων</a:t>
            </a:r>
          </a:p>
          <a:p>
            <a:pPr marL="1123843" lvl="2" indent="-514350"/>
            <a:r>
              <a:rPr lang="el-GR" dirty="0"/>
              <a:t>Οπτική Αναγνώριση Αντικειμένων</a:t>
            </a:r>
          </a:p>
          <a:p>
            <a:pPr marL="1123843" lvl="2" indent="-514350"/>
            <a:r>
              <a:rPr lang="el-GR" dirty="0"/>
              <a:t>Αναζήτηση στον ιστό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Translate</a:t>
            </a:r>
            <a:r>
              <a:rPr lang="el-GR" dirty="0"/>
              <a:t> </a:t>
            </a:r>
            <a:r>
              <a:rPr lang="en-US" dirty="0"/>
              <a:t>Scan</a:t>
            </a:r>
          </a:p>
          <a:p>
            <a:pPr marL="819096" lvl="1" indent="-514350"/>
            <a:r>
              <a:rPr lang="el-GR" dirty="0"/>
              <a:t>Μετάφραση Αναγνωρισμένου κειμένου</a:t>
            </a:r>
          </a:p>
          <a:p>
            <a:pPr marL="1123843" lvl="2" indent="-514350"/>
            <a:r>
              <a:rPr lang="el-GR" dirty="0"/>
              <a:t>Οπτική Αναγνώριση Χαρακτήρων</a:t>
            </a:r>
          </a:p>
          <a:p>
            <a:pPr marL="1123843" lvl="2" indent="-514350"/>
            <a:r>
              <a:rPr lang="el-GR" dirty="0"/>
              <a:t>Εμφάνιση μεταφρασμένου με επαυξημένη πραγματικότητα </a:t>
            </a:r>
          </a:p>
          <a:p>
            <a:pPr marL="609493" lvl="2" indent="0">
              <a:buNone/>
            </a:pPr>
            <a:endParaRPr lang="el-GR" dirty="0"/>
          </a:p>
        </p:txBody>
      </p:sp>
      <p:pic>
        <p:nvPicPr>
          <p:cNvPr id="1028" name="Picture 4" descr="OCR (Optical Character Recognition">
            <a:extLst>
              <a:ext uri="{FF2B5EF4-FFF2-40B4-BE49-F238E27FC236}">
                <a16:creationId xmlns:a16="http://schemas.microsoft.com/office/drawing/2014/main" id="{4681CC95-262C-4B2A-9EA0-4E1D1E2A8ED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748" y="1498600"/>
            <a:ext cx="4658864" cy="262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Ισχυρότερο από σήμερα το Google Translate για smartphones | LiFO">
            <a:extLst>
              <a:ext uri="{FF2B5EF4-FFF2-40B4-BE49-F238E27FC236}">
                <a16:creationId xmlns:a16="http://schemas.microsoft.com/office/drawing/2014/main" id="{B99C6A30-1E0A-4781-9774-4F7B8A091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023" y="4273198"/>
            <a:ext cx="4400314" cy="231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118323-F0CF-4BBE-9332-A69C420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Δημοτικότητα των δυο εφαρμογών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B47257-847B-4A00-A7E5-1F6DBF071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526309"/>
            <a:ext cx="10360501" cy="3779520"/>
          </a:xfrm>
        </p:spPr>
        <p:txBody>
          <a:bodyPr/>
          <a:lstStyle/>
          <a:p>
            <a:r>
              <a:rPr lang="en-US" dirty="0"/>
              <a:t>Google Lens</a:t>
            </a:r>
            <a:endParaRPr lang="el-GR" dirty="0"/>
          </a:p>
          <a:p>
            <a:pPr lvl="1"/>
            <a:r>
              <a:rPr lang="el-GR" dirty="0"/>
              <a:t>50 εκατομμύρια </a:t>
            </a:r>
            <a:r>
              <a:rPr lang="en-US" dirty="0"/>
              <a:t>downloads </a:t>
            </a:r>
            <a:r>
              <a:rPr lang="el-GR" dirty="0"/>
              <a:t>μόνο σε 6 μήνες</a:t>
            </a:r>
          </a:p>
          <a:p>
            <a:r>
              <a:rPr lang="en-US" dirty="0"/>
              <a:t>Google Translate Scan</a:t>
            </a:r>
          </a:p>
          <a:p>
            <a:pPr lvl="1"/>
            <a:r>
              <a:rPr lang="el-GR" dirty="0"/>
              <a:t>Στην κορυφή των εφαρμογών μετάφρασης σε πραγματικό χρόνο</a:t>
            </a:r>
          </a:p>
        </p:txBody>
      </p:sp>
      <p:sp>
        <p:nvSpPr>
          <p:cNvPr id="5" name="Τίτλος 1">
            <a:extLst>
              <a:ext uri="{FF2B5EF4-FFF2-40B4-BE49-F238E27FC236}">
                <a16:creationId xmlns:a16="http://schemas.microsoft.com/office/drawing/2014/main" id="{51E907D4-AC6B-4B53-8403-5F52E46B03BC}"/>
              </a:ext>
            </a:extLst>
          </p:cNvPr>
          <p:cNvSpPr txBox="1">
            <a:spLocks/>
          </p:cNvSpPr>
          <p:nvPr/>
        </p:nvSpPr>
        <p:spPr>
          <a:xfrm>
            <a:off x="1218883" y="3124200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 </a:t>
            </a:r>
            <a:r>
              <a:rPr lang="el-GR" dirty="0"/>
              <a:t>Ιδέα μας</a:t>
            </a:r>
            <a:endParaRPr lang="en-US" dirty="0"/>
          </a:p>
        </p:txBody>
      </p:sp>
      <p:sp>
        <p:nvSpPr>
          <p:cNvPr id="6" name="Θέση περιεχομένου 2">
            <a:extLst>
              <a:ext uri="{FF2B5EF4-FFF2-40B4-BE49-F238E27FC236}">
                <a16:creationId xmlns:a16="http://schemas.microsoft.com/office/drawing/2014/main" id="{43A60A5A-C296-4260-9F13-45704CAF4DB3}"/>
              </a:ext>
            </a:extLst>
          </p:cNvPr>
          <p:cNvSpPr txBox="1">
            <a:spLocks/>
          </p:cNvSpPr>
          <p:nvPr/>
        </p:nvSpPr>
        <p:spPr>
          <a:xfrm>
            <a:off x="1189586" y="4348163"/>
            <a:ext cx="10360501" cy="37795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Συνδυασμός των δύο εφαρμογών</a:t>
            </a:r>
          </a:p>
          <a:p>
            <a:r>
              <a:rPr lang="el-GR" dirty="0"/>
              <a:t>Ανάκτηση Πληροφορίας μέσω </a:t>
            </a:r>
            <a:r>
              <a:rPr lang="en-US" dirty="0"/>
              <a:t>OCR</a:t>
            </a:r>
          </a:p>
          <a:p>
            <a:r>
              <a:rPr lang="el-GR" dirty="0"/>
              <a:t>Εμφάνιση Πληροφορίας μέσω </a:t>
            </a:r>
            <a:r>
              <a:rPr lang="en-US" dirty="0"/>
              <a:t>AR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355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l-GR" sz="5200" dirty="0"/>
              <a:t>Θεωρητικό και Τεχνολογικό Υπόβαθρο</a:t>
            </a:r>
          </a:p>
        </p:txBody>
      </p:sp>
      <p:sp>
        <p:nvSpPr>
          <p:cNvPr id="5" name="Σύμβολο κράτησης θέσης κειμένου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ΠΕΡΙΒΑΛΛΟΝ ΥΛΟΠΟΙΗΣΗΣ</a:t>
            </a:r>
          </a:p>
        </p:txBody>
      </p:sp>
      <p:sp>
        <p:nvSpPr>
          <p:cNvPr id="8" name="Σύμβολο κράτησης κειμένου 7"/>
          <p:cNvSpPr>
            <a:spLocks noGrp="1"/>
          </p:cNvSpPr>
          <p:nvPr>
            <p:ph type="body" idx="1"/>
          </p:nvPr>
        </p:nvSpPr>
        <p:spPr>
          <a:xfrm>
            <a:off x="1218883" y="1470891"/>
            <a:ext cx="5082740" cy="914400"/>
          </a:xfrm>
        </p:spPr>
        <p:txBody>
          <a:bodyPr rtlCol="0"/>
          <a:lstStyle/>
          <a:p>
            <a:pPr rtl="0"/>
            <a:r>
              <a:rPr lang="en-US" dirty="0"/>
              <a:t>Android studio</a:t>
            </a:r>
            <a:endParaRPr lang="el-GR" dirty="0"/>
          </a:p>
        </p:txBody>
      </p:sp>
      <p:sp>
        <p:nvSpPr>
          <p:cNvPr id="10" name="Σύμβολο κράτησης θέσης περιεχομένου 9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9676129" cy="3073400"/>
          </a:xfrm>
        </p:spPr>
        <p:txBody>
          <a:bodyPr rtlCol="0"/>
          <a:lstStyle/>
          <a:p>
            <a:pPr rtl="0"/>
            <a:r>
              <a:rPr lang="el-GR" dirty="0"/>
              <a:t>Δημοφιλέστερο περιβάλλον για </a:t>
            </a:r>
            <a:r>
              <a:rPr lang="en-US" dirty="0"/>
              <a:t>android </a:t>
            </a:r>
            <a:r>
              <a:rPr lang="el-GR" dirty="0"/>
              <a:t>εφαρμογές </a:t>
            </a:r>
          </a:p>
          <a:p>
            <a:r>
              <a:rPr lang="el-GR" dirty="0"/>
              <a:t>Δημιουργία εφαρμογών συμβατών σε</a:t>
            </a:r>
          </a:p>
          <a:p>
            <a:pPr lvl="1"/>
            <a:r>
              <a:rPr lang="en-US" dirty="0"/>
              <a:t>Smartphones, Smart TV’s </a:t>
            </a:r>
            <a:r>
              <a:rPr lang="el-GR" dirty="0"/>
              <a:t>κλπ.</a:t>
            </a:r>
          </a:p>
          <a:p>
            <a:pPr rtl="0"/>
            <a:r>
              <a:rPr lang="el-GR" dirty="0"/>
              <a:t>Υποστηριζόμενες γλώσσες 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Kotlin</a:t>
            </a:r>
          </a:p>
          <a:p>
            <a:pPr lvl="1"/>
            <a:r>
              <a:rPr lang="en-US" dirty="0"/>
              <a:t>C++</a:t>
            </a:r>
          </a:p>
          <a:p>
            <a:endParaRPr lang="el-GR" dirty="0"/>
          </a:p>
        </p:txBody>
      </p:sp>
      <p:pic>
        <p:nvPicPr>
          <p:cNvPr id="2050" name="Picture 2" descr="Why is Android Studio still such a gruesome embarrassment? | TechCrunch">
            <a:extLst>
              <a:ext uri="{FF2B5EF4-FFF2-40B4-BE49-F238E27FC236}">
                <a16:creationId xmlns:a16="http://schemas.microsoft.com/office/drawing/2014/main" id="{22D7F8DF-A102-4418-AC6B-68FB02769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358" y="3893560"/>
            <a:ext cx="4391026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1182658" y="101917"/>
            <a:ext cx="10360501" cy="1223963"/>
          </a:xfrm>
        </p:spPr>
        <p:txBody>
          <a:bodyPr rtlCol="0"/>
          <a:lstStyle/>
          <a:p>
            <a:pPr rtl="0"/>
            <a:r>
              <a:rPr lang="el-GR" dirty="0"/>
              <a:t>Οπτική Αναγνώριση Χαρακτήρων </a:t>
            </a:r>
          </a:p>
        </p:txBody>
      </p:sp>
      <p:sp>
        <p:nvSpPr>
          <p:cNvPr id="5" name="Θέση περιεχομένου 2">
            <a:extLst>
              <a:ext uri="{FF2B5EF4-FFF2-40B4-BE49-F238E27FC236}">
                <a16:creationId xmlns:a16="http://schemas.microsoft.com/office/drawing/2014/main" id="{5372DFF6-F3F3-4422-B104-7B03962C67FD}"/>
              </a:ext>
            </a:extLst>
          </p:cNvPr>
          <p:cNvSpPr txBox="1">
            <a:spLocks/>
          </p:cNvSpPr>
          <p:nvPr/>
        </p:nvSpPr>
        <p:spPr>
          <a:xfrm>
            <a:off x="1181070" y="1539240"/>
            <a:ext cx="10360501" cy="377952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Διαδικασία εξαγωγής αναγνωρισμένου κειμένου</a:t>
            </a:r>
          </a:p>
          <a:p>
            <a:r>
              <a:rPr lang="el-GR" dirty="0"/>
              <a:t>Σαρωμένες εικόνες σε πραγματικό ή όχι χρόνο</a:t>
            </a:r>
          </a:p>
          <a:p>
            <a:pPr lvl="1"/>
            <a:r>
              <a:rPr lang="el-GR" dirty="0"/>
              <a:t>Χειρόγραφα κείμενα</a:t>
            </a:r>
          </a:p>
          <a:p>
            <a:pPr lvl="1"/>
            <a:r>
              <a:rPr lang="el-GR" dirty="0"/>
              <a:t>Τυποποιημένα κείμενα</a:t>
            </a:r>
          </a:p>
          <a:p>
            <a:r>
              <a:rPr lang="el-GR" dirty="0"/>
              <a:t>Τρόποι πραγματοποίησης:</a:t>
            </a:r>
          </a:p>
          <a:p>
            <a:pPr lvl="1"/>
            <a:r>
              <a:rPr lang="el-GR" dirty="0"/>
              <a:t>Αντιστοίχιση με πρότυπα</a:t>
            </a:r>
          </a:p>
          <a:p>
            <a:pPr lvl="2"/>
            <a:r>
              <a:rPr lang="el-GR" dirty="0"/>
              <a:t>Έτοιμα πρότυπα ή περιγράμματα χαρακτήρων.</a:t>
            </a:r>
            <a:endParaRPr lang="en-US" dirty="0"/>
          </a:p>
          <a:p>
            <a:pPr lvl="1"/>
            <a:r>
              <a:rPr lang="el-GR" dirty="0"/>
              <a:t>Εξαγωγή Χαρακτηριστικών</a:t>
            </a:r>
          </a:p>
          <a:p>
            <a:pPr lvl="2"/>
            <a:r>
              <a:rPr lang="el-GR" dirty="0"/>
              <a:t>Αναγνώριση επιμέρους συστατικών στοιχείων </a:t>
            </a:r>
          </a:p>
          <a:p>
            <a:pPr lvl="3"/>
            <a:r>
              <a:rPr lang="el-G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γωνίες, γραμμές, ενώσεις </a:t>
            </a:r>
            <a:r>
              <a:rPr lang="el-GR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κτλ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Τεχνολογία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2_TF02787990_TF02787990" id="{674149BD-A1DD-466B-BA0D-361147D39261}" vid="{70B924BD-5EC3-4E6A-ADED-E51B2745EEC0}"/>
    </a:ext>
  </a:extLst>
</a:theme>
</file>

<file path=ppt/theme/theme2.xml><?xml version="1.0" encoding="utf-8"?>
<a:theme xmlns:a="http://schemas.openxmlformats.org/drawingml/2006/main" name="Θέμα του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Ανάκτηση Πληροφορίας με χρήση Οπτικής Αναγνώρισης Χαρακτήρων και</Template>
  <TotalTime>0</TotalTime>
  <Words>1097</Words>
  <Application>Microsoft Office PowerPoint</Application>
  <PresentationFormat>Προσαρμογή</PresentationFormat>
  <Paragraphs>265</Paragraphs>
  <Slides>43</Slides>
  <Notes>11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43</vt:i4>
      </vt:variant>
    </vt:vector>
  </HeadingPairs>
  <TitlesOfParts>
    <vt:vector size="46" baseType="lpstr">
      <vt:lpstr>Arial</vt:lpstr>
      <vt:lpstr>Calibri</vt:lpstr>
      <vt:lpstr>Τεχνολογία 16x9</vt:lpstr>
      <vt:lpstr>Ανάκτηση Πληροφορίας με χρήση Οπτικής Αναγνώρισης Χαρακτήρων και εμφάνιση της με χρήση Επαυξημένης Πραγματικότητας.</vt:lpstr>
      <vt:lpstr>Στόχος της διπλωματικής:</vt:lpstr>
      <vt:lpstr>Συνοπτική περιγραφή εφαρμογής</vt:lpstr>
      <vt:lpstr>Αναγκαιότητα Εφαρμογής </vt:lpstr>
      <vt:lpstr>Ήδη υπάρχουσες εφαρμογές</vt:lpstr>
      <vt:lpstr>Δημοτικότητα των δυο εφαρμογών</vt:lpstr>
      <vt:lpstr>Θεωρητικό και Τεχνολογικό Υπόβαθρο</vt:lpstr>
      <vt:lpstr>ΠΕΡΙΒΑΛΛΟΝ ΥΛΟΠΟΙΗΣΗΣ</vt:lpstr>
      <vt:lpstr>Οπτική Αναγνώριση Χαρακτήρων </vt:lpstr>
      <vt:lpstr>Οπτική Αναγνώριση Χαρακτήρων  </vt:lpstr>
      <vt:lpstr>Οπτική Αναγνώριση Χαρακτήρων  </vt:lpstr>
      <vt:lpstr>Επεξεργασία Εικόνας</vt:lpstr>
      <vt:lpstr>Επαυξημένη Πραγματικότητα</vt:lpstr>
      <vt:lpstr>Επαυξημένη Πραγματικότητα </vt:lpstr>
      <vt:lpstr>Επαυξημένη Πραγματικότητα </vt:lpstr>
      <vt:lpstr>Συλλογή δεδομένων από τον ιστό.</vt:lpstr>
      <vt:lpstr>Βάση δεδομένων</vt:lpstr>
      <vt:lpstr>Δημιουργία &amp; Διαχείριση Βάσης δεδομένων</vt:lpstr>
      <vt:lpstr>Σχεδίαση και Υλοποίηση Εφαρμογής</vt:lpstr>
      <vt:lpstr>Activities</vt:lpstr>
      <vt:lpstr>Παρουσίαση του PowerPoint</vt:lpstr>
      <vt:lpstr>UML MainActivity με κλάσεις της εφαρμογής</vt:lpstr>
      <vt:lpstr>Κλάσεις που κληρονομεί η MainActivity</vt:lpstr>
      <vt:lpstr>Εύρεση τοποθεσίας χρήστη</vt:lpstr>
      <vt:lpstr>Συλλογή Δεδομένων</vt:lpstr>
      <vt:lpstr>Βάση Δεδομένων</vt:lpstr>
      <vt:lpstr>Βάση Δεδομένων στο Android Studio</vt:lpstr>
      <vt:lpstr>Λειτουργία Room βιβλιοθήκης στην εφαρμογή</vt:lpstr>
      <vt:lpstr>Αναζήτηση στην Βάση</vt:lpstr>
      <vt:lpstr>ImageProcessor Class</vt:lpstr>
      <vt:lpstr>TessTextRecognizer Class</vt:lpstr>
      <vt:lpstr>LocationMatcher Class</vt:lpstr>
      <vt:lpstr>Εμφάνιση Εικονική Πινακίδας - Viewrendable  </vt:lpstr>
      <vt:lpstr>Πειραματική αξιολόγηση</vt:lpstr>
      <vt:lpstr>Στάδια Επεξεργασίας Κατεγραμένου Στιγμιότυπου</vt:lpstr>
      <vt:lpstr>Αναγνώριση Χαρακτήρων παραδείγματος</vt:lpstr>
      <vt:lpstr>Αναγνώριση Χαρακτήρων Παραδείγματος demo</vt:lpstr>
      <vt:lpstr>Αναζήτηση στην βάση δεδομένων</vt:lpstr>
      <vt:lpstr>Εύρεση σωστής τοποθεσίας και ανάκτηση πληροφορίας</vt:lpstr>
      <vt:lpstr>Αλλαγή κειμένου με βάση την Απόσταση</vt:lpstr>
      <vt:lpstr>Δυσκολίες και πιθανές επεκτάσεις</vt:lpstr>
      <vt:lpstr>Δυσκολίες </vt:lpstr>
      <vt:lpstr>Μελλοντικές επεκτάσεις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Ανάκτηση Πληροφορίας με χρήση Οπτικής Αναγνώρισης Χαρακτήρων και εμφάνιση της με χρήση Επαυξημένης Πραγματικότητας.</dc:title>
  <dc:creator>Sofia</dc:creator>
  <cp:lastModifiedBy>Sofia</cp:lastModifiedBy>
  <cp:revision>1</cp:revision>
  <dcterms:created xsi:type="dcterms:W3CDTF">2021-10-18T23:36:06Z</dcterms:created>
  <dcterms:modified xsi:type="dcterms:W3CDTF">2021-10-18T23:36:26Z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