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2"/>
    <p:sldId id="274" r:id="rId3"/>
    <p:sldId id="275" r:id="rId4"/>
    <p:sldId id="299" r:id="rId5"/>
    <p:sldId id="300" r:id="rId6"/>
    <p:sldId id="314" r:id="rId7"/>
    <p:sldId id="313" r:id="rId8"/>
    <p:sldId id="315" r:id="rId9"/>
    <p:sldId id="309" r:id="rId10"/>
    <p:sldId id="310" r:id="rId11"/>
    <p:sldId id="311" r:id="rId12"/>
    <p:sldId id="312" r:id="rId13"/>
    <p:sldId id="302" r:id="rId14"/>
    <p:sldId id="303" r:id="rId15"/>
    <p:sldId id="263" r:id="rId16"/>
    <p:sldId id="262" r:id="rId17"/>
    <p:sldId id="271" r:id="rId18"/>
    <p:sldId id="304" r:id="rId19"/>
    <p:sldId id="305" r:id="rId20"/>
    <p:sldId id="272" r:id="rId21"/>
    <p:sldId id="308"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87" d="100"/>
          <a:sy n="87"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AB12E1F-C25C-471C-B2BB-6D04A2612026}"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B12E1F-C25C-471C-B2BB-6D04A2612026}"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B12E1F-C25C-471C-B2BB-6D04A2612026}"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AB12E1F-C25C-471C-B2BB-6D04A2612026}"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B12E1F-C25C-471C-B2BB-6D04A2612026}" type="datetimeFigureOut">
              <a:rPr lang="en-IN" smtClean="0"/>
              <a:t>02-04-2020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AB12E1F-C25C-471C-B2BB-6D04A2612026}"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AB12E1F-C25C-471C-B2BB-6D04A2612026}" type="datetimeFigureOut">
              <a:rPr lang="en-IN" smtClean="0"/>
              <a:t>02-04-2020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B12E1F-C25C-471C-B2BB-6D04A2612026}" type="datetimeFigureOut">
              <a:rPr lang="en-IN" smtClean="0"/>
              <a:t>02-04-2020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12E1F-C25C-471C-B2BB-6D04A2612026}" type="datetimeFigureOut">
              <a:rPr lang="en-IN" smtClean="0"/>
              <a:t>02-04-2020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B12E1F-C25C-471C-B2BB-6D04A2612026}"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B12E1F-C25C-471C-B2BB-6D04A2612026}" type="datetimeFigureOut">
              <a:rPr lang="en-IN" smtClean="0"/>
              <a:t>02-04-2020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4B2AF5-B001-4438-8D23-71EF5819153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2E1F-C25C-471C-B2BB-6D04A2612026}" type="datetimeFigureOut">
              <a:rPr lang="en-IN" smtClean="0"/>
              <a:t>02-04-2020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B2AF5-B001-4438-8D23-71EF5819153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3739" y="1120247"/>
            <a:ext cx="3986530" cy="92202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Major Project</a:t>
            </a:r>
          </a:p>
        </p:txBody>
      </p:sp>
      <p:sp>
        <p:nvSpPr>
          <p:cNvPr id="5" name="Rectangle 4"/>
          <p:cNvSpPr/>
          <p:nvPr/>
        </p:nvSpPr>
        <p:spPr>
          <a:xfrm>
            <a:off x="1905" y="2043430"/>
            <a:ext cx="12190095" cy="11068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bodyPr>
          <a:lstStyle/>
          <a:p>
            <a:pPr algn="ctr"/>
            <a:r>
              <a:rPr lang="en-US" sz="6600" b="0" cap="none" spc="0" dirty="0">
                <a:ln w="0"/>
                <a:solidFill>
                  <a:schemeClr val="bg1"/>
                </a:solidFill>
                <a:effectLst>
                  <a:outerShdw blurRad="38100" dist="19050" dir="2700000" algn="tl" rotWithShape="0">
                    <a:schemeClr val="dk1">
                      <a:alpha val="40000"/>
                    </a:schemeClr>
                  </a:outerShdw>
                </a:effectLst>
              </a:rPr>
              <a:t>SHM - SECOND HAND MART</a:t>
            </a:r>
          </a:p>
        </p:txBody>
      </p:sp>
      <p:sp>
        <p:nvSpPr>
          <p:cNvPr id="6" name="Rectangle 5"/>
          <p:cNvSpPr/>
          <p:nvPr/>
        </p:nvSpPr>
        <p:spPr>
          <a:xfrm>
            <a:off x="5599176" y="3520440"/>
            <a:ext cx="6592824" cy="249174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3600" cap="none" spc="0" dirty="0">
                <a:solidFill>
                  <a:schemeClr val="accent3"/>
                </a:solidFill>
                <a:effectLst/>
              </a:rPr>
              <a:t>Members:</a:t>
            </a:r>
          </a:p>
          <a:p>
            <a:r>
              <a:rPr lang="en-US" sz="4000" b="1" dirty="0">
                <a:solidFill>
                  <a:schemeClr val="accent3"/>
                </a:solidFill>
              </a:rPr>
              <a:t>1606067 Sparsh Sinha</a:t>
            </a:r>
          </a:p>
          <a:p>
            <a:r>
              <a:rPr lang="en-US" sz="4000" b="1" cap="none" spc="0" dirty="0">
                <a:solidFill>
                  <a:schemeClr val="accent3"/>
                </a:solidFill>
                <a:effectLst/>
              </a:rPr>
              <a:t>1606306 Siddharth Agrawal</a:t>
            </a:r>
          </a:p>
          <a:p>
            <a:r>
              <a:rPr lang="en-US" sz="4000" b="1" dirty="0">
                <a:solidFill>
                  <a:schemeClr val="accent3"/>
                </a:solidFill>
              </a:rPr>
              <a:t>1606373 Rishi </a:t>
            </a:r>
            <a:r>
              <a:rPr lang="en-US" sz="4000" b="1" dirty="0" err="1">
                <a:solidFill>
                  <a:schemeClr val="accent3"/>
                </a:solidFill>
              </a:rPr>
              <a:t>Dhacholia</a:t>
            </a:r>
            <a:endParaRPr lang="en-US" sz="4000" b="1" cap="none" spc="0" dirty="0">
              <a:solidFill>
                <a:schemeClr val="accent3"/>
              </a:solidFill>
              <a:effectLst/>
            </a:endParaRPr>
          </a:p>
        </p:txBody>
      </p:sp>
      <p:pic>
        <p:nvPicPr>
          <p:cNvPr id="1026" name="Picture 2" descr="KII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373" y="171652"/>
            <a:ext cx="5621611" cy="16513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24765" y="2077720"/>
            <a:ext cx="6842125" cy="2676525"/>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To create the item list, we added the real images taken from e-commerce applications like Flipkart and Amazon.</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By adding the ‘+’ and ‘-’ buttons to the item layout, we were able to add the feature of selected one or more of the same product as well.</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All these pages were connected using ‘Intent’.</a:t>
            </a:r>
          </a:p>
        </p:txBody>
      </p:sp>
      <p:pic>
        <p:nvPicPr>
          <p:cNvPr id="119" name="Picture 119"/>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85000" y="2147570"/>
            <a:ext cx="5181600" cy="2914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18415" y="494665"/>
            <a:ext cx="6842125" cy="6000750"/>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In the main screen, a drop-down menu was added which consists of the 3 points:</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Refresh</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Clear Cart</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Logout</a:t>
            </a:r>
          </a:p>
          <a:p>
            <a:pPr marL="342900" indent="-342900" algn="just">
              <a:buFont typeface="Arial" panose="020B0604020202020204" pitchFamily="34" charset="0"/>
              <a:buChar char="•"/>
            </a:pPr>
            <a:endParaRPr sz="24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Functioning of all the above mentioned features have been thoroughly discussed in the System Design.</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A transaction list was added to this application, that will display the previous transaction being made by the users.</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This takes us to the final step of the project- The cart. </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The user can view the cart by using the “Checkout” button.</a:t>
            </a:r>
          </a:p>
        </p:txBody>
      </p:sp>
      <p:pic>
        <p:nvPicPr>
          <p:cNvPr id="120" name="Picture 120"/>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74205" y="1971675"/>
            <a:ext cx="5181600" cy="2914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45085" y="1721485"/>
            <a:ext cx="6842125" cy="3415030"/>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In the cart, we have added the option to Remove Items as well. </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By using the ‘Remove Item’ button, the user can completely remove the selected item from the cart.</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The selected button would hence be      deleted from the database along with the amount of the item being subtracted from the total amount.</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Without the payment option, Checkout would be the last step of this project. </a:t>
            </a:r>
          </a:p>
        </p:txBody>
      </p:sp>
      <p:pic>
        <p:nvPicPr>
          <p:cNvPr id="6" name="Picture 148"/>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86905" y="1971675"/>
            <a:ext cx="5181600" cy="2914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7665" y="1961515"/>
            <a:ext cx="9959340" cy="4799965"/>
          </a:xfrm>
          <a:prstGeom prst="rect">
            <a:avLst/>
          </a:prstGeom>
          <a:noFill/>
        </p:spPr>
        <p:txBody>
          <a:bodyPr wrap="square" rtlCol="0" anchor="t">
            <a:spAutoFit/>
          </a:bodyPr>
          <a:lstStyle/>
          <a:p>
            <a:r>
              <a:rPr lang="en-US">
                <a:latin typeface="Times New Roman" panose="02020603050405020304" pitchFamily="18" charset="0"/>
                <a:ea typeface="SimSun" panose="02010600030101010101" pitchFamily="2" charset="-122"/>
                <a:sym typeface="+mn-ea"/>
              </a:rPr>
              <a:t>&lt;uses-permission android:name="android.permission.INTERNET" /&gt;</a:t>
            </a:r>
          </a:p>
          <a:p>
            <a:r>
              <a:rPr lang="en-US">
                <a:latin typeface="Times New Roman" panose="02020603050405020304" pitchFamily="18" charset="0"/>
                <a:ea typeface="SimSun" panose="02010600030101010101" pitchFamily="2" charset="-122"/>
                <a:sym typeface="+mn-ea"/>
              </a:rPr>
              <a:t> &lt;uses-permission android:name="android.permission.ACCESS_NETWORK_STATE" /&gt;</a:t>
            </a:r>
          </a:p>
          <a:p>
            <a:r>
              <a:rPr lang="en-US">
                <a:latin typeface="Times New Roman" panose="02020603050405020304" pitchFamily="18" charset="0"/>
                <a:ea typeface="SimSun" panose="02010600030101010101" pitchFamily="2" charset="-122"/>
                <a:sym typeface="+mn-ea"/>
              </a:rPr>
              <a:t> </a:t>
            </a:r>
          </a:p>
          <a:p>
            <a:r>
              <a:rPr lang="en-US">
                <a:latin typeface="Times New Roman" panose="02020603050405020304" pitchFamily="18" charset="0"/>
                <a:ea typeface="SimSun" panose="02010600030101010101" pitchFamily="2" charset="-122"/>
                <a:sym typeface="+mn-ea"/>
              </a:rPr>
              <a:t>  &lt;application</a:t>
            </a:r>
          </a:p>
          <a:p>
            <a:r>
              <a:rPr lang="en-US">
                <a:latin typeface="Times New Roman" panose="02020603050405020304" pitchFamily="18" charset="0"/>
                <a:ea typeface="SimSun" panose="02010600030101010101" pitchFamily="2" charset="-122"/>
                <a:sym typeface="+mn-ea"/>
              </a:rPr>
              <a:t>        android:name=".app.MyApplication"</a:t>
            </a:r>
          </a:p>
          <a:p>
            <a:r>
              <a:rPr lang="en-US">
                <a:latin typeface="Times New Roman" panose="02020603050405020304" pitchFamily="18" charset="0"/>
                <a:ea typeface="SimSun" panose="02010600030101010101" pitchFamily="2" charset="-122"/>
                <a:sym typeface="+mn-ea"/>
              </a:rPr>
              <a:t>        android:allowBackup="true"</a:t>
            </a:r>
          </a:p>
          <a:p>
            <a:r>
              <a:rPr lang="en-US">
                <a:latin typeface="Times New Roman" panose="02020603050405020304" pitchFamily="18" charset="0"/>
                <a:ea typeface="SimSun" panose="02010600030101010101" pitchFamily="2" charset="-122"/>
                <a:sym typeface="+mn-ea"/>
              </a:rPr>
              <a:t>        android:icon="@mipmap/images"</a:t>
            </a:r>
          </a:p>
          <a:p>
            <a:r>
              <a:rPr lang="en-US">
                <a:latin typeface="Times New Roman" panose="02020603050405020304" pitchFamily="18" charset="0"/>
                <a:ea typeface="SimSun" panose="02010600030101010101" pitchFamily="2" charset="-122"/>
                <a:sym typeface="+mn-ea"/>
              </a:rPr>
              <a:t>        android:label="Second Hand Mart"</a:t>
            </a:r>
          </a:p>
          <a:p>
            <a:r>
              <a:rPr lang="en-US">
                <a:latin typeface="Times New Roman" panose="02020603050405020304" pitchFamily="18" charset="0"/>
                <a:ea typeface="SimSun" panose="02010600030101010101" pitchFamily="2" charset="-122"/>
                <a:sym typeface="+mn-ea"/>
              </a:rPr>
              <a:t>        android:roundIcon="@mipmap/images"</a:t>
            </a:r>
          </a:p>
          <a:p>
            <a:r>
              <a:rPr lang="en-US">
                <a:latin typeface="Times New Roman" panose="02020603050405020304" pitchFamily="18" charset="0"/>
                <a:ea typeface="SimSun" panose="02010600030101010101" pitchFamily="2" charset="-122"/>
                <a:sym typeface="+mn-ea"/>
              </a:rPr>
              <a:t>        android:supportsRtl="true"</a:t>
            </a:r>
          </a:p>
          <a:p>
            <a:r>
              <a:rPr lang="en-US">
                <a:latin typeface="Times New Roman" panose="02020603050405020304" pitchFamily="18" charset="0"/>
                <a:ea typeface="SimSun" panose="02010600030101010101" pitchFamily="2" charset="-122"/>
                <a:sym typeface="+mn-ea"/>
              </a:rPr>
              <a:t>        android:theme="@style/AppTheme"&gt;</a:t>
            </a:r>
          </a:p>
          <a:p>
            <a:r>
              <a:rPr lang="en-US">
                <a:latin typeface="Times New Roman" panose="02020603050405020304" pitchFamily="18" charset="0"/>
                <a:ea typeface="SimSun" panose="02010600030101010101" pitchFamily="2" charset="-122"/>
                <a:sym typeface="+mn-ea"/>
              </a:rPr>
              <a:t>&lt;activity</a:t>
            </a:r>
          </a:p>
          <a:p>
            <a:r>
              <a:rPr lang="en-US">
                <a:latin typeface="Times New Roman" panose="02020603050405020304" pitchFamily="18" charset="0"/>
                <a:ea typeface="SimSun" panose="02010600030101010101" pitchFamily="2" charset="-122"/>
                <a:sym typeface="+mn-ea"/>
              </a:rPr>
              <a:t>            android:name=".ui.transactions.TransactionsActivity"</a:t>
            </a:r>
          </a:p>
          <a:p>
            <a:r>
              <a:rPr lang="en-US">
                <a:latin typeface="Times New Roman" panose="02020603050405020304" pitchFamily="18" charset="0"/>
                <a:ea typeface="SimSun" panose="02010600030101010101" pitchFamily="2" charset="-122"/>
                <a:sym typeface="+mn-ea"/>
              </a:rPr>
              <a:t>            android:label="@string/title_activity_transactions"</a:t>
            </a:r>
          </a:p>
          <a:p>
            <a:r>
              <a:rPr lang="en-US">
                <a:latin typeface="Times New Roman" panose="02020603050405020304" pitchFamily="18" charset="0"/>
                <a:ea typeface="SimSun" panose="02010600030101010101" pitchFamily="2" charset="-122"/>
                <a:sym typeface="+mn-ea"/>
              </a:rPr>
              <a:t>            android:screenOrientation="portrait"</a:t>
            </a:r>
          </a:p>
          <a:p>
            <a:r>
              <a:rPr lang="en-US">
                <a:latin typeface="Times New Roman" panose="02020603050405020304" pitchFamily="18" charset="0"/>
                <a:ea typeface="SimSun" panose="02010600030101010101" pitchFamily="2" charset="-122"/>
                <a:sym typeface="+mn-ea"/>
              </a:rPr>
              <a:t>            android:theme="@style/AppTheme.NoActionBar" /&gt;</a:t>
            </a:r>
          </a:p>
          <a:p>
            <a:endParaRPr lang="en-US"/>
          </a:p>
        </p:txBody>
      </p:sp>
      <p:sp>
        <p:nvSpPr>
          <p:cNvPr id="5" name="Title 4"/>
          <p:cNvSpPr>
            <a:spLocks noGrp="1"/>
          </p:cNvSpPr>
          <p:nvPr>
            <p:ph type="title"/>
          </p:nvPr>
        </p:nvSpPr>
        <p:spPr/>
        <p:txBody>
          <a:bodyPr/>
          <a:lstStyle/>
          <a:p>
            <a:pPr algn="ctr"/>
            <a:r>
              <a:rPr lang="en-US" dirty="0">
                <a:ln w="0"/>
                <a:gradFill>
                  <a:gsLst>
                    <a:gs pos="21000">
                      <a:srgbClr val="53575C"/>
                    </a:gs>
                    <a:gs pos="88000">
                      <a:srgbClr val="C5C7CA"/>
                    </a:gs>
                  </a:gsLst>
                  <a:lin ang="5400000"/>
                </a:gradFill>
              </a:rPr>
              <a:t>MANIFEST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8300" y="78105"/>
            <a:ext cx="10963910" cy="6739255"/>
          </a:xfrm>
          <a:prstGeom prst="rect">
            <a:avLst/>
          </a:prstGeom>
          <a:noFill/>
        </p:spPr>
        <p:txBody>
          <a:bodyPr wrap="square" rtlCol="0" anchor="t">
            <a:spAutoFit/>
          </a:bodyPr>
          <a:lstStyle/>
          <a:p>
            <a:pPr indent="0"/>
            <a:r>
              <a:rPr lang="en-US">
                <a:latin typeface="Times New Roman" panose="02020603050405020304" pitchFamily="18" charset="0"/>
                <a:ea typeface="SimSun" panose="02010600030101010101" pitchFamily="2" charset="-122"/>
                <a:sym typeface="+mn-ea"/>
              </a:rPr>
              <a:t>&lt;activity</a:t>
            </a:r>
          </a:p>
          <a:p>
            <a:pPr indent="0"/>
            <a:r>
              <a:rPr lang="en-US">
                <a:latin typeface="Times New Roman" panose="02020603050405020304" pitchFamily="18" charset="0"/>
                <a:ea typeface="SimSun" panose="02010600030101010101" pitchFamily="2" charset="-122"/>
                <a:sym typeface="+mn-ea"/>
              </a:rPr>
              <a:t>            android:name=".ui.splash.SplashActivity"</a:t>
            </a:r>
          </a:p>
          <a:p>
            <a:pPr indent="0"/>
            <a:r>
              <a:rPr lang="en-US">
                <a:latin typeface="Times New Roman" panose="02020603050405020304" pitchFamily="18" charset="0"/>
                <a:ea typeface="SimSun" panose="02010600030101010101" pitchFamily="2" charset="-122"/>
                <a:sym typeface="+mn-ea"/>
              </a:rPr>
              <a:t>            android:screenOrientation="portrait"</a:t>
            </a:r>
          </a:p>
          <a:p>
            <a:pPr indent="0"/>
            <a:r>
              <a:rPr lang="en-US">
                <a:latin typeface="Times New Roman" panose="02020603050405020304" pitchFamily="18" charset="0"/>
                <a:ea typeface="SimSun" panose="02010600030101010101" pitchFamily="2" charset="-122"/>
                <a:sym typeface="+mn-ea"/>
              </a:rPr>
              <a:t>            android:theme="@style/AppTheme.NoActionBar"&gt;</a:t>
            </a:r>
          </a:p>
          <a:p>
            <a:pPr indent="0"/>
            <a:r>
              <a:rPr lang="en-US">
                <a:latin typeface="Times New Roman" panose="02020603050405020304" pitchFamily="18" charset="0"/>
                <a:ea typeface="SimSun" panose="02010600030101010101" pitchFamily="2" charset="-122"/>
                <a:sym typeface="+mn-ea"/>
              </a:rPr>
              <a:t>            &lt;intent-filter&gt;</a:t>
            </a:r>
          </a:p>
          <a:p>
            <a:pPr indent="0"/>
            <a:r>
              <a:rPr lang="en-US">
                <a:latin typeface="Times New Roman" panose="02020603050405020304" pitchFamily="18" charset="0"/>
                <a:ea typeface="SimSun" panose="02010600030101010101" pitchFamily="2" charset="-122"/>
                <a:sym typeface="+mn-ea"/>
              </a:rPr>
              <a:t>                &lt;action android:name="android.intent.action.MAIN" /&gt;</a:t>
            </a:r>
          </a:p>
          <a:p>
            <a:pPr indent="0"/>
            <a:r>
              <a:rPr lang="en-US">
                <a:latin typeface="Times New Roman" panose="02020603050405020304" pitchFamily="18" charset="0"/>
                <a:ea typeface="SimSun" panose="02010600030101010101" pitchFamily="2" charset="-122"/>
                <a:sym typeface="+mn-ea"/>
              </a:rPr>
              <a:t>&lt;category android:name="android.intent.category.LAUNCHER" /&gt;</a:t>
            </a:r>
          </a:p>
          <a:p>
            <a:pPr indent="0"/>
            <a:r>
              <a:rPr lang="en-US">
                <a:latin typeface="Times New Roman" panose="02020603050405020304" pitchFamily="18" charset="0"/>
                <a:ea typeface="SimSun" panose="02010600030101010101" pitchFamily="2" charset="-122"/>
                <a:sym typeface="+mn-ea"/>
              </a:rPr>
              <a:t>            &lt;/intent-filter&gt;</a:t>
            </a:r>
          </a:p>
          <a:p>
            <a:pPr indent="0"/>
            <a:r>
              <a:rPr lang="en-US">
                <a:latin typeface="Times New Roman" panose="02020603050405020304" pitchFamily="18" charset="0"/>
                <a:ea typeface="SimSun" panose="02010600030101010101" pitchFamily="2" charset="-122"/>
                <a:sym typeface="+mn-ea"/>
              </a:rPr>
              <a:t>        &lt;/activity&gt;</a:t>
            </a:r>
          </a:p>
          <a:p>
            <a:pPr indent="0"/>
            <a:r>
              <a:rPr lang="en-US">
                <a:latin typeface="Times New Roman" panose="02020603050405020304" pitchFamily="18" charset="0"/>
                <a:ea typeface="SimSun" panose="02010600030101010101" pitchFamily="2" charset="-122"/>
                <a:sym typeface="+mn-ea"/>
              </a:rPr>
              <a:t>        &lt;activity</a:t>
            </a:r>
          </a:p>
          <a:p>
            <a:pPr indent="0"/>
            <a:r>
              <a:rPr lang="en-US">
                <a:latin typeface="Times New Roman" panose="02020603050405020304" pitchFamily="18" charset="0"/>
                <a:ea typeface="SimSun" panose="02010600030101010101" pitchFamily="2" charset="-122"/>
                <a:sym typeface="+mn-ea"/>
              </a:rPr>
              <a:t>            android:name=".ui.main.MainActivity"</a:t>
            </a:r>
          </a:p>
          <a:p>
            <a:pPr indent="0"/>
            <a:r>
              <a:rPr lang="en-US">
                <a:latin typeface="Times New Roman" panose="02020603050405020304" pitchFamily="18" charset="0"/>
                <a:ea typeface="SimSun" panose="02010600030101010101" pitchFamily="2" charset="-122"/>
                <a:sym typeface="+mn-ea"/>
              </a:rPr>
              <a:t>            android:label="@string/app_name"</a:t>
            </a:r>
          </a:p>
          <a:p>
            <a:pPr indent="0"/>
            <a:r>
              <a:rPr lang="en-US">
                <a:latin typeface="Times New Roman" panose="02020603050405020304" pitchFamily="18" charset="0"/>
                <a:ea typeface="SimSun" panose="02010600030101010101" pitchFamily="2" charset="-122"/>
                <a:sym typeface="+mn-ea"/>
              </a:rPr>
              <a:t>            android:screenOrientation="portrait"</a:t>
            </a:r>
          </a:p>
          <a:p>
            <a:pPr indent="0"/>
            <a:r>
              <a:rPr lang="en-US">
                <a:latin typeface="Times New Roman" panose="02020603050405020304" pitchFamily="18" charset="0"/>
                <a:ea typeface="SimSun" panose="02010600030101010101" pitchFamily="2" charset="-122"/>
                <a:sym typeface="+mn-ea"/>
              </a:rPr>
              <a:t>            android:theme="@style/AppTheme.NoActionBar"&gt;&lt;/activity&gt;</a:t>
            </a:r>
          </a:p>
          <a:p>
            <a:pPr indent="0"/>
            <a:r>
              <a:rPr lang="en-US">
                <a:latin typeface="Times New Roman" panose="02020603050405020304" pitchFamily="18" charset="0"/>
                <a:ea typeface="SimSun" panose="02010600030101010101" pitchFamily="2" charset="-122"/>
                <a:sym typeface="+mn-ea"/>
              </a:rPr>
              <a:t>&lt;activity</a:t>
            </a:r>
          </a:p>
          <a:p>
            <a:pPr indent="0"/>
            <a:r>
              <a:rPr lang="en-US">
                <a:latin typeface="Times New Roman" panose="02020603050405020304" pitchFamily="18" charset="0"/>
                <a:ea typeface="SimSun" panose="02010600030101010101" pitchFamily="2" charset="-122"/>
                <a:sym typeface="+mn-ea"/>
              </a:rPr>
              <a:t>            android:name=".ui.login.LoginActivity"</a:t>
            </a:r>
          </a:p>
          <a:p>
            <a:pPr indent="0"/>
            <a:r>
              <a:rPr lang="en-US">
                <a:latin typeface="Times New Roman" panose="02020603050405020304" pitchFamily="18" charset="0"/>
                <a:ea typeface="SimSun" panose="02010600030101010101" pitchFamily="2" charset="-122"/>
                <a:sym typeface="+mn-ea"/>
              </a:rPr>
              <a:t>            android:screenOrientation="portrait"</a:t>
            </a:r>
          </a:p>
          <a:p>
            <a:pPr indent="0"/>
            <a:r>
              <a:rPr lang="en-US">
                <a:latin typeface="Times New Roman" panose="02020603050405020304" pitchFamily="18" charset="0"/>
                <a:ea typeface="SimSun" panose="02010600030101010101" pitchFamily="2" charset="-122"/>
                <a:sym typeface="+mn-ea"/>
              </a:rPr>
              <a:t>            android:theme="@style/AppTheme.NoActionBar" /&gt;</a:t>
            </a:r>
          </a:p>
          <a:p>
            <a:pPr indent="0"/>
            <a:r>
              <a:rPr lang="en-US">
                <a:latin typeface="Times New Roman" panose="02020603050405020304" pitchFamily="18" charset="0"/>
                <a:ea typeface="SimSun" panose="02010600030101010101" pitchFamily="2" charset="-122"/>
                <a:sym typeface="+mn-ea"/>
              </a:rPr>
              <a:t> </a:t>
            </a:r>
          </a:p>
          <a:p>
            <a:pPr indent="0"/>
            <a:r>
              <a:rPr lang="en-US">
                <a:latin typeface="Times New Roman" panose="02020603050405020304" pitchFamily="18" charset="0"/>
                <a:ea typeface="SimSun" panose="02010600030101010101" pitchFamily="2" charset="-122"/>
                <a:sym typeface="+mn-ea"/>
              </a:rPr>
              <a:t>        &lt;activity</a:t>
            </a:r>
          </a:p>
          <a:p>
            <a:pPr indent="0"/>
            <a:r>
              <a:rPr lang="en-US">
                <a:latin typeface="Times New Roman" panose="02020603050405020304" pitchFamily="18" charset="0"/>
                <a:ea typeface="SimSun" panose="02010600030101010101" pitchFamily="2" charset="-122"/>
                <a:sym typeface="+mn-ea"/>
              </a:rPr>
              <a:t>            android:name=".ui.register.RegisterActivity"</a:t>
            </a:r>
          </a:p>
          <a:p>
            <a:pPr indent="0"/>
            <a:r>
              <a:rPr lang="en-US">
                <a:latin typeface="Times New Roman" panose="02020603050405020304" pitchFamily="18" charset="0"/>
                <a:ea typeface="SimSun" panose="02010600030101010101" pitchFamily="2" charset="-122"/>
                <a:sym typeface="+mn-ea"/>
              </a:rPr>
              <a:t>            android:screenOrientation="portrait"</a:t>
            </a:r>
          </a:p>
          <a:p>
            <a:pPr indent="0"/>
            <a:r>
              <a:rPr lang="en-US">
                <a:latin typeface="Times New Roman" panose="02020603050405020304" pitchFamily="18" charset="0"/>
                <a:ea typeface="SimSun" panose="02010600030101010101" pitchFamily="2" charset="-122"/>
                <a:sym typeface="+mn-ea"/>
              </a:rPr>
              <a:t>            android:theme="@style/AppTheme.NoActionBar" /&gt;</a:t>
            </a:r>
          </a:p>
          <a:p>
            <a:pPr indent="0"/>
            <a:r>
              <a:rPr lang="en-US">
                <a:latin typeface="Times New Roman" panose="02020603050405020304" pitchFamily="18" charset="0"/>
                <a:ea typeface="SimSun" panose="02010600030101010101" pitchFamily="2" charset="-122"/>
                <a:sym typeface="+mn-ea"/>
              </a:rPr>
              <a:t>    &lt;/application&gt;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97203"/>
            <a:ext cx="10515600" cy="1325563"/>
          </a:xfrm>
        </p:spPr>
        <p:txBody>
          <a:bodyPr>
            <a:normAutofit/>
          </a:bodyPr>
          <a:lstStyle/>
          <a:p>
            <a:pPr algn="ctr"/>
            <a:r>
              <a:rPr lang="en-US" sz="5400" dirty="0">
                <a:ln w="0"/>
                <a:gradFill>
                  <a:gsLst>
                    <a:gs pos="21000">
                      <a:srgbClr val="53575C"/>
                    </a:gs>
                    <a:gs pos="88000">
                      <a:srgbClr val="C5C7CA"/>
                    </a:gs>
                  </a:gsLst>
                  <a:lin ang="5400000"/>
                </a:gradFill>
                <a:latin typeface="+mn-lt"/>
                <a:ea typeface="+mn-ea"/>
                <a:cs typeface="+mn-cs"/>
              </a:rPr>
              <a:t>SYSTEM TESTING</a:t>
            </a:r>
          </a:p>
        </p:txBody>
      </p:sp>
      <p:graphicFrame>
        <p:nvGraphicFramePr>
          <p:cNvPr id="8" name="Table 7"/>
          <p:cNvGraphicFramePr/>
          <p:nvPr/>
        </p:nvGraphicFramePr>
        <p:xfrm>
          <a:off x="2307590" y="1311910"/>
          <a:ext cx="7630160" cy="5377815"/>
        </p:xfrm>
        <a:graphic>
          <a:graphicData uri="http://schemas.openxmlformats.org/drawingml/2006/table">
            <a:tbl>
              <a:tblPr firstRow="1" bandRow="1">
                <a:tableStyleId>{5940675A-B579-460E-94D1-54222C63F5DA}</a:tableStyleId>
              </a:tblPr>
              <a:tblGrid>
                <a:gridCol w="744855">
                  <a:extLst>
                    <a:ext uri="{9D8B030D-6E8A-4147-A177-3AD203B41FA5}">
                      <a16:colId xmlns:a16="http://schemas.microsoft.com/office/drawing/2014/main" val="20000"/>
                    </a:ext>
                  </a:extLst>
                </a:gridCol>
                <a:gridCol w="1450340">
                  <a:extLst>
                    <a:ext uri="{9D8B030D-6E8A-4147-A177-3AD203B41FA5}">
                      <a16:colId xmlns:a16="http://schemas.microsoft.com/office/drawing/2014/main" val="20001"/>
                    </a:ext>
                  </a:extLst>
                </a:gridCol>
                <a:gridCol w="1816735">
                  <a:extLst>
                    <a:ext uri="{9D8B030D-6E8A-4147-A177-3AD203B41FA5}">
                      <a16:colId xmlns:a16="http://schemas.microsoft.com/office/drawing/2014/main" val="20002"/>
                    </a:ext>
                  </a:extLst>
                </a:gridCol>
                <a:gridCol w="1801495">
                  <a:extLst>
                    <a:ext uri="{9D8B030D-6E8A-4147-A177-3AD203B41FA5}">
                      <a16:colId xmlns:a16="http://schemas.microsoft.com/office/drawing/2014/main" val="20003"/>
                    </a:ext>
                  </a:extLst>
                </a:gridCol>
                <a:gridCol w="1816735">
                  <a:extLst>
                    <a:ext uri="{9D8B030D-6E8A-4147-A177-3AD203B41FA5}">
                      <a16:colId xmlns:a16="http://schemas.microsoft.com/office/drawing/2014/main" val="20004"/>
                    </a:ext>
                  </a:extLst>
                </a:gridCol>
              </a:tblGrid>
              <a:tr h="264160">
                <a:tc>
                  <a:txBody>
                    <a:bodyPr/>
                    <a:lstStyle/>
                    <a:p>
                      <a:pPr indent="0">
                        <a:buNone/>
                      </a:pPr>
                      <a:r>
                        <a:rPr lang="en-US" sz="1300" b="0">
                          <a:latin typeface="Times New Roman" panose="02020603050405020304" pitchFamily="18" charset="0"/>
                          <a:cs typeface="Times New Roman" panose="02020603050405020304" pitchFamily="18" charset="0"/>
                        </a:rPr>
                        <a:t>Test ID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Test Case Title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Test Condition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System Behaviour</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Expected Result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r h="0">
                <a:tc>
                  <a:txBody>
                    <a:bodyPr/>
                    <a:lstStyle/>
                    <a:p>
                      <a:pPr indent="0">
                        <a:buNone/>
                      </a:pP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1200" b="0">
                          <a:latin typeface="Times New Roman" panose="02020603050405020304" pitchFamily="18" charset="0"/>
                          <a:cs typeface="Times New Roman" panose="02020603050405020304" pitchFamily="18" charset="0"/>
                        </a:rPr>
                        <a:t> </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1"/>
                  </a:ext>
                </a:extLst>
              </a:tr>
              <a:tr h="0">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6435">
                <a:tc>
                  <a:txBody>
                    <a:bodyPr/>
                    <a:lstStyle/>
                    <a:p>
                      <a:pPr indent="0">
                        <a:buNone/>
                      </a:pPr>
                      <a:r>
                        <a:rPr lang="en-US" sz="1300" b="0">
                          <a:latin typeface="Times New Roman" panose="02020603050405020304" pitchFamily="18" charset="0"/>
                          <a:cs typeface="Times New Roman" panose="02020603050405020304" pitchFamily="18" charset="0"/>
                        </a:rPr>
                        <a:t>T01</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User Login Test- I</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The correct E-mail id and password entered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Login successful and the Items list is opened.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 successful login and the Items list expected to open.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3"/>
                  </a:ext>
                </a:extLst>
              </a:tr>
              <a:tr h="0">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indent="0">
                        <a:buNone/>
                      </a:pPr>
                      <a:r>
                        <a:rPr lang="en-US" sz="1300" b="0">
                          <a:latin typeface="Times New Roman" panose="02020603050405020304" pitchFamily="18" charset="0"/>
                          <a:cs typeface="Times New Roman" panose="02020603050405020304" pitchFamily="18" charset="0"/>
                        </a:rPr>
                        <a:t>T02</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User Login Test- II</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Invalid E-mail address entered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Login unsuccessful.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Unsuccessful login.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5"/>
                  </a:ext>
                </a:extLst>
              </a:tr>
              <a:tr h="0">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86435">
                <a:tc>
                  <a:txBody>
                    <a:bodyPr/>
                    <a:lstStyle/>
                    <a:p>
                      <a:pPr indent="0">
                        <a:buNone/>
                      </a:pPr>
                      <a:r>
                        <a:rPr lang="en-US" sz="1300" b="0">
                          <a:latin typeface="Times New Roman" panose="02020603050405020304" pitchFamily="18" charset="0"/>
                          <a:cs typeface="Times New Roman" panose="02020603050405020304" pitchFamily="18" charset="0"/>
                        </a:rPr>
                        <a:t>T03</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User Login Test- III</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 valid E-mail address entered with a wrong password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Login unsuccessful.</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Unsuccessful login.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835">
                <a:tc>
                  <a:txBody>
                    <a:bodyPr/>
                    <a:lstStyle/>
                    <a:p>
                      <a:pPr indent="0">
                        <a:buNone/>
                      </a:pPr>
                      <a:r>
                        <a:rPr lang="en-US" sz="1300" b="0">
                          <a:latin typeface="Times New Roman" panose="02020603050405020304" pitchFamily="18" charset="0"/>
                          <a:cs typeface="Times New Roman" panose="02020603050405020304" pitchFamily="18" charset="0"/>
                        </a:rPr>
                        <a:t>T04</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Registration Test- I</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 valid and unused E-mail id is entered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Account created.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Creation of new Account.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835">
                <a:tc>
                  <a:txBody>
                    <a:bodyPr/>
                    <a:lstStyle/>
                    <a:p>
                      <a:pPr indent="0">
                        <a:buNone/>
                      </a:pPr>
                      <a:r>
                        <a:rPr lang="en-US" sz="1300" b="0">
                          <a:latin typeface="Times New Roman" panose="02020603050405020304" pitchFamily="18" charset="0"/>
                          <a:cs typeface="Times New Roman" panose="02020603050405020304" pitchFamily="18" charset="0"/>
                        </a:rPr>
                        <a:t>T05</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Registration Test- II</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An already Active E-mail id is entered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Registration failed.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Failure in new account creation.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565">
                <a:tc>
                  <a:txBody>
                    <a:bodyPr/>
                    <a:lstStyle/>
                    <a:p>
                      <a:pPr indent="0">
                        <a:buNone/>
                      </a:pPr>
                      <a:r>
                        <a:rPr lang="en-US" sz="1300" b="0">
                          <a:latin typeface="Times New Roman" panose="02020603050405020304" pitchFamily="18" charset="0"/>
                          <a:cs typeface="Times New Roman" panose="02020603050405020304" pitchFamily="18" charset="0"/>
                        </a:rPr>
                        <a:t>T06</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Items Test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Addition/Subtraction of items</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Cart and Amount updated.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Changes in cart and amount.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7835">
                <a:tc>
                  <a:txBody>
                    <a:bodyPr/>
                    <a:lstStyle/>
                    <a:p>
                      <a:pPr indent="0">
                        <a:buNone/>
                      </a:pPr>
                      <a:r>
                        <a:rPr lang="en-US" sz="1300" b="0">
                          <a:latin typeface="Times New Roman" panose="02020603050405020304" pitchFamily="18" charset="0"/>
                          <a:cs typeface="Times New Roman" panose="02020603050405020304" pitchFamily="18" charset="0"/>
                        </a:rPr>
                        <a:t>T07</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Clear Cart Test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Clear Cart option was selected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All items were removed from cart.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Removal of items from the cart.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835">
                <a:tc>
                  <a:txBody>
                    <a:bodyPr/>
                    <a:lstStyle/>
                    <a:p>
                      <a:pPr indent="0">
                        <a:buNone/>
                      </a:pPr>
                      <a:r>
                        <a:rPr lang="en-US" sz="1300" b="0">
                          <a:latin typeface="Times New Roman" panose="02020603050405020304" pitchFamily="18" charset="0"/>
                          <a:cs typeface="Times New Roman" panose="02020603050405020304" pitchFamily="18" charset="0"/>
                        </a:rPr>
                        <a:t>T08</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Logout Test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Logout option was selected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User taken back to the Login page.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Login page was expected to open.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4315">
                <a:tc>
                  <a:txBody>
                    <a:bodyPr/>
                    <a:lstStyle/>
                    <a:p>
                      <a:pPr indent="0">
                        <a:buNone/>
                      </a:pPr>
                      <a:r>
                        <a:rPr lang="en-US" sz="1300" b="0">
                          <a:latin typeface="Times New Roman" panose="02020603050405020304" pitchFamily="18" charset="0"/>
                          <a:cs typeface="Times New Roman" panose="02020603050405020304" pitchFamily="18" charset="0"/>
                        </a:rPr>
                        <a:t>T09</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Removal Test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Press Remove Items</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All items removed.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Removal of items.</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457835">
                <a:tc>
                  <a:txBody>
                    <a:bodyPr/>
                    <a:lstStyle/>
                    <a:p>
                      <a:pPr indent="0">
                        <a:buNone/>
                      </a:pPr>
                      <a:r>
                        <a:rPr lang="en-US" sz="1300" b="0">
                          <a:latin typeface="Times New Roman" panose="02020603050405020304" pitchFamily="18" charset="0"/>
                          <a:cs typeface="Times New Roman" panose="02020603050405020304" pitchFamily="18" charset="0"/>
                        </a:rPr>
                        <a:t>T10</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Checkout Test</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The Checkout button was pressed.</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User taken back to the Login page.</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1300" b="0">
                          <a:latin typeface="Times New Roman" panose="02020603050405020304" pitchFamily="18" charset="0"/>
                          <a:cs typeface="Times New Roman" panose="02020603050405020304" pitchFamily="18" charset="0"/>
                        </a:rPr>
                        <a:t>Login page was expected to open.</a:t>
                      </a:r>
                      <a:endParaRPr lang="en-US" sz="13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4"/>
                  </a:ext>
                </a:extLst>
              </a:tr>
              <a:tr h="0">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 b="0">
                          <a:latin typeface="Times New Roman" panose="02020603050405020304" pitchFamily="18" charset="0"/>
                          <a:cs typeface="Times New Roman" panose="02020603050405020304" pitchFamily="18" charset="0"/>
                        </a:rPr>
                        <a:t> </a:t>
                      </a:r>
                      <a:endParaRPr lang="en-US" sz="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3270" y="33655"/>
            <a:ext cx="10515600" cy="1325563"/>
          </a:xfrm>
        </p:spPr>
        <p:txBody>
          <a:bodyPr>
            <a:normAutofit fontScale="90000"/>
          </a:bodyPr>
          <a:lstStyle/>
          <a:p>
            <a:pPr algn="ctr"/>
            <a:r>
              <a:rPr lang="en-US" dirty="0">
                <a:ln w="0"/>
                <a:gradFill>
                  <a:gsLst>
                    <a:gs pos="21000">
                      <a:srgbClr val="53575C"/>
                    </a:gs>
                    <a:gs pos="88000">
                      <a:srgbClr val="C5C7CA"/>
                    </a:gs>
                  </a:gsLst>
                  <a:lin ang="5400000"/>
                </a:gradFill>
              </a:rPr>
              <a:t>SCREEN SHOTS OF THE WORKING APPLICATION</a:t>
            </a:r>
          </a:p>
        </p:txBody>
      </p:sp>
      <p:sp>
        <p:nvSpPr>
          <p:cNvPr id="6" name="Content Placeholder 5"/>
          <p:cNvSpPr>
            <a:spLocks noGrp="1"/>
          </p:cNvSpPr>
          <p:nvPr>
            <p:ph sz="half" idx="2"/>
          </p:nvPr>
        </p:nvSpPr>
        <p:spPr>
          <a:xfrm>
            <a:off x="609600" y="3395334"/>
            <a:ext cx="5257800" cy="886044"/>
          </a:xfrm>
        </p:spPr>
        <p:txBody>
          <a:bodyPr>
            <a:noAutofit/>
          </a:bodyPr>
          <a:lstStyle/>
          <a:p>
            <a:pPr marL="0" indent="0" algn="ctr">
              <a:lnSpc>
                <a:spcPct val="110000"/>
              </a:lnSpc>
              <a:buNone/>
            </a:pPr>
            <a:r>
              <a:rPr lang="en-US" sz="2400" b="1" dirty="0">
                <a:ln w="0"/>
                <a:effectLst>
                  <a:outerShdw blurRad="38100" dist="19050" dir="2700000" algn="tl" rotWithShape="0">
                    <a:schemeClr val="dk1">
                      <a:alpha val="40000"/>
                    </a:schemeClr>
                  </a:outerShdw>
                </a:effectLst>
              </a:rPr>
              <a:t>APPLICATION SPLASH SCREEN:</a:t>
            </a:r>
          </a:p>
        </p:txBody>
      </p:sp>
      <p:pic>
        <p:nvPicPr>
          <p:cNvPr id="109" name="Picture 109"/>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42860" y="1143000"/>
            <a:ext cx="2693670" cy="55403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89230" y="168275"/>
            <a:ext cx="5737225" cy="522605"/>
          </a:xfrm>
        </p:spPr>
        <p:txBody>
          <a:bodyPr>
            <a:normAutofit/>
          </a:bodyPr>
          <a:lstStyle/>
          <a:p>
            <a:pPr algn="ctr"/>
            <a:r>
              <a:rPr lang="en-US" dirty="0">
                <a:ln w="0"/>
                <a:effectLst>
                  <a:outerShdw blurRad="38100" dist="19050" dir="2700000" algn="tl" rotWithShape="0">
                    <a:schemeClr val="dk1">
                      <a:alpha val="40000"/>
                    </a:schemeClr>
                  </a:outerShdw>
                </a:effectLst>
              </a:rPr>
              <a:t>LOGIN PAGE:</a:t>
            </a:r>
          </a:p>
        </p:txBody>
      </p:sp>
      <p:sp>
        <p:nvSpPr>
          <p:cNvPr id="8" name="Text Placeholder 7"/>
          <p:cNvSpPr>
            <a:spLocks noGrp="1"/>
          </p:cNvSpPr>
          <p:nvPr>
            <p:ph type="body" sz="quarter" idx="3"/>
          </p:nvPr>
        </p:nvSpPr>
        <p:spPr>
          <a:xfrm>
            <a:off x="6421755" y="168275"/>
            <a:ext cx="5091430" cy="1002030"/>
          </a:xfrm>
        </p:spPr>
        <p:txBody>
          <a:bodyPr/>
          <a:lstStyle/>
          <a:p>
            <a:pPr algn="ctr"/>
            <a:r>
              <a:rPr lang="en-US" dirty="0">
                <a:ln w="0"/>
                <a:effectLst>
                  <a:outerShdw blurRad="38100" dist="19050" dir="2700000" algn="tl" rotWithShape="0">
                    <a:schemeClr val="dk1">
                      <a:alpha val="40000"/>
                    </a:schemeClr>
                  </a:outerShdw>
                </a:effectLst>
              </a:rPr>
              <a:t>REGISTRATION PAGE:</a:t>
            </a:r>
          </a:p>
          <a:p>
            <a:endParaRPr lang="en-US" dirty="0"/>
          </a:p>
        </p:txBody>
      </p:sp>
      <p:pic>
        <p:nvPicPr>
          <p:cNvPr id="122" name="Picture 12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635125" y="679450"/>
            <a:ext cx="2999740" cy="6170295"/>
          </a:xfrm>
          <a:prstGeom prst="rect">
            <a:avLst/>
          </a:prstGeom>
        </p:spPr>
      </p:pic>
      <p:pic>
        <p:nvPicPr>
          <p:cNvPr id="123" name="Picture 123"/>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7466330" y="690880"/>
            <a:ext cx="3002280" cy="61677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89230" y="168275"/>
            <a:ext cx="5737225" cy="522605"/>
          </a:xfrm>
        </p:spPr>
        <p:txBody>
          <a:bodyPr>
            <a:normAutofit/>
          </a:bodyPr>
          <a:lstStyle/>
          <a:p>
            <a:pPr algn="ctr"/>
            <a:r>
              <a:rPr lang="en-US" dirty="0">
                <a:ln w="0"/>
                <a:effectLst>
                  <a:outerShdw blurRad="38100" dist="19050" dir="2700000" algn="tl" rotWithShape="0">
                    <a:schemeClr val="dk1">
                      <a:alpha val="40000"/>
                    </a:schemeClr>
                  </a:outerShdw>
                </a:effectLst>
              </a:rPr>
              <a:t>SHOPPING ITEMS:</a:t>
            </a:r>
          </a:p>
        </p:txBody>
      </p:sp>
      <p:sp>
        <p:nvSpPr>
          <p:cNvPr id="8" name="Text Placeholder 7"/>
          <p:cNvSpPr>
            <a:spLocks noGrp="1"/>
          </p:cNvSpPr>
          <p:nvPr/>
        </p:nvSpPr>
        <p:spPr>
          <a:xfrm>
            <a:off x="6421755" y="168275"/>
            <a:ext cx="5091430" cy="100203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ln w="0"/>
                <a:effectLst>
                  <a:outerShdw blurRad="38100" dist="19050" dir="2700000" algn="tl" rotWithShape="0">
                    <a:schemeClr val="dk1">
                      <a:alpha val="40000"/>
                    </a:schemeClr>
                  </a:outerShdw>
                </a:effectLst>
              </a:rPr>
              <a:t>DROPDOWN MENU:</a:t>
            </a:r>
          </a:p>
          <a:p>
            <a:endParaRPr lang="en-US" dirty="0"/>
          </a:p>
        </p:txBody>
      </p:sp>
      <p:pic>
        <p:nvPicPr>
          <p:cNvPr id="130" name="Picture 1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5750" y="685800"/>
            <a:ext cx="2994660" cy="6157595"/>
          </a:xfrm>
          <a:prstGeom prst="rect">
            <a:avLst/>
          </a:prstGeom>
        </p:spPr>
      </p:pic>
      <p:pic>
        <p:nvPicPr>
          <p:cNvPr id="133" name="Picture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70140" y="690880"/>
            <a:ext cx="2995295" cy="615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89230" y="168275"/>
            <a:ext cx="5737225" cy="522605"/>
          </a:xfrm>
        </p:spPr>
        <p:txBody>
          <a:bodyPr>
            <a:normAutofit/>
          </a:bodyPr>
          <a:lstStyle/>
          <a:p>
            <a:pPr algn="ctr"/>
            <a:r>
              <a:rPr lang="en-US" dirty="0">
                <a:ln w="0"/>
                <a:effectLst>
                  <a:outerShdw blurRad="38100" dist="19050" dir="2700000" algn="tl" rotWithShape="0">
                    <a:schemeClr val="dk1">
                      <a:alpha val="40000"/>
                    </a:schemeClr>
                  </a:outerShdw>
                </a:effectLst>
              </a:rPr>
              <a:t>PREVIOUS TRANSACTIONS PAGE:</a:t>
            </a:r>
          </a:p>
        </p:txBody>
      </p:sp>
      <p:sp>
        <p:nvSpPr>
          <p:cNvPr id="8" name="Text Placeholder 7"/>
          <p:cNvSpPr>
            <a:spLocks noGrp="1"/>
          </p:cNvSpPr>
          <p:nvPr/>
        </p:nvSpPr>
        <p:spPr>
          <a:xfrm>
            <a:off x="6421755" y="168275"/>
            <a:ext cx="5091430" cy="100203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ln w="0"/>
                <a:effectLst>
                  <a:outerShdw blurRad="38100" dist="19050" dir="2700000" algn="tl" rotWithShape="0">
                    <a:schemeClr val="dk1">
                      <a:alpha val="40000"/>
                    </a:schemeClr>
                  </a:outerShdw>
                </a:effectLst>
              </a:rPr>
              <a:t>CART WITH CHECKOUT BUTTON:</a:t>
            </a:r>
          </a:p>
          <a:p>
            <a:endParaRPr lang="en-US" dirty="0"/>
          </a:p>
        </p:txBody>
      </p:sp>
      <p:pic>
        <p:nvPicPr>
          <p:cNvPr id="160" name="Picture 1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5605" y="671195"/>
            <a:ext cx="3008630" cy="6186805"/>
          </a:xfrm>
          <a:prstGeom prst="rect">
            <a:avLst/>
          </a:prstGeom>
        </p:spPr>
      </p:pic>
      <p:pic>
        <p:nvPicPr>
          <p:cNvPr id="161"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5710" y="671195"/>
            <a:ext cx="3009265" cy="61868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n w="0"/>
                <a:gradFill>
                  <a:gsLst>
                    <a:gs pos="21000">
                      <a:srgbClr val="53575C"/>
                    </a:gs>
                    <a:gs pos="88000">
                      <a:srgbClr val="C5C7CA"/>
                    </a:gs>
                  </a:gsLst>
                  <a:lin ang="5400000"/>
                </a:gradFill>
              </a:rPr>
              <a:t>INTRODUCTION</a:t>
            </a:r>
            <a:endParaRPr lang="en-US" dirty="0"/>
          </a:p>
        </p:txBody>
      </p:sp>
      <p:sp>
        <p:nvSpPr>
          <p:cNvPr id="5" name="Content Placeholder 4"/>
          <p:cNvSpPr>
            <a:spLocks noGrp="1"/>
          </p:cNvSpPr>
          <p:nvPr>
            <p:ph sz="half" idx="1"/>
          </p:nvPr>
        </p:nvSpPr>
        <p:spPr>
          <a:xfrm>
            <a:off x="838200" y="1825625"/>
            <a:ext cx="8253095" cy="4351655"/>
          </a:xfrm>
        </p:spPr>
        <p:txBody>
          <a:bodyPr/>
          <a:lstStyle/>
          <a:p>
            <a:r>
              <a:rPr lang="en-US" dirty="0"/>
              <a:t>ABOUT THE PROJECT SHM (SECOND HAND MART)</a:t>
            </a:r>
          </a:p>
        </p:txBody>
      </p:sp>
      <p:sp>
        <p:nvSpPr>
          <p:cNvPr id="2" name="TextBox 1"/>
          <p:cNvSpPr txBox="1"/>
          <p:nvPr/>
        </p:nvSpPr>
        <p:spPr>
          <a:xfrm>
            <a:off x="838200" y="2698750"/>
            <a:ext cx="8252460" cy="3415030"/>
          </a:xfrm>
          <a:prstGeom prst="rect">
            <a:avLst/>
          </a:prstGeom>
          <a:noFill/>
        </p:spPr>
        <p:txBody>
          <a:bodyPr wrap="square" rtlCol="0">
            <a:spAutoFit/>
          </a:bodyPr>
          <a:lstStyle/>
          <a:p>
            <a:pPr algn="just"/>
            <a:r>
              <a:rPr lang="en-IN" sz="2400" dirty="0">
                <a:latin typeface="Calibri" panose="020F0502020204030204" pitchFamily="34" charset="0"/>
                <a:cs typeface="Calibri" panose="020F0502020204030204" pitchFamily="34" charset="0"/>
              </a:rPr>
              <a:t>This project is based on an Android Application that can be used for buying second-hand or used products online in a completely secure way. Android Studio </a:t>
            </a:r>
            <a:r>
              <a:rPr lang="en-US" altLang="en-IN" sz="2400" dirty="0">
                <a:latin typeface="Calibri" panose="020F0502020204030204" pitchFamily="34" charset="0"/>
                <a:cs typeface="Calibri" panose="020F0502020204030204" pitchFamily="34" charset="0"/>
              </a:rPr>
              <a:t>is used for creating this</a:t>
            </a:r>
            <a:r>
              <a:rPr lang="en-IN" sz="2400" dirty="0">
                <a:latin typeface="Calibri" panose="020F0502020204030204" pitchFamily="34" charset="0"/>
                <a:cs typeface="Calibri" panose="020F0502020204030204" pitchFamily="34" charset="0"/>
              </a:rPr>
              <a:t> application. We used our knowledge of Android development, JAVA, Database Management and its various applications used in android development. E-mail authentication </a:t>
            </a:r>
            <a:r>
              <a:rPr lang="en-US" altLang="en-IN" sz="2400" dirty="0">
                <a:latin typeface="Calibri" panose="020F0502020204030204" pitchFamily="34" charset="0"/>
                <a:cs typeface="Calibri" panose="020F0502020204030204" pitchFamily="34" charset="0"/>
              </a:rPr>
              <a:t>is also used</a:t>
            </a:r>
            <a:r>
              <a:rPr lang="en-IN" sz="2400" dirty="0">
                <a:latin typeface="Calibri" panose="020F0502020204030204" pitchFamily="34" charset="0"/>
                <a:cs typeface="Calibri" panose="020F0502020204030204" pitchFamily="34" charset="0"/>
              </a:rPr>
              <a:t> to keep the user’s details secure at all time. All the user’s details like his Name, e-mail id, password along with his transactions are all stored using Realtime Database.</a:t>
            </a:r>
          </a:p>
        </p:txBody>
      </p:sp>
      <p:pic>
        <p:nvPicPr>
          <p:cNvPr id="42" name="Picture 4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65285" y="3178175"/>
            <a:ext cx="2580640" cy="25806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n w="0"/>
                <a:gradFill>
                  <a:gsLst>
                    <a:gs pos="21000">
                      <a:srgbClr val="53575C"/>
                    </a:gs>
                    <a:gs pos="88000">
                      <a:srgbClr val="C5C7CA"/>
                    </a:gs>
                  </a:gsLst>
                  <a:lin ang="5400000"/>
                </a:gradFill>
              </a:rPr>
              <a:t>CONCLUSION</a:t>
            </a:r>
            <a:endParaRPr lang="en-US" dirty="0"/>
          </a:p>
        </p:txBody>
      </p:sp>
      <p:sp>
        <p:nvSpPr>
          <p:cNvPr id="2" name="Rectangle 1"/>
          <p:cNvSpPr/>
          <p:nvPr/>
        </p:nvSpPr>
        <p:spPr>
          <a:xfrm>
            <a:off x="750794" y="1690688"/>
            <a:ext cx="10690412" cy="4523105"/>
          </a:xfrm>
          <a:prstGeom prst="rect">
            <a:avLst/>
          </a:prstGeom>
        </p:spPr>
        <p:txBody>
          <a:bodyPr wrap="square">
            <a:spAutoFit/>
          </a:bodyPr>
          <a:lstStyle/>
          <a:p>
            <a:pPr algn="just"/>
            <a:r>
              <a:rPr lang="en-IN" sz="2400" dirty="0">
                <a:latin typeface="Calibri" panose="020F0502020204030204" pitchFamily="34" charset="0"/>
                <a:cs typeface="Calibri" panose="020F0502020204030204" pitchFamily="34" charset="0"/>
              </a:rPr>
              <a:t>In this project, we developed an Android Application that can be used for buying “second-hand” products online implementing the things we learned in our theoretical and lab sessions along with the concepts we got familiar with in our trainings and internships. We used Realtime Database for saving user and product details, as well as the transactions that a user has made. Along with this, we have added E-mail authentication to keep the application secure. </a:t>
            </a:r>
          </a:p>
          <a:p>
            <a:pPr algn="just"/>
            <a:endParaRPr lang="en-IN" sz="2400" dirty="0">
              <a:latin typeface="Calibri" panose="020F0502020204030204" pitchFamily="34" charset="0"/>
              <a:cs typeface="Calibri" panose="020F0502020204030204" pitchFamily="34" charset="0"/>
            </a:endParaRPr>
          </a:p>
          <a:p>
            <a:pPr algn="just"/>
            <a:r>
              <a:rPr lang="en-IN" sz="2400" dirty="0">
                <a:latin typeface="Calibri" panose="020F0502020204030204" pitchFamily="34" charset="0"/>
                <a:cs typeface="Calibri" panose="020F0502020204030204" pitchFamily="34" charset="0"/>
              </a:rPr>
              <a:t>We used Android Studio 3.6.1 for creating out application. We got the chance to use our knowledge of Android development, JAVA, Database Management and its various applications used in android development. This project also helped us in learning about new things like Splash Screen and how to use the MySQL Database in Android Studio.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n w="0"/>
                <a:gradFill>
                  <a:gsLst>
                    <a:gs pos="21000">
                      <a:srgbClr val="53575C"/>
                    </a:gs>
                    <a:gs pos="88000">
                      <a:srgbClr val="C5C7CA"/>
                    </a:gs>
                  </a:gsLst>
                  <a:lin ang="5400000"/>
                </a:gradFill>
              </a:rPr>
              <a:t>FUTURE SCOPE</a:t>
            </a:r>
            <a:endParaRPr lang="en-US" dirty="0"/>
          </a:p>
        </p:txBody>
      </p:sp>
      <p:sp>
        <p:nvSpPr>
          <p:cNvPr id="4" name="Rectangle 1"/>
          <p:cNvSpPr/>
          <p:nvPr/>
        </p:nvSpPr>
        <p:spPr>
          <a:xfrm>
            <a:off x="750794" y="1690688"/>
            <a:ext cx="10690412" cy="3784600"/>
          </a:xfrm>
          <a:prstGeom prst="rect">
            <a:avLst/>
          </a:prstGeom>
        </p:spPr>
        <p:txBody>
          <a:bodyPr wrap="square">
            <a:spAutoFit/>
          </a:bodyPr>
          <a:lstStyle/>
          <a:p>
            <a:pPr algn="just"/>
            <a:r>
              <a:rPr lang="en-IN" sz="2400" dirty="0">
                <a:latin typeface="Calibri" panose="020F0502020204030204" pitchFamily="34" charset="0"/>
                <a:cs typeface="Calibri" panose="020F0502020204030204" pitchFamily="34" charset="0"/>
              </a:rPr>
              <a:t>There is a lot of future scope in this project. Some of them are as follows:</a:t>
            </a:r>
          </a:p>
          <a:p>
            <a:pPr algn="just"/>
            <a:endParaRPr lang="en-IN" sz="2400" dirty="0">
              <a:latin typeface="Calibri" panose="020F0502020204030204" pitchFamily="34" charset="0"/>
              <a:cs typeface="Calibri" panose="020F0502020204030204" pitchFamily="34" charset="0"/>
            </a:endParaRPr>
          </a:p>
          <a:p>
            <a:pPr algn="just"/>
            <a:r>
              <a:rPr lang="en-IN" sz="2400" dirty="0">
                <a:latin typeface="Calibri" panose="020F0502020204030204" pitchFamily="34" charset="0"/>
                <a:cs typeface="Calibri" panose="020F0502020204030204" pitchFamily="34" charset="0"/>
              </a:rPr>
              <a:t>Under a proper authorization, different payment methods like Cash on Delivery, Credit &amp; Debit cards, Wallets and UPI can be implemented to this application.</a:t>
            </a:r>
          </a:p>
          <a:p>
            <a:pPr algn="just"/>
            <a:r>
              <a:rPr lang="en-IN" sz="2400" dirty="0">
                <a:latin typeface="Calibri" panose="020F0502020204030204" pitchFamily="34" charset="0"/>
                <a:cs typeface="Calibri" panose="020F0502020204030204" pitchFamily="34" charset="0"/>
              </a:rPr>
              <a:t>Many new features can be added to this project like:</a:t>
            </a:r>
          </a:p>
          <a:p>
            <a:pPr algn="just"/>
            <a:r>
              <a:rPr lang="en-IN" sz="2400" dirty="0">
                <a:latin typeface="Calibri" panose="020F0502020204030204" pitchFamily="34" charset="0"/>
                <a:cs typeface="Calibri" panose="020F0502020204030204" pitchFamily="34" charset="0"/>
              </a:rPr>
              <a:t>Search option</a:t>
            </a:r>
          </a:p>
          <a:p>
            <a:pPr algn="just"/>
            <a:r>
              <a:rPr lang="en-IN" sz="2400" dirty="0">
                <a:latin typeface="Calibri" panose="020F0502020204030204" pitchFamily="34" charset="0"/>
                <a:cs typeface="Calibri" panose="020F0502020204030204" pitchFamily="34" charset="0"/>
              </a:rPr>
              <a:t>Customer Support Service</a:t>
            </a:r>
          </a:p>
          <a:p>
            <a:pPr algn="just"/>
            <a:r>
              <a:rPr lang="en-IN" sz="2400" dirty="0">
                <a:latin typeface="Calibri" panose="020F0502020204030204" pitchFamily="34" charset="0"/>
                <a:cs typeface="Calibri" panose="020F0502020204030204" pitchFamily="34" charset="0"/>
              </a:rPr>
              <a:t>Order Cancellation Option </a:t>
            </a:r>
          </a:p>
          <a:p>
            <a:pPr algn="just"/>
            <a:r>
              <a:rPr lang="en-IN" sz="2400" dirty="0">
                <a:latin typeface="Calibri" panose="020F0502020204030204" pitchFamily="34" charset="0"/>
                <a:cs typeface="Calibri" panose="020F0502020204030204" pitchFamily="34" charset="0"/>
              </a:rPr>
              <a:t>Using this as a base application, different categories of products can be added to establish this application up to a wider range of customers.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4627" y="2698422"/>
            <a:ext cx="10515600" cy="1325563"/>
          </a:xfrm>
        </p:spPr>
        <p:txBody>
          <a:bodyPr>
            <a:normAutofit/>
          </a:bodyPr>
          <a:lstStyle/>
          <a:p>
            <a:pPr algn="ctr"/>
            <a:r>
              <a:rPr lang="en-US" sz="6000" b="1" dirty="0">
                <a:ln w="0"/>
                <a:gradFill>
                  <a:gsLst>
                    <a:gs pos="21000">
                      <a:srgbClr val="53575C"/>
                    </a:gs>
                    <a:gs pos="88000">
                      <a:srgbClr val="C5C7CA"/>
                    </a:gs>
                  </a:gsLst>
                  <a:lin ang="5400000"/>
                </a:gradFill>
              </a:rPr>
              <a:t>THANK YOU</a:t>
            </a:r>
            <a:endParaRPr lang="en-US" sz="6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70"/>
          <p:cNvSpPr>
            <a:spLocks noGrp="1" noRot="1" noChangeAspect="1" noMove="1" noResize="1" noEditPoints="1" noAdjustHandles="1" noChangeArrowheads="1" noChangeShapeType="1" noTextEdit="1"/>
          </p:cNvSpPr>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3" name="Picture 72"/>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8"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165" y="2148205"/>
            <a:ext cx="3183255" cy="2560955"/>
          </a:xfrm>
          <a:prstGeom prst="ellipse">
            <a:avLst/>
          </a:prstGeom>
        </p:spPr>
      </p:pic>
      <p:sp>
        <p:nvSpPr>
          <p:cNvPr id="3" name="Content Placeholder 2"/>
          <p:cNvSpPr>
            <a:spLocks noGrp="1"/>
          </p:cNvSpPr>
          <p:nvPr>
            <p:ph idx="1"/>
          </p:nvPr>
        </p:nvSpPr>
        <p:spPr>
          <a:xfrm>
            <a:off x="6096000" y="850392"/>
            <a:ext cx="4972152" cy="5210579"/>
          </a:xfrm>
        </p:spPr>
        <p:txBody>
          <a:bodyPr anchor="ctr">
            <a:normAutofit/>
          </a:bodyPr>
          <a:lstStyle/>
          <a:p>
            <a:pPr marL="0" indent="0">
              <a:buNone/>
            </a:pPr>
            <a:r>
              <a:rPr lang="en-US" sz="2400" dirty="0">
                <a:ln w="0"/>
                <a:solidFill>
                  <a:srgbClr val="000000"/>
                </a:solidFill>
                <a:effectLst>
                  <a:outerShdw blurRad="38100" dist="19050" dir="2700000" algn="tl" rotWithShape="0">
                    <a:schemeClr val="dk1">
                      <a:alpha val="40000"/>
                    </a:schemeClr>
                  </a:outerShdw>
                </a:effectLst>
              </a:rPr>
              <a:t>ABOUT ANDROID</a:t>
            </a:r>
          </a:p>
          <a:p>
            <a:pPr marL="0" indent="0">
              <a:buNone/>
            </a:pPr>
            <a:endParaRPr lang="en-US" sz="2000" dirty="0">
              <a:ln w="0"/>
              <a:solidFill>
                <a:srgbClr val="000000"/>
              </a:solidFill>
              <a:effectLst>
                <a:outerShdw blurRad="38100" dist="19050" dir="2700000" algn="tl" rotWithShape="0">
                  <a:schemeClr val="dk1">
                    <a:alpha val="40000"/>
                  </a:schemeClr>
                </a:outerShdw>
              </a:effectLst>
            </a:endParaRPr>
          </a:p>
          <a:p>
            <a:pPr marL="0" indent="0" algn="just">
              <a:buNone/>
            </a:pPr>
            <a:r>
              <a:rPr lang="en-US" sz="2400" dirty="0">
                <a:solidFill>
                  <a:srgbClr val="000000"/>
                </a:solidFill>
              </a:rPr>
              <a:t>Android is a mobile operating system developed by Google. It is based on a modified version of the Linux kernel and other open source software, designed primarily for touchscreen mobile devices such as smartphones and tablets.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096000" y="850392"/>
            <a:ext cx="4972152" cy="5210579"/>
          </a:xfrm>
        </p:spPr>
        <p:txBody>
          <a:bodyPr anchor="ctr">
            <a:normAutofit/>
          </a:bodyPr>
          <a:lstStyle/>
          <a:p>
            <a:pPr marL="0" indent="0">
              <a:buNone/>
            </a:pPr>
            <a:r>
              <a:rPr lang="en-US" sz="2400" dirty="0">
                <a:ln w="0"/>
                <a:solidFill>
                  <a:srgbClr val="000000"/>
                </a:solidFill>
                <a:effectLst>
                  <a:outerShdw blurRad="38100" dist="19050" dir="2700000" algn="tl" rotWithShape="0">
                    <a:schemeClr val="dk1">
                      <a:alpha val="40000"/>
                    </a:schemeClr>
                  </a:outerShdw>
                </a:effectLst>
              </a:rPr>
              <a:t>ABOUT ANDROID STUDIO</a:t>
            </a:r>
          </a:p>
          <a:p>
            <a:pPr marL="0" indent="0">
              <a:buNone/>
            </a:pPr>
            <a:endParaRPr lang="en-US" sz="2000" dirty="0">
              <a:ln w="0"/>
              <a:solidFill>
                <a:srgbClr val="000000"/>
              </a:solidFill>
              <a:effectLst>
                <a:outerShdw blurRad="38100" dist="19050" dir="2700000" algn="tl" rotWithShape="0">
                  <a:schemeClr val="dk1">
                    <a:alpha val="40000"/>
                  </a:schemeClr>
                </a:outerShdw>
              </a:effectLst>
            </a:endParaRPr>
          </a:p>
          <a:p>
            <a:pPr marL="0" indent="0" algn="just">
              <a:buNone/>
            </a:pPr>
            <a:r>
              <a:rPr lang="en-US" sz="2400" dirty="0">
                <a:solidFill>
                  <a:srgbClr val="000000"/>
                </a:solidFill>
              </a:rPr>
              <a:t>Android Studio is the official integrated development environment for Google's Android operating system, built on JetBrains' IntelliJ IDEA software and designed specifically for Android development. It uses a flexible Gradle-based build system. We have used version 3.6.1 of Android Studio in our project.</a:t>
            </a:r>
          </a:p>
        </p:txBody>
      </p:sp>
      <p:pic>
        <p:nvPicPr>
          <p:cNvPr id="49" name="Picture 4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9535" y="1548130"/>
            <a:ext cx="3815080" cy="38150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n w="0"/>
                <a:gradFill>
                  <a:gsLst>
                    <a:gs pos="21000">
                      <a:srgbClr val="53575C"/>
                    </a:gs>
                    <a:gs pos="88000">
                      <a:srgbClr val="C5C7CA"/>
                    </a:gs>
                  </a:gsLst>
                  <a:lin ang="5400000"/>
                </a:gradFill>
              </a:rPr>
              <a:t>REQUIREMENT ANALYSIS</a:t>
            </a:r>
            <a:endParaRPr lang="en-US" dirty="0"/>
          </a:p>
        </p:txBody>
      </p:sp>
      <p:sp>
        <p:nvSpPr>
          <p:cNvPr id="5" name="Content Placeholder 4"/>
          <p:cNvSpPr>
            <a:spLocks noGrp="1"/>
          </p:cNvSpPr>
          <p:nvPr>
            <p:ph sz="half" idx="1"/>
          </p:nvPr>
        </p:nvSpPr>
        <p:spPr>
          <a:xfrm>
            <a:off x="1735455" y="2099310"/>
            <a:ext cx="4285615" cy="630555"/>
          </a:xfrm>
        </p:spPr>
        <p:txBody>
          <a:bodyPr>
            <a:normAutofit/>
          </a:bodyPr>
          <a:lstStyle/>
          <a:p>
            <a:pPr marL="0" indent="0">
              <a:buNone/>
            </a:pPr>
            <a:r>
              <a:rPr lang="en-US" dirty="0"/>
              <a:t>SOFTWARE REQUIRED</a:t>
            </a:r>
          </a:p>
        </p:txBody>
      </p:sp>
      <p:sp>
        <p:nvSpPr>
          <p:cNvPr id="6" name="TextBox 1"/>
          <p:cNvSpPr txBox="1"/>
          <p:nvPr/>
        </p:nvSpPr>
        <p:spPr>
          <a:xfrm>
            <a:off x="1735455" y="3018155"/>
            <a:ext cx="4285615" cy="1938020"/>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Calibri" panose="020F0502020204030204" pitchFamily="34" charset="0"/>
                <a:cs typeface="Calibri" panose="020F0502020204030204" pitchFamily="34" charset="0"/>
              </a:rPr>
              <a:t>Android Studio</a:t>
            </a:r>
          </a:p>
          <a:p>
            <a:pPr marL="342900" indent="-342900" algn="just">
              <a:buFont typeface="Arial" panose="020B0604020202020204" pitchFamily="34" charset="0"/>
              <a:buChar char="•"/>
            </a:pPr>
            <a:r>
              <a:rPr lang="en-US" altLang="en-IN" sz="2400" dirty="0">
                <a:latin typeface="Calibri" panose="020F0502020204030204" pitchFamily="34" charset="0"/>
                <a:cs typeface="Calibri" panose="020F0502020204030204" pitchFamily="34" charset="0"/>
              </a:rPr>
              <a:t>Firebase</a:t>
            </a:r>
          </a:p>
          <a:p>
            <a:pPr marL="342900" indent="-342900" algn="just">
              <a:buFont typeface="Arial" panose="020B0604020202020204" pitchFamily="34" charset="0"/>
              <a:buChar char="•"/>
            </a:pPr>
            <a:r>
              <a:rPr lang="en-US" altLang="en-IN" sz="2400" dirty="0">
                <a:latin typeface="Calibri" panose="020F0502020204030204" pitchFamily="34" charset="0"/>
                <a:cs typeface="Calibri" panose="020F0502020204030204" pitchFamily="34" charset="0"/>
              </a:rPr>
              <a:t>XAMPP</a:t>
            </a:r>
          </a:p>
          <a:p>
            <a:pPr marL="342900" indent="-342900" algn="just">
              <a:buFont typeface="Arial" panose="020B0604020202020204" pitchFamily="34" charset="0"/>
              <a:buChar char="•"/>
            </a:pPr>
            <a:r>
              <a:rPr lang="en-US" altLang="en-IN" sz="2400" dirty="0">
                <a:latin typeface="Calibri" panose="020F0502020204030204" pitchFamily="34" charset="0"/>
                <a:cs typeface="Calibri" panose="020F0502020204030204" pitchFamily="34" charset="0"/>
              </a:rPr>
              <a:t>Android Studio’s Emulator</a:t>
            </a:r>
          </a:p>
          <a:p>
            <a:pPr marL="342900" indent="-342900" algn="just">
              <a:buFont typeface="Arial" panose="020B0604020202020204" pitchFamily="34" charset="0"/>
              <a:buChar char="•"/>
            </a:pPr>
            <a:endParaRPr lang="en-US" altLang="en-IN" sz="2400" dirty="0">
              <a:latin typeface="Calibri" panose="020F0502020204030204" pitchFamily="34" charset="0"/>
              <a:cs typeface="Calibri" panose="020F0502020204030204" pitchFamily="34" charset="0"/>
            </a:endParaRPr>
          </a:p>
        </p:txBody>
      </p:sp>
      <p:sp>
        <p:nvSpPr>
          <p:cNvPr id="7" name="Content Placeholder 4"/>
          <p:cNvSpPr>
            <a:spLocks noGrp="1"/>
          </p:cNvSpPr>
          <p:nvPr/>
        </p:nvSpPr>
        <p:spPr>
          <a:xfrm>
            <a:off x="6642735" y="2099310"/>
            <a:ext cx="4285615" cy="63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HARDWARE REQUIRED </a:t>
            </a:r>
          </a:p>
        </p:txBody>
      </p:sp>
      <p:sp>
        <p:nvSpPr>
          <p:cNvPr id="8" name="TextBox 1"/>
          <p:cNvSpPr txBox="1"/>
          <p:nvPr/>
        </p:nvSpPr>
        <p:spPr>
          <a:xfrm>
            <a:off x="6642735" y="3018155"/>
            <a:ext cx="4711065" cy="1198880"/>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Calibri" panose="020F0502020204030204" pitchFamily="34" charset="0"/>
                <a:cs typeface="Calibri" panose="020F0502020204030204" pitchFamily="34" charset="0"/>
              </a:rPr>
              <a:t>HP Pavilion x360 Convertible 14</a:t>
            </a:r>
          </a:p>
          <a:p>
            <a:pPr marL="342900" indent="-342900" algn="just">
              <a:buFont typeface="Arial" panose="020B0604020202020204" pitchFamily="34" charset="0"/>
              <a:buChar char="•"/>
            </a:pPr>
            <a:r>
              <a:rPr lang="en-IN" sz="2400" dirty="0">
                <a:latin typeface="Calibri" panose="020F0502020204030204" pitchFamily="34" charset="0"/>
                <a:cs typeface="Calibri" panose="020F0502020204030204" pitchFamily="34" charset="0"/>
              </a:rPr>
              <a:t>Samsung Galaxy S8</a:t>
            </a:r>
          </a:p>
          <a:p>
            <a:pPr marL="342900" indent="-342900" algn="just">
              <a:buFont typeface="Arial" panose="020B0604020202020204" pitchFamily="34" charset="0"/>
              <a:buChar char="•"/>
            </a:pPr>
            <a:r>
              <a:rPr lang="en-IN" sz="2400" dirty="0">
                <a:latin typeface="Calibri" panose="020F0502020204030204" pitchFamily="34" charset="0"/>
                <a:cs typeface="Calibri" panose="020F0502020204030204" pitchFamily="34" charset="0"/>
              </a:rPr>
              <a:t>Samsung Galaxy S20+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2155" y="16510"/>
            <a:ext cx="10515600" cy="1325563"/>
          </a:xfrm>
        </p:spPr>
        <p:txBody>
          <a:bodyPr/>
          <a:lstStyle/>
          <a:p>
            <a:pPr algn="ctr"/>
            <a:r>
              <a:rPr lang="en-US" dirty="0">
                <a:ln w="0"/>
                <a:gradFill>
                  <a:gsLst>
                    <a:gs pos="21000">
                      <a:srgbClr val="53575C"/>
                    </a:gs>
                    <a:gs pos="88000">
                      <a:srgbClr val="C5C7CA"/>
                    </a:gs>
                  </a:gsLst>
                  <a:lin ang="5400000"/>
                </a:gradFill>
              </a:rPr>
              <a:t>SYSTEM DESIGN</a:t>
            </a:r>
            <a:endParaRPr lang="en-US" dirty="0"/>
          </a:p>
        </p:txBody>
      </p:sp>
      <p:pic>
        <p:nvPicPr>
          <p:cNvPr id="71" name="Picture 7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3230" y="1002665"/>
            <a:ext cx="11094085" cy="5845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ln w="0"/>
                <a:gradFill>
                  <a:gsLst>
                    <a:gs pos="21000">
                      <a:srgbClr val="53575C"/>
                    </a:gs>
                    <a:gs pos="88000">
                      <a:srgbClr val="C5C7CA"/>
                    </a:gs>
                  </a:gsLst>
                  <a:lin ang="5400000"/>
                </a:gradFill>
              </a:rPr>
              <a:t>EXPLANATION</a:t>
            </a:r>
            <a:endParaRPr lang="en-US" dirty="0"/>
          </a:p>
        </p:txBody>
      </p:sp>
      <p:sp>
        <p:nvSpPr>
          <p:cNvPr id="7" name="TextBox 1"/>
          <p:cNvSpPr txBox="1"/>
          <p:nvPr/>
        </p:nvSpPr>
        <p:spPr>
          <a:xfrm>
            <a:off x="1314450" y="2077720"/>
            <a:ext cx="9563100" cy="2306955"/>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Enter the login details (e-mail id, password) in the ‘Login’ page to open the Items list. If the e-mail id and password are correct, only then the user will get to open the ‘Items list’.</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If the user hasn’t registered, he/she can do so by going to the ‘Register’ page. There the user details (name, e-mail id, password) are stored in the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p:cNvSpPr txBox="1"/>
          <p:nvPr/>
        </p:nvSpPr>
        <p:spPr>
          <a:xfrm>
            <a:off x="1314450" y="2077720"/>
            <a:ext cx="9563100" cy="460375"/>
          </a:xfrm>
          <a:prstGeom prst="rect">
            <a:avLst/>
          </a:prstGeom>
          <a:noFill/>
        </p:spPr>
        <p:txBody>
          <a:bodyPr wrap="square" rtlCol="0">
            <a:spAutoFit/>
          </a:bodyPr>
          <a:lstStyle/>
          <a:p>
            <a:pPr marL="342900" indent="-342900" algn="just">
              <a:buFont typeface="Arial" panose="020B0604020202020204" pitchFamily="34" charset="0"/>
              <a:buChar char="•"/>
            </a:pPr>
            <a:endParaRPr sz="2400" dirty="0">
              <a:latin typeface="Calibri" panose="020F0502020204030204" pitchFamily="34" charset="0"/>
              <a:cs typeface="Calibri" panose="020F0502020204030204" pitchFamily="34" charset="0"/>
            </a:endParaRPr>
          </a:p>
        </p:txBody>
      </p:sp>
      <p:sp>
        <p:nvSpPr>
          <p:cNvPr id="4" name="TextBox 1"/>
          <p:cNvSpPr txBox="1"/>
          <p:nvPr/>
        </p:nvSpPr>
        <p:spPr>
          <a:xfrm>
            <a:off x="901700" y="1167130"/>
            <a:ext cx="10388600" cy="4523105"/>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In the ‘Items list’, there will be multiple options:</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Any addition or subtraction of items would update the cart and amount to be paid in the database.</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The user can also go and view all the transactions made from his/her account previously.</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The user will also get the option to refresh, or to ‘Clear the Cart’, which would delete all the items from the database. He/she can also logout from there, which would take him/her to the ‘Login’ page.</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In the ‘Your Cart’ page, the user will have the option to remove one or more of his/her items from the cart, which would remove the selected items from the database and update the amount accordingly.</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The ‘Checkout’ button would take the user back to the ‘Login’ page</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ln w="0"/>
                <a:gradFill>
                  <a:gsLst>
                    <a:gs pos="21000">
                      <a:srgbClr val="53575C"/>
                    </a:gs>
                    <a:gs pos="88000">
                      <a:srgbClr val="C5C7CA"/>
                    </a:gs>
                  </a:gsLst>
                  <a:lin ang="5400000"/>
                </a:gradFill>
              </a:rPr>
              <a:t>IMPLEMENTATION</a:t>
            </a:r>
            <a:endParaRPr lang="en-US" dirty="0"/>
          </a:p>
        </p:txBody>
      </p:sp>
      <p:sp>
        <p:nvSpPr>
          <p:cNvPr id="7" name="TextBox 1"/>
          <p:cNvSpPr txBox="1"/>
          <p:nvPr/>
        </p:nvSpPr>
        <p:spPr>
          <a:xfrm>
            <a:off x="24765" y="2077720"/>
            <a:ext cx="6842125" cy="3046095"/>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The whole project was developed using the Android Studio.</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We used Java programming language to generate the source codes for this project along with multiple XML codes for designing the layout of our application.</a:t>
            </a:r>
          </a:p>
          <a:p>
            <a:pPr marL="342900" indent="-342900" algn="just">
              <a:buFont typeface="Arial" panose="020B0604020202020204" pitchFamily="34" charset="0"/>
              <a:buChar char="•"/>
            </a:pPr>
            <a:r>
              <a:rPr sz="2400" dirty="0">
                <a:latin typeface="Calibri" panose="020F0502020204030204" pitchFamily="34" charset="0"/>
                <a:cs typeface="Calibri" panose="020F0502020204030204" pitchFamily="34" charset="0"/>
              </a:rPr>
              <a:t>Multiple of Java classes and XML files were created for the various pages of this application.</a:t>
            </a:r>
          </a:p>
        </p:txBody>
      </p:sp>
      <p:pic>
        <p:nvPicPr>
          <p:cNvPr id="108" name="Picture 10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31025" y="2169160"/>
            <a:ext cx="5251450" cy="2954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1602</Words>
  <Application>Microsoft Office PowerPoint</Application>
  <PresentationFormat>Widescreen</PresentationFormat>
  <Paragraphs>198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INTRODUCTION</vt:lpstr>
      <vt:lpstr>PowerPoint Presentation</vt:lpstr>
      <vt:lpstr>PowerPoint Presentation</vt:lpstr>
      <vt:lpstr>REQUIREMENT ANALYSIS</vt:lpstr>
      <vt:lpstr>SYSTEM DESIGN</vt:lpstr>
      <vt:lpstr>EXPLANATION</vt:lpstr>
      <vt:lpstr>PowerPoint Presentation</vt:lpstr>
      <vt:lpstr>IMPLEMENTATION</vt:lpstr>
      <vt:lpstr>PowerPoint Presentation</vt:lpstr>
      <vt:lpstr>PowerPoint Presentation</vt:lpstr>
      <vt:lpstr>PowerPoint Presentation</vt:lpstr>
      <vt:lpstr>MANIFEST</vt:lpstr>
      <vt:lpstr>PowerPoint Presentation</vt:lpstr>
      <vt:lpstr>SYSTEM TESTING</vt:lpstr>
      <vt:lpstr>SCREEN SHOTS OF THE WORKING APPLICATION</vt:lpstr>
      <vt:lpstr>PowerPoint Presentation</vt:lpstr>
      <vt:lpstr>PowerPoint Presentation</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singh</dc:creator>
  <cp:lastModifiedBy>Sparsh Sinha</cp:lastModifiedBy>
  <cp:revision>11</cp:revision>
  <cp:lastPrinted>2019-07-02T07:03:00Z</cp:lastPrinted>
  <dcterms:created xsi:type="dcterms:W3CDTF">2019-04-30T23:25:00Z</dcterms:created>
  <dcterms:modified xsi:type="dcterms:W3CDTF">2020-04-02T04:16:09Z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